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0" r:id="rId4"/>
    <p:sldMasterId id="2147483672" r:id="rId5"/>
    <p:sldMasterId id="2147483674" r:id="rId6"/>
    <p:sldMasterId id="2147483676" r:id="rId7"/>
    <p:sldMasterId id="2147483678" r:id="rId8"/>
  </p:sldMasterIdLst>
  <p:notesMasterIdLst>
    <p:notesMasterId r:id="rId40"/>
  </p:notesMasterIdLst>
  <p:sldIdLst>
    <p:sldId id="266" r:id="rId9"/>
    <p:sldId id="301" r:id="rId10"/>
    <p:sldId id="303" r:id="rId11"/>
    <p:sldId id="257" r:id="rId12"/>
    <p:sldId id="334" r:id="rId13"/>
    <p:sldId id="335" r:id="rId14"/>
    <p:sldId id="260" r:id="rId15"/>
    <p:sldId id="261" r:id="rId16"/>
    <p:sldId id="268" r:id="rId17"/>
    <p:sldId id="306" r:id="rId18"/>
    <p:sldId id="267" r:id="rId19"/>
    <p:sldId id="264" r:id="rId20"/>
    <p:sldId id="307" r:id="rId21"/>
    <p:sldId id="308" r:id="rId22"/>
    <p:sldId id="265" r:id="rId23"/>
    <p:sldId id="318" r:id="rId24"/>
    <p:sldId id="322" r:id="rId25"/>
    <p:sldId id="323" r:id="rId26"/>
    <p:sldId id="333" r:id="rId27"/>
    <p:sldId id="325" r:id="rId28"/>
    <p:sldId id="327" r:id="rId29"/>
    <p:sldId id="330" r:id="rId30"/>
    <p:sldId id="331" r:id="rId31"/>
    <p:sldId id="328" r:id="rId32"/>
    <p:sldId id="314" r:id="rId33"/>
    <p:sldId id="315" r:id="rId34"/>
    <p:sldId id="329" r:id="rId35"/>
    <p:sldId id="321" r:id="rId36"/>
    <p:sldId id="292" r:id="rId37"/>
    <p:sldId id="297" r:id="rId38"/>
    <p:sldId id="29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CD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7" autoAdjust="0"/>
    <p:restoredTop sz="26691" autoAdjust="0"/>
  </p:normalViewPr>
  <p:slideViewPr>
    <p:cSldViewPr>
      <p:cViewPr varScale="1">
        <p:scale>
          <a:sx n="88" d="100"/>
          <a:sy n="88" d="100"/>
        </p:scale>
        <p:origin x="-1282" y="-82"/>
      </p:cViewPr>
      <p:guideLst>
        <p:guide orient="horz" pos="2160"/>
        <p:guide pos="2880"/>
      </p:guideLst>
    </p:cSldViewPr>
  </p:slideViewPr>
  <p:outlineViewPr>
    <p:cViewPr>
      <p:scale>
        <a:sx n="33" d="100"/>
        <a:sy n="33" d="100"/>
      </p:scale>
      <p:origin x="0" y="8189"/>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axId val="78987648"/>
        <c:axId val="78989568"/>
      </c:barChart>
      <c:catAx>
        <c:axId val="78987648"/>
        <c:scaling>
          <c:orientation val="minMax"/>
        </c:scaling>
        <c:axPos val="l"/>
        <c:tickLblPos val="nextTo"/>
        <c:crossAx val="78989568"/>
        <c:crosses val="autoZero"/>
        <c:auto val="1"/>
        <c:lblAlgn val="ctr"/>
        <c:lblOffset val="100"/>
      </c:catAx>
      <c:valAx>
        <c:axId val="78989568"/>
        <c:scaling>
          <c:orientation val="minMax"/>
        </c:scaling>
        <c:axPos val="b"/>
        <c:majorGridlines/>
        <c:numFmt formatCode="General" sourceLinked="1"/>
        <c:tickLblPos val="nextTo"/>
        <c:crossAx val="7898764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cat>
            <c:strRef>
              <c:f>Sheet1!$A$1:$D$1</c:f>
              <c:strCache>
                <c:ptCount val="4"/>
                <c:pt idx="0">
                  <c:v>Impact</c:v>
                </c:pt>
                <c:pt idx="1">
                  <c:v>Funding Justification</c:v>
                </c:pt>
                <c:pt idx="2">
                  <c:v>DSP Program Monitoring &amp; CQI </c:v>
                </c:pt>
                <c:pt idx="3">
                  <c:v>Gaps &amp; Needs</c:v>
                </c:pt>
              </c:strCache>
            </c:strRef>
          </c:cat>
          <c:val>
            <c:numRef>
              <c:f>Sheet1!$A$2:$D$2</c:f>
              <c:numCache>
                <c:formatCode>General</c:formatCode>
                <c:ptCount val="4"/>
                <c:pt idx="0">
                  <c:v>14</c:v>
                </c:pt>
                <c:pt idx="1">
                  <c:v>6</c:v>
                </c:pt>
                <c:pt idx="2">
                  <c:v>6</c:v>
                </c:pt>
                <c:pt idx="3">
                  <c:v>2</c:v>
                </c:pt>
              </c:numCache>
            </c:numRef>
          </c:val>
        </c:ser>
        <c:axId val="79669504"/>
        <c:axId val="79691776"/>
      </c:barChart>
      <c:catAx>
        <c:axId val="79669504"/>
        <c:scaling>
          <c:orientation val="minMax"/>
        </c:scaling>
        <c:axPos val="l"/>
        <c:tickLblPos val="nextTo"/>
        <c:crossAx val="79691776"/>
        <c:crosses val="autoZero"/>
        <c:auto val="1"/>
        <c:lblAlgn val="ctr"/>
        <c:lblOffset val="100"/>
      </c:catAx>
      <c:valAx>
        <c:axId val="79691776"/>
        <c:scaling>
          <c:orientation val="minMax"/>
        </c:scaling>
        <c:axPos val="b"/>
        <c:majorGridlines/>
        <c:numFmt formatCode="General" sourceLinked="1"/>
        <c:tickLblPos val="nextTo"/>
        <c:crossAx val="7966950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8CD11A-410F-4C7C-8E89-32B457C5A37B}" type="datetimeFigureOut">
              <a:rPr lang="en-US" smtClean="0"/>
              <a:pPr/>
              <a:t>5/21/2014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1DABDA-BD44-472B-BFED-C6ADA57CB88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  Karen</a:t>
            </a:r>
            <a:endParaRPr lang="en-US" i="0" dirty="0" smtClean="0"/>
          </a:p>
          <a:p>
            <a:endParaRPr lang="en-US" i="0" dirty="0" smtClean="0"/>
          </a:p>
          <a:p>
            <a:r>
              <a:rPr lang="en-US" i="0" dirty="0" smtClean="0"/>
              <a:t>Introduce yourself</a:t>
            </a:r>
            <a:endParaRPr lang="en-US" i="0" dirty="0"/>
          </a:p>
        </p:txBody>
      </p:sp>
      <p:sp>
        <p:nvSpPr>
          <p:cNvPr id="4" name="Slide Number Placeholder 3"/>
          <p:cNvSpPr>
            <a:spLocks noGrp="1"/>
          </p:cNvSpPr>
          <p:nvPr>
            <p:ph type="sldNum" sz="quarter" idx="10"/>
          </p:nvPr>
        </p:nvSpPr>
        <p:spPr/>
        <p:txBody>
          <a:bodyPr/>
          <a:lstStyle/>
          <a:p>
            <a:pPr>
              <a:defRPr/>
            </a:pPr>
            <a:fld id="{0E6AB3EC-08B7-40C9-8DEE-48BB1560BF54}" type="slidenum">
              <a:rPr lang="en-US" smtClean="0">
                <a:solidFill>
                  <a:srgbClr val="000000"/>
                </a:solidFill>
              </a:rPr>
              <a:pPr>
                <a:defRPr/>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pPr defTabSz="931774">
              <a:defRPr/>
            </a:pPr>
            <a:endParaRPr lang="en-US" dirty="0" smtClean="0"/>
          </a:p>
          <a:p>
            <a:pPr defTabSz="931774">
              <a:defRPr/>
            </a:pPr>
            <a:r>
              <a:rPr lang="en-US" dirty="0" smtClean="0"/>
              <a:t>Here’s the kind of things</a:t>
            </a:r>
            <a:r>
              <a:rPr lang="en-US" baseline="0" dirty="0" smtClean="0"/>
              <a:t> the Data Advisory Group said when answering this question.  You can see we all felt that showing our impact was really the most important.  </a:t>
            </a:r>
            <a:endParaRPr lang="en-US" dirty="0" smtClean="0"/>
          </a:p>
          <a:p>
            <a:pPr defTabSz="931774">
              <a:defRPr/>
            </a:pPr>
            <a:endParaRPr lang="en-US" dirty="0" smtClean="0"/>
          </a:p>
          <a:p>
            <a:r>
              <a:rPr lang="en-US" dirty="0" smtClean="0"/>
              <a:t>Brief </a:t>
            </a:r>
            <a:r>
              <a:rPr lang="en-US" dirty="0" smtClean="0"/>
              <a:t>overview</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  Melinda</a:t>
            </a:r>
          </a:p>
          <a:p>
            <a:endParaRPr lang="en-US" dirty="0" smtClean="0"/>
          </a:p>
          <a:p>
            <a:r>
              <a:rPr lang="en-US" dirty="0" smtClean="0"/>
              <a:t>Just to make sure</a:t>
            </a:r>
            <a:r>
              <a:rPr lang="en-US" baseline="0" dirty="0" smtClean="0"/>
              <a:t> we’re all on the same page, we clarified for ourselves what an outcome is…</a:t>
            </a:r>
          </a:p>
          <a:p>
            <a:endParaRPr lang="en-US" baseline="0" dirty="0" smtClean="0"/>
          </a:p>
          <a:p>
            <a:r>
              <a:rPr lang="en-US" dirty="0" smtClean="0"/>
              <a:t>And we acknowledged</a:t>
            </a:r>
            <a:r>
              <a:rPr lang="en-US" baseline="0" dirty="0" smtClean="0"/>
              <a:t> the different kinds of outcomes and that Smart Start activities happen at different levels (community, staff, child, etc.) and at different points in time or along the “school readiness trajectory”</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Melinda</a:t>
            </a:r>
          </a:p>
          <a:p>
            <a:endParaRPr lang="en-US" dirty="0" smtClean="0"/>
          </a:p>
          <a:p>
            <a:endParaRPr lang="en-US" dirty="0" smtClean="0"/>
          </a:p>
          <a:p>
            <a:r>
              <a:rPr lang="en-US" dirty="0" smtClean="0"/>
              <a:t>We set</a:t>
            </a:r>
            <a:r>
              <a:rPr lang="en-US" baseline="0" dirty="0" smtClean="0"/>
              <a:t> a goal for ourselves that we would have at least one outcome for each Smart Start core service.  You’ll see in a bit that we far exceeded this goal!  </a:t>
            </a:r>
            <a:endParaRPr lang="en-US" dirty="0" smtClean="0"/>
          </a:p>
          <a:p>
            <a:endParaRPr lang="en-US" dirty="0" smtClean="0"/>
          </a:p>
          <a:p>
            <a:r>
              <a:rPr lang="en-US" dirty="0" smtClean="0"/>
              <a:t>We also know that there are Smart</a:t>
            </a:r>
            <a:r>
              <a:rPr lang="en-US" baseline="0" dirty="0" smtClean="0"/>
              <a:t> Start activities that may not be covered by this list of core services, but these </a:t>
            </a:r>
            <a:r>
              <a:rPr lang="en-US" dirty="0" smtClean="0"/>
              <a:t>cover the vast</a:t>
            </a:r>
            <a:r>
              <a:rPr lang="en-US" baseline="0" dirty="0" smtClean="0"/>
              <a:t> majority of Smart Start work for now.</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Melinda</a:t>
            </a:r>
          </a:p>
          <a:p>
            <a:endParaRPr lang="en-US" dirty="0" smtClean="0"/>
          </a:p>
          <a:p>
            <a:endParaRPr lang="en-US" dirty="0" smtClean="0"/>
          </a:p>
          <a:p>
            <a:r>
              <a:rPr lang="en-US" dirty="0" smtClean="0"/>
              <a:t>The</a:t>
            </a:r>
            <a:r>
              <a:rPr lang="en-US" baseline="0" dirty="0" smtClean="0"/>
              <a:t> Data Advisory Group set some principles or guidelines for how will would work together.</a:t>
            </a:r>
          </a:p>
          <a:p>
            <a:endParaRPr lang="en-US" baseline="0" dirty="0" smtClean="0"/>
          </a:p>
          <a:p>
            <a:r>
              <a:rPr lang="en-US" baseline="0" dirty="0" smtClean="0"/>
              <a:t>Note one or two that are most meaningful for you.  [Please do not read the full list]  May ask others from the Data Advisory Group to comment.</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Tristan</a:t>
            </a:r>
          </a:p>
          <a:p>
            <a:endParaRPr lang="en-US" dirty="0" smtClean="0"/>
          </a:p>
          <a:p>
            <a:endParaRPr lang="en-US" dirty="0" smtClean="0"/>
          </a:p>
          <a:p>
            <a:r>
              <a:rPr lang="en-US" dirty="0" smtClean="0"/>
              <a:t>There</a:t>
            </a:r>
            <a:r>
              <a:rPr lang="en-US" baseline="0" dirty="0" smtClean="0"/>
              <a:t> are over 900 different activities funded across the Smart Start system!</a:t>
            </a:r>
          </a:p>
          <a:p>
            <a:endParaRPr lang="en-US" baseline="0" dirty="0" smtClean="0"/>
          </a:p>
          <a:p>
            <a:r>
              <a:rPr lang="en-US" baseline="0" dirty="0" smtClean="0"/>
              <a:t>We had to focus our work on the commonalities so we went by core service.</a:t>
            </a:r>
          </a:p>
          <a:p>
            <a:endParaRPr lang="en-US" baseline="0" dirty="0" smtClean="0"/>
          </a:p>
          <a:p>
            <a:r>
              <a:rPr lang="en-US" baseline="0" dirty="0" smtClean="0"/>
              <a:t>We started wide and then narrowed it down</a:t>
            </a:r>
          </a:p>
          <a:p>
            <a:endParaRPr lang="en-US" baseline="0" dirty="0" smtClean="0"/>
          </a:p>
          <a:p>
            <a:pPr lvl="1">
              <a:buFont typeface="Arial" pitchFamily="34" charset="0"/>
              <a:buChar char="•"/>
            </a:pPr>
            <a:r>
              <a:rPr lang="en-US" baseline="0" dirty="0" smtClean="0"/>
              <a:t> We looked at logic models and evidence from the Smart Start Resource Guide of Evidence-Based and Evidence-Informed Programs and Practices.</a:t>
            </a:r>
          </a:p>
          <a:p>
            <a:pPr lvl="1">
              <a:buFont typeface="Arial" pitchFamily="34" charset="0"/>
              <a:buChar char="•"/>
            </a:pPr>
            <a:endParaRPr lang="en-US" baseline="0" dirty="0" smtClean="0"/>
          </a:p>
          <a:p>
            <a:pPr lvl="1">
              <a:buFont typeface="Arial" pitchFamily="34" charset="0"/>
              <a:buChar char="•"/>
            </a:pPr>
            <a:r>
              <a:rPr lang="en-US" baseline="0" dirty="0" smtClean="0"/>
              <a:t> We did a data walk to note common outcomes.  If you look around the room today, you can see samples of items from our data walks.  We invite you after the session to take a closer look at them if you are interested.</a:t>
            </a:r>
          </a:p>
          <a:p>
            <a:pPr lvl="1">
              <a:buFontTx/>
              <a:buNone/>
            </a:pPr>
            <a:endParaRPr lang="en-US" baseline="0" dirty="0" smtClean="0"/>
          </a:p>
          <a:p>
            <a:pPr lvl="1">
              <a:buFont typeface="Arial" pitchFamily="34" charset="0"/>
              <a:buChar char="•"/>
            </a:pPr>
            <a:r>
              <a:rPr lang="en-US" baseline="0" dirty="0" smtClean="0"/>
              <a:t> When we did our data walks we asked ourselves, what are the one or two outcomes that seem to be common within the core service, like early care and education, no matter what the activity?</a:t>
            </a:r>
          </a:p>
          <a:p>
            <a:pPr>
              <a:buFontTx/>
              <a:buNone/>
            </a:pPr>
            <a:endParaRPr lang="en-US" baseline="0" dirty="0" smtClean="0"/>
          </a:p>
          <a:p>
            <a:pPr>
              <a:buFontTx/>
              <a:buNone/>
            </a:pPr>
            <a:r>
              <a:rPr lang="en-US" baseline="0" dirty="0" smtClean="0"/>
              <a:t>This then launched our group discussion of common outcomes.</a:t>
            </a:r>
          </a:p>
        </p:txBody>
      </p:sp>
      <p:sp>
        <p:nvSpPr>
          <p:cNvPr id="4" name="Slide Number Placeholder 3"/>
          <p:cNvSpPr>
            <a:spLocks noGrp="1"/>
          </p:cNvSpPr>
          <p:nvPr>
            <p:ph type="sldNum" sz="quarter" idx="10"/>
          </p:nvPr>
        </p:nvSpPr>
        <p:spPr/>
        <p:txBody>
          <a:bodyPr/>
          <a:lstStyle/>
          <a:p>
            <a:fld id="{851DABDA-BD44-472B-BFED-C6ADA57CB8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Tristan</a:t>
            </a:r>
          </a:p>
          <a:p>
            <a:endParaRPr lang="en-US" dirty="0" smtClean="0"/>
          </a:p>
          <a:p>
            <a:endParaRPr lang="en-US" dirty="0" smtClean="0"/>
          </a:p>
          <a:p>
            <a:r>
              <a:rPr lang="en-US" dirty="0" smtClean="0"/>
              <a:t>We</a:t>
            </a:r>
            <a:r>
              <a:rPr lang="en-US" baseline="0" dirty="0" smtClean="0"/>
              <a:t> also kept in mind the principles we mentioned earlier and wanted to make sure that whatever we came up with was reasonable for the local partnerships.</a:t>
            </a:r>
          </a:p>
          <a:p>
            <a:endParaRPr lang="en-US" baseline="0" dirty="0"/>
          </a:p>
          <a:p>
            <a:r>
              <a:rPr lang="en-US" baseline="0" dirty="0" smtClean="0"/>
              <a:t>So we’ve considered things like:</a:t>
            </a:r>
          </a:p>
          <a:p>
            <a:endParaRPr lang="en-US" baseline="0" dirty="0" smtClean="0"/>
          </a:p>
          <a:p>
            <a:pPr lvl="1">
              <a:buFont typeface="Arial" pitchFamily="34" charset="0"/>
              <a:buChar char="•"/>
            </a:pPr>
            <a:r>
              <a:rPr lang="en-US" baseline="0" dirty="0" smtClean="0"/>
              <a:t> Should local partnerships have to measure all the outcomes we came up with?  </a:t>
            </a:r>
            <a:r>
              <a:rPr lang="en-US" baseline="0" dirty="0" smtClean="0">
                <a:solidFill>
                  <a:schemeClr val="tx1"/>
                </a:solidFill>
              </a:rPr>
              <a:t>We decided NO, that partnerships should measure some of them, but not all of them. We’ll tell tell you more about that in a bit.  [please be sure to make this point!]</a:t>
            </a:r>
          </a:p>
          <a:p>
            <a:pPr lvl="1">
              <a:buFont typeface="Arial" pitchFamily="34" charset="0"/>
              <a:buChar char="•"/>
            </a:pPr>
            <a:endParaRPr lang="en-US" baseline="0" dirty="0" smtClean="0"/>
          </a:p>
          <a:p>
            <a:pPr lvl="1">
              <a:buFont typeface="Arial" pitchFamily="34" charset="0"/>
              <a:buChar char="•"/>
            </a:pPr>
            <a:r>
              <a:rPr lang="en-US" baseline="0" dirty="0" smtClean="0"/>
              <a:t> What outcomes will be both useful to the LP in managing the programs as well as useful to reporting to Smart Start funders?</a:t>
            </a:r>
          </a:p>
          <a:p>
            <a:pPr lvl="1">
              <a:buFont typeface="Arial" pitchFamily="34" charset="0"/>
              <a:buChar char="•"/>
            </a:pPr>
            <a:endParaRPr lang="en-US" baseline="0" dirty="0" smtClean="0"/>
          </a:p>
          <a:p>
            <a:pPr lvl="1">
              <a:buFont typeface="Arial" pitchFamily="34" charset="0"/>
              <a:buChar char="•"/>
            </a:pPr>
            <a:r>
              <a:rPr lang="en-US" baseline="0" dirty="0" smtClean="0"/>
              <a:t> And so on</a:t>
            </a:r>
          </a:p>
        </p:txBody>
      </p:sp>
      <p:sp>
        <p:nvSpPr>
          <p:cNvPr id="4" name="Slide Number Placeholder 3"/>
          <p:cNvSpPr>
            <a:spLocks noGrp="1"/>
          </p:cNvSpPr>
          <p:nvPr>
            <p:ph type="sldNum" sz="quarter" idx="10"/>
          </p:nvPr>
        </p:nvSpPr>
        <p:spPr/>
        <p:txBody>
          <a:bodyPr/>
          <a:lstStyle/>
          <a:p>
            <a:fld id="{851DABDA-BD44-472B-BFED-C6ADA57CB88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Tristan</a:t>
            </a:r>
          </a:p>
          <a:p>
            <a:endParaRPr lang="en-US" dirty="0" smtClean="0"/>
          </a:p>
          <a:p>
            <a:endParaRPr lang="en-US" dirty="0" smtClean="0"/>
          </a:p>
          <a:p>
            <a:r>
              <a:rPr lang="en-US" dirty="0" smtClean="0"/>
              <a:t>In addition</a:t>
            </a:r>
            <a:r>
              <a:rPr lang="en-US" baseline="0" dirty="0" smtClean="0"/>
              <a:t> to common outcomes, we also looked at common measures for these outcomes.</a:t>
            </a:r>
          </a:p>
          <a:p>
            <a:endParaRPr lang="en-US" baseline="0" dirty="0" smtClean="0"/>
          </a:p>
          <a:p>
            <a:r>
              <a:rPr lang="en-US" baseline="0" dirty="0" smtClean="0"/>
              <a:t>So without further waiting….here’s what we came up with</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We spent</a:t>
            </a:r>
            <a:r>
              <a:rPr lang="en-US" baseline="0" dirty="0" smtClean="0"/>
              <a:t> a lot of time on outcomes for early care and education. </a:t>
            </a:r>
            <a:endParaRPr lang="en-US" dirty="0" smtClean="0"/>
          </a:p>
          <a:p>
            <a:endParaRPr lang="en-US" dirty="0" smtClean="0"/>
          </a:p>
          <a:p>
            <a:r>
              <a:rPr lang="en-US" dirty="0" smtClean="0"/>
              <a:t>Note that we</a:t>
            </a:r>
            <a:r>
              <a:rPr lang="en-US" baseline="0" dirty="0" smtClean="0"/>
              <a:t> reviewed health separately, but quickly realized it was integrated throughout the core services.  </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endParaRPr lang="en-US" dirty="0" smtClean="0"/>
          </a:p>
          <a:p>
            <a:r>
              <a:rPr lang="en-US" dirty="0" smtClean="0"/>
              <a:t>Just</a:t>
            </a:r>
            <a:r>
              <a:rPr lang="en-US" baseline="0" dirty="0" smtClean="0"/>
              <a:t> talk about the blue.  Tell them we’ll cover the green child measures separately.</a:t>
            </a:r>
          </a:p>
          <a:p>
            <a:endParaRPr lang="en-US" baseline="0" dirty="0" smtClean="0"/>
          </a:p>
          <a:p>
            <a:pPr defTabSz="931774">
              <a:defRPr/>
            </a:pPr>
            <a:r>
              <a:rPr lang="en-US" dirty="0" smtClean="0"/>
              <a:t>Talk about the CLASS – remind them the DAG called the partnerships in December to talk about their experience with and thoughts on the CLASS</a:t>
            </a:r>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endParaRPr lang="en-US" dirty="0" smtClean="0"/>
          </a:p>
          <a:p>
            <a:r>
              <a:rPr lang="en-US" dirty="0" smtClean="0"/>
              <a:t>Came</a:t>
            </a:r>
            <a:r>
              <a:rPr lang="en-US" baseline="0" dirty="0" smtClean="0"/>
              <a:t> up with lots of family support related outcomes.  We looked as all of those and chose the ones that seemed to be most relevant across programs and easiest for the LP’s to measure.</a:t>
            </a:r>
          </a:p>
          <a:p>
            <a:endParaRPr lang="en-US" baseline="0" dirty="0" smtClean="0"/>
          </a:p>
          <a:p>
            <a:r>
              <a:rPr lang="en-US" dirty="0" smtClean="0"/>
              <a:t>As we began</a:t>
            </a:r>
            <a:r>
              <a:rPr lang="en-US" baseline="0" dirty="0" smtClean="0"/>
              <a:t> our discussion about family support, we realized that health was very integrated with those activities.</a:t>
            </a:r>
          </a:p>
          <a:p>
            <a:endParaRPr lang="en-US" baseline="0" dirty="0" smtClean="0"/>
          </a:p>
          <a:p>
            <a:r>
              <a:rPr lang="en-US" baseline="0" dirty="0" smtClean="0"/>
              <a:t>And we saw the connection between the ECE work and early intervention as well (use animation to show the blue).</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a:t>
            </a:r>
            <a:r>
              <a:rPr lang="en-US" i="1" baseline="0" dirty="0" smtClean="0"/>
              <a:t>  Karen</a:t>
            </a:r>
            <a:endParaRPr lang="en-US" i="1"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Just talk</a:t>
            </a:r>
            <a:r>
              <a:rPr lang="en-US" baseline="0" dirty="0" smtClean="0"/>
              <a:t> about the yellow.  We’ll cover the green child level measures separately.</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Just</a:t>
            </a:r>
            <a:r>
              <a:rPr lang="en-US" baseline="0" dirty="0" smtClean="0"/>
              <a:t> talk about the purple.  We’ll cover the green child level measures separately.</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To recap:</a:t>
            </a:r>
          </a:p>
          <a:p>
            <a:endParaRPr lang="en-US" dirty="0" smtClean="0"/>
          </a:p>
          <a:p>
            <a:r>
              <a:rPr lang="en-US" dirty="0" smtClean="0"/>
              <a:t>We have outcomes</a:t>
            </a:r>
            <a:r>
              <a:rPr lang="en-US" baseline="0" dirty="0" smtClean="0"/>
              <a:t> for:</a:t>
            </a:r>
          </a:p>
          <a:p>
            <a:pPr>
              <a:buFont typeface="Arial" pitchFamily="34" charset="0"/>
              <a:buChar char="•"/>
            </a:pPr>
            <a:r>
              <a:rPr lang="en-US" baseline="0" dirty="0" smtClean="0"/>
              <a:t> Early care and education</a:t>
            </a:r>
          </a:p>
          <a:p>
            <a:pPr>
              <a:buFont typeface="Arial" pitchFamily="34" charset="0"/>
              <a:buChar char="•"/>
            </a:pPr>
            <a:r>
              <a:rPr lang="en-US" baseline="0" dirty="0" smtClean="0"/>
              <a:t> Family Support and</a:t>
            </a:r>
          </a:p>
          <a:p>
            <a:pPr>
              <a:buFont typeface="Arial" pitchFamily="34" charset="0"/>
              <a:buChar char="•"/>
            </a:pPr>
            <a:r>
              <a:rPr lang="en-US" dirty="0" smtClean="0"/>
              <a:t> Health</a:t>
            </a:r>
          </a:p>
          <a:p>
            <a:endParaRPr lang="en-US" dirty="0" smtClean="0"/>
          </a:p>
          <a:p>
            <a:r>
              <a:rPr lang="en-US" dirty="0" smtClean="0"/>
              <a:t>These</a:t>
            </a:r>
            <a:r>
              <a:rPr lang="en-US" baseline="0" dirty="0" smtClean="0"/>
              <a:t> all work together to achieve out child outcomes related to child development and school readiness.</a:t>
            </a:r>
          </a:p>
          <a:p>
            <a:endParaRPr lang="en-US" baseline="0" dirty="0" smtClean="0"/>
          </a:p>
          <a:p>
            <a:r>
              <a:rPr lang="en-US" baseline="0" dirty="0" smtClean="0"/>
              <a:t>This is a holistic, whole child approach!</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Talk</a:t>
            </a:r>
            <a:r>
              <a:rPr lang="en-US" baseline="0" dirty="0" smtClean="0"/>
              <a:t> about Health weaving through out each of the core services</a:t>
            </a:r>
          </a:p>
          <a:p>
            <a:endParaRPr lang="en-US" baseline="0" dirty="0" smtClean="0"/>
          </a:p>
          <a:p>
            <a:r>
              <a:rPr lang="en-US" baseline="0" dirty="0" smtClean="0"/>
              <a:t>This is a lot to take in!  In just a bit we’ll have some conversations with you to get your input.</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r>
              <a:rPr lang="en-US" dirty="0" smtClean="0"/>
              <a:t>Here are all the measures</a:t>
            </a:r>
            <a:r>
              <a:rPr lang="en-US" baseline="0" dirty="0" smtClean="0"/>
              <a:t> leading to the child outcomes in green.</a:t>
            </a:r>
          </a:p>
          <a:p>
            <a:endParaRPr lang="en-US" baseline="0" dirty="0" smtClean="0"/>
          </a:p>
          <a:p>
            <a:r>
              <a:rPr lang="en-US" baseline="0" dirty="0" smtClean="0"/>
              <a:t>Talk about the child outcome measures.</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smtClean="0"/>
          </a:p>
          <a:p>
            <a:endParaRPr lang="en-US" dirty="0" smtClean="0"/>
          </a:p>
          <a:p>
            <a:endParaRPr lang="en-US" dirty="0" smtClean="0"/>
          </a:p>
          <a:p>
            <a:r>
              <a:rPr lang="en-US" dirty="0" smtClean="0"/>
              <a:t>The</a:t>
            </a:r>
            <a:r>
              <a:rPr lang="en-US" baseline="0" dirty="0" smtClean="0"/>
              <a:t> core services outcomes cover a lot of Smart Start work, but we realize it doesn’t cover certain things like collaboration, outreach, and the overall benefits of Smart Start.</a:t>
            </a:r>
          </a:p>
          <a:p>
            <a:endParaRPr lang="en-US" baseline="0" dirty="0" smtClean="0"/>
          </a:p>
          <a:p>
            <a:r>
              <a:rPr lang="en-US" dirty="0" smtClean="0"/>
              <a:t>Note – LP’s will have a chance to talk about what else</a:t>
            </a:r>
            <a:r>
              <a:rPr lang="en-US" baseline="0" dirty="0" smtClean="0"/>
              <a:t> is missing during the table discussion</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pPr defTabSz="931774">
              <a:defRPr/>
            </a:pPr>
            <a:endParaRPr lang="en-US" dirty="0" smtClean="0"/>
          </a:p>
          <a:p>
            <a:pPr defTabSz="931774">
              <a:defRPr/>
            </a:pPr>
            <a:endParaRPr lang="en-US" dirty="0" smtClean="0"/>
          </a:p>
          <a:p>
            <a:pPr defTabSz="931774">
              <a:defRPr/>
            </a:pPr>
            <a:r>
              <a:rPr lang="en-US" dirty="0" smtClean="0"/>
              <a:t>DAG members facilitate</a:t>
            </a:r>
            <a:r>
              <a:rPr lang="en-US" baseline="0" dirty="0" smtClean="0"/>
              <a:t> discussions and share feedback with DAG after the conference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Kim</a:t>
            </a:r>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Speakers:   Magda,  Al,  Marta</a:t>
            </a:r>
          </a:p>
          <a:p>
            <a:endParaRPr lang="en-US" i="1" dirty="0" smtClean="0"/>
          </a:p>
          <a:p>
            <a:r>
              <a:rPr lang="en-US" i="0" dirty="0" smtClean="0"/>
              <a:t>Please</a:t>
            </a:r>
            <a:r>
              <a:rPr lang="en-US" i="0" baseline="0" dirty="0" smtClean="0"/>
              <a:t> take 5 minutes each to talk about </a:t>
            </a:r>
            <a:r>
              <a:rPr lang="en-US" dirty="0" smtClean="0"/>
              <a:t>how the requirement to select one of these outcomes for each activity, measure it, and report it to NCPC will affect your partnership.  You may want to address one or more of the following questions:</a:t>
            </a:r>
          </a:p>
          <a:p>
            <a:r>
              <a:rPr lang="en-US" dirty="0" smtClean="0"/>
              <a:t> </a:t>
            </a:r>
          </a:p>
          <a:p>
            <a:r>
              <a:rPr lang="en-US" dirty="0" smtClean="0"/>
              <a:t>What steps would you take to select your outcomes?</a:t>
            </a:r>
          </a:p>
          <a:p>
            <a:r>
              <a:rPr lang="en-US" dirty="0" smtClean="0"/>
              <a:t>How does this compare to what you are currently doing?</a:t>
            </a:r>
          </a:p>
          <a:p>
            <a:r>
              <a:rPr lang="en-US" dirty="0" smtClean="0"/>
              <a:t>How will you involve your DSP’s in the process?</a:t>
            </a:r>
          </a:p>
          <a:p>
            <a:r>
              <a:rPr lang="en-US" dirty="0" smtClean="0"/>
              <a:t>How might you start with a relatively easy outcome and then push yourself to move on to tackling a harder outcome?</a:t>
            </a:r>
          </a:p>
          <a:p>
            <a:endParaRPr lang="en-US" i="1"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a:t>
            </a:r>
            <a:r>
              <a:rPr lang="en-US" i="1" baseline="0" dirty="0" smtClean="0"/>
              <a:t>  Marta</a:t>
            </a:r>
            <a:endParaRPr lang="en-US" i="1" dirty="0" smtClean="0"/>
          </a:p>
          <a:p>
            <a:endParaRPr lang="en-US" dirty="0" smtClean="0"/>
          </a:p>
          <a:p>
            <a:endParaRPr lang="en-US" dirty="0" smtClean="0"/>
          </a:p>
          <a:p>
            <a:r>
              <a:rPr lang="en-US" dirty="0" smtClean="0"/>
              <a:t>As we developed outcomes, we saw opportunities to stretch or aspire</a:t>
            </a:r>
            <a:r>
              <a:rPr lang="en-US" baseline="0" dirty="0" smtClean="0"/>
              <a:t> to have outcomes that inform and improve practice and show Smart Start’s impact but we kept these questions in mind, especially where as concerned partnerships with fewer staff and fewer dollars. </a:t>
            </a:r>
          </a:p>
          <a:p>
            <a:endParaRPr lang="en-US" baseline="0" dirty="0" smtClean="0"/>
          </a:p>
          <a:p>
            <a:pPr defTabSz="931774">
              <a:defRPr/>
            </a:pPr>
            <a:r>
              <a:rPr lang="en-US" dirty="0" smtClean="0"/>
              <a:t>DAG members facilitate</a:t>
            </a:r>
            <a:r>
              <a:rPr lang="en-US" baseline="0" dirty="0" smtClean="0"/>
              <a:t> discussions and share feedback with DAG after the conference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  Karen</a:t>
            </a:r>
          </a:p>
          <a:p>
            <a:endParaRPr lang="en-US" dirty="0" smtClean="0"/>
          </a:p>
          <a:p>
            <a:r>
              <a:rPr lang="en-US" dirty="0" smtClean="0"/>
              <a:t>Introduce members</a:t>
            </a:r>
          </a:p>
          <a:p>
            <a:endParaRPr lang="en-US" dirty="0" smtClean="0"/>
          </a:p>
          <a:p>
            <a:r>
              <a:rPr lang="en-US" dirty="0" smtClean="0"/>
              <a:t>3 representatives</a:t>
            </a:r>
            <a:r>
              <a:rPr lang="en-US" baseline="0" dirty="0" smtClean="0"/>
              <a:t> from each LPAC region</a:t>
            </a:r>
          </a:p>
          <a:p>
            <a:endParaRPr lang="en-US" baseline="0" dirty="0" smtClean="0"/>
          </a:p>
          <a:p>
            <a:r>
              <a:rPr lang="en-US" baseline="0" dirty="0" smtClean="0"/>
              <a:t>And from NCPC Mary Payson and Kim McCombs as well as several others who have joined us off and on</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51DABDA-BD44-472B-BFED-C6ADA57CB88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  Mary</a:t>
            </a:r>
          </a:p>
          <a:p>
            <a:endParaRPr lang="en-US" dirty="0" smtClean="0"/>
          </a:p>
          <a:p>
            <a:endParaRPr lang="en-US" dirty="0" smtClean="0"/>
          </a:p>
          <a:p>
            <a:r>
              <a:rPr lang="en-US" dirty="0" smtClean="0"/>
              <a:t>A discussion about</a:t>
            </a:r>
            <a:r>
              <a:rPr lang="en-US" baseline="0" dirty="0" smtClean="0"/>
              <a:t> child –level outcomes bridging to this slide </a:t>
            </a:r>
            <a:r>
              <a:rPr lang="en-US" baseline="0" dirty="0" err="1" smtClean="0"/>
              <a:t>aboutECIDS</a:t>
            </a:r>
            <a:r>
              <a:rPr lang="en-US" baseline="0" dirty="0" smtClean="0"/>
              <a:t>.  </a:t>
            </a:r>
            <a:r>
              <a:rPr lang="en-US" dirty="0" smtClean="0"/>
              <a:t>This slide about ECIDS is to talk about the unique child ID that</a:t>
            </a:r>
            <a:r>
              <a:rPr lang="en-US" baseline="0" dirty="0" smtClean="0"/>
              <a:t> is an idea many Smart Start partnerships have heard about and is the fulcrum of an integrated EC data system.  This slide might not be appropriate-it is realistic but a little jarring to know only one state has accomplished a true EC integrated data system.   Critical questions for ECIDS might be a good handout.  </a:t>
            </a:r>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Mary</a:t>
            </a:r>
          </a:p>
          <a:p>
            <a:endParaRPr lang="en-US" dirty="0" smtClean="0"/>
          </a:p>
          <a:p>
            <a:endParaRPr lang="en-US" dirty="0" smtClean="0"/>
          </a:p>
          <a:p>
            <a:r>
              <a:rPr lang="en-US" dirty="0" smtClean="0"/>
              <a:t>This is a </a:t>
            </a:r>
            <a:r>
              <a:rPr lang="en-US" baseline="0" dirty="0" smtClean="0"/>
              <a:t>connection to the previous slide about considerations (balancing considerations) and to continue the idea of stretching and balancing our current system of </a:t>
            </a:r>
            <a:r>
              <a:rPr lang="en-US" i="1" baseline="0" dirty="0" smtClean="0"/>
              <a:t>outputs</a:t>
            </a:r>
            <a:r>
              <a:rPr lang="en-US" baseline="0" dirty="0" smtClean="0"/>
              <a:t> data collection  to transform to an </a:t>
            </a:r>
            <a:r>
              <a:rPr lang="en-US" i="1" baseline="0" dirty="0" smtClean="0"/>
              <a:t>outcomes</a:t>
            </a:r>
            <a:r>
              <a:rPr lang="en-US" baseline="0" dirty="0" smtClean="0"/>
              <a:t> data collection-to raise everyone’s game.  </a:t>
            </a:r>
            <a:r>
              <a:rPr lang="en-US" dirty="0" smtClean="0"/>
              <a:t>This tags onto </a:t>
            </a:r>
            <a:r>
              <a:rPr lang="en-US" baseline="0" dirty="0" smtClean="0"/>
              <a:t>the previous “considerations” slide themes: </a:t>
            </a:r>
          </a:p>
          <a:p>
            <a:r>
              <a:rPr lang="en-US" baseline="0" dirty="0" smtClean="0"/>
              <a:t>1. Simplified outcomes is about </a:t>
            </a:r>
            <a:r>
              <a:rPr lang="en-US" i="1" baseline="0" dirty="0" smtClean="0"/>
              <a:t>utility</a:t>
            </a:r>
            <a:r>
              <a:rPr lang="en-US" baseline="0" dirty="0" smtClean="0"/>
              <a:t> and </a:t>
            </a:r>
            <a:r>
              <a:rPr lang="en-US" i="1" baseline="0" dirty="0" smtClean="0"/>
              <a:t>reduced burden to LP’s </a:t>
            </a:r>
            <a:r>
              <a:rPr lang="en-US" baseline="0" dirty="0" smtClean="0"/>
              <a:t>and </a:t>
            </a:r>
            <a:r>
              <a:rPr lang="en-US" i="1" baseline="0" dirty="0" smtClean="0"/>
              <a:t>meaningful and reportable </a:t>
            </a:r>
          </a:p>
          <a:p>
            <a:r>
              <a:rPr lang="en-US" dirty="0" smtClean="0"/>
              <a:t>2. Collect Counts/Outputs in Fabrik is about </a:t>
            </a:r>
            <a:r>
              <a:rPr lang="en-US" i="1" dirty="0" smtClean="0"/>
              <a:t>working within current systems </a:t>
            </a:r>
            <a:endParaRPr lang="en-US" i="0" dirty="0" smtClean="0"/>
          </a:p>
          <a:p>
            <a:r>
              <a:rPr lang="en-US" i="0" dirty="0" smtClean="0"/>
              <a:t>3. Mini</a:t>
            </a:r>
            <a:r>
              <a:rPr lang="en-US" i="0" baseline="0" dirty="0" smtClean="0"/>
              <a:t> grants is about </a:t>
            </a:r>
            <a:r>
              <a:rPr lang="en-US" i="1" dirty="0" smtClean="0"/>
              <a:t>working within current systems  </a:t>
            </a:r>
            <a:r>
              <a:rPr lang="en-US" i="0" dirty="0" smtClean="0"/>
              <a:t>and </a:t>
            </a:r>
            <a:r>
              <a:rPr lang="en-US" i="1" dirty="0" smtClean="0"/>
              <a:t>reduced burden</a:t>
            </a:r>
            <a:r>
              <a:rPr lang="en-US" i="1" baseline="0" dirty="0" smtClean="0"/>
              <a:t> </a:t>
            </a:r>
            <a:r>
              <a:rPr lang="en-US" i="0" baseline="0" dirty="0" smtClean="0"/>
              <a:t>and</a:t>
            </a:r>
            <a:r>
              <a:rPr lang="en-US" i="1" baseline="0" dirty="0" smtClean="0"/>
              <a:t> utility to LP’s</a:t>
            </a:r>
          </a:p>
          <a:p>
            <a:endParaRPr lang="en-US" i="1" baseline="0" dirty="0" smtClean="0"/>
          </a:p>
          <a:p>
            <a:endParaRPr lang="en-US" i="1" baseline="0" dirty="0" smtClean="0"/>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Speaker:  Caroline</a:t>
            </a:r>
            <a:endParaRPr lang="en-US" i="1" dirty="0"/>
          </a:p>
        </p:txBody>
      </p:sp>
      <p:sp>
        <p:nvSpPr>
          <p:cNvPr id="4" name="Slide Number Placeholder 3"/>
          <p:cNvSpPr>
            <a:spLocks noGrp="1"/>
          </p:cNvSpPr>
          <p:nvPr>
            <p:ph type="sldNum" sz="quarter" idx="10"/>
          </p:nvPr>
        </p:nvSpPr>
        <p:spPr/>
        <p:txBody>
          <a:bodyPr/>
          <a:lstStyle/>
          <a:p>
            <a:pPr>
              <a:defRPr/>
            </a:pPr>
            <a:fld id="{0E6AB3EC-08B7-40C9-8DEE-48BB1560BF54}" type="slidenum">
              <a:rPr lang="en-US" smtClean="0">
                <a:solidFill>
                  <a:srgbClr val="000000"/>
                </a:solidFill>
              </a:rPr>
              <a:pPr>
                <a:defRPr/>
              </a:pPr>
              <a:t>4</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endParaRPr lang="en-US" dirty="0" smtClean="0"/>
          </a:p>
          <a:p>
            <a:r>
              <a:rPr lang="en-US" dirty="0" smtClean="0"/>
              <a:t>Hit the highlights only:</a:t>
            </a:r>
          </a:p>
          <a:p>
            <a:endParaRPr lang="en-US" baseline="0" dirty="0" smtClean="0"/>
          </a:p>
          <a:p>
            <a:r>
              <a:rPr lang="en-US" baseline="0" dirty="0" smtClean="0"/>
              <a:t>Local partnerships have played a big role in this work.  </a:t>
            </a:r>
          </a:p>
          <a:p>
            <a:endParaRPr lang="en-US" baseline="0" dirty="0" smtClean="0"/>
          </a:p>
          <a:p>
            <a:pPr defTabSz="931774">
              <a:defRPr/>
            </a:pPr>
            <a:r>
              <a:rPr lang="en-US" dirty="0" smtClean="0"/>
              <a:t>This</a:t>
            </a:r>
            <a:r>
              <a:rPr lang="en-US" baseline="0" dirty="0" smtClean="0"/>
              <a:t> work started at the conference last year.  Many of you were at the lunch discussion last year.</a:t>
            </a:r>
          </a:p>
          <a:p>
            <a:endParaRPr lang="en-US" baseline="0" dirty="0" smtClean="0"/>
          </a:p>
          <a:p>
            <a:r>
              <a:rPr lang="en-US" baseline="0" dirty="0" smtClean="0"/>
              <a:t>Your perspectives were gathered through a data survey last June, regional meetings last summer, and phone interviews we did in December.</a:t>
            </a:r>
          </a:p>
        </p:txBody>
      </p:sp>
      <p:sp>
        <p:nvSpPr>
          <p:cNvPr id="4" name="Slide Number Placeholder 3"/>
          <p:cNvSpPr>
            <a:spLocks noGrp="1"/>
          </p:cNvSpPr>
          <p:nvPr>
            <p:ph type="sldNum" sz="quarter" idx="10"/>
          </p:nvPr>
        </p:nvSpPr>
        <p:spPr/>
        <p:txBody>
          <a:bodyPr/>
          <a:lstStyle/>
          <a:p>
            <a:fld id="{851DABDA-BD44-472B-BFED-C6ADA57CB88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endParaRPr lang="en-US" dirty="0" smtClean="0"/>
          </a:p>
          <a:p>
            <a:r>
              <a:rPr lang="en-US" dirty="0" smtClean="0"/>
              <a:t>Let’s start</a:t>
            </a:r>
            <a:r>
              <a:rPr lang="en-US" baseline="0" dirty="0" smtClean="0"/>
              <a:t> with a little history</a:t>
            </a:r>
            <a:endParaRPr lang="en-US" dirty="0" smtClean="0"/>
          </a:p>
          <a:p>
            <a:endParaRPr lang="en-US" dirty="0" smtClean="0"/>
          </a:p>
          <a:p>
            <a:r>
              <a:rPr lang="en-US" dirty="0" smtClean="0"/>
              <a:t>By law Smart</a:t>
            </a:r>
            <a:r>
              <a:rPr lang="en-US" baseline="0" dirty="0" smtClean="0"/>
              <a:t> Start is required to report outputs and assess results.  We’ve done this through PBIS and Counts.  Plus originally the state funded the Frank Porter Graham Child Development Institute at UNC to do evaluation studies.  </a:t>
            </a:r>
            <a:endParaRPr lang="en-US" dirty="0"/>
          </a:p>
        </p:txBody>
      </p:sp>
      <p:sp>
        <p:nvSpPr>
          <p:cNvPr id="4" name="Slide Number Placeholder 3"/>
          <p:cNvSpPr>
            <a:spLocks noGrp="1"/>
          </p:cNvSpPr>
          <p:nvPr>
            <p:ph type="sldNum" sz="quarter" idx="10"/>
          </p:nvPr>
        </p:nvSpPr>
        <p:spPr/>
        <p:txBody>
          <a:bodyPr/>
          <a:lstStyle/>
          <a:p>
            <a:pPr>
              <a:defRPr/>
            </a:pPr>
            <a:fld id="{0E6AB3EC-08B7-40C9-8DEE-48BB1560BF54}" type="slidenum">
              <a:rPr lang="en-US" smtClean="0">
                <a:solidFill>
                  <a:srgbClr val="000000"/>
                </a:solidFill>
              </a:rPr>
              <a:pPr>
                <a:defRPr/>
              </a:pPr>
              <a:t>7</a:t>
            </a:fld>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endParaRPr lang="en-US" dirty="0" smtClean="0"/>
          </a:p>
          <a:p>
            <a:r>
              <a:rPr lang="en-US" dirty="0" smtClean="0"/>
              <a:t>Funding</a:t>
            </a:r>
            <a:r>
              <a:rPr lang="en-US" baseline="0" dirty="0" smtClean="0"/>
              <a:t> was cut for the studies, but we’ve see a lot of growth in our work on program outcomes.  </a:t>
            </a:r>
          </a:p>
          <a:p>
            <a:endParaRPr lang="en-US" baseline="0" dirty="0" smtClean="0"/>
          </a:p>
          <a:p>
            <a:r>
              <a:rPr lang="en-US" baseline="0" dirty="0" smtClean="0"/>
              <a:t>Local partnerships have determined their own outcomes.  </a:t>
            </a:r>
          </a:p>
          <a:p>
            <a:endParaRPr lang="en-US" baseline="0" dirty="0" smtClean="0"/>
          </a:p>
          <a:p>
            <a:r>
              <a:rPr lang="en-US" baseline="0" dirty="0" smtClean="0"/>
              <a:t>Then we added logic models.</a:t>
            </a:r>
          </a:p>
          <a:p>
            <a:endParaRPr lang="en-US" baseline="0" dirty="0" smtClean="0"/>
          </a:p>
          <a:p>
            <a:r>
              <a:rPr lang="en-US" baseline="0" dirty="0" smtClean="0"/>
              <a:t>NCPC has done some evaluations for specific activities.  </a:t>
            </a:r>
          </a:p>
          <a:p>
            <a:endParaRPr lang="en-US" baseline="0" dirty="0" smtClean="0"/>
          </a:p>
          <a:p>
            <a:r>
              <a:rPr lang="en-US" baseline="0" dirty="0" smtClean="0"/>
              <a:t>There was also the standard language outcomes</a:t>
            </a:r>
          </a:p>
          <a:p>
            <a:endParaRPr lang="en-US" baseline="0" dirty="0" smtClean="0"/>
          </a:p>
          <a:p>
            <a:r>
              <a:rPr lang="en-US" baseline="0" dirty="0" smtClean="0"/>
              <a:t>Then the EB/EI Resource Guide</a:t>
            </a:r>
          </a:p>
          <a:p>
            <a:endParaRPr lang="en-US" baseline="0" dirty="0" smtClean="0"/>
          </a:p>
          <a:p>
            <a:r>
              <a:rPr lang="en-US" baseline="0" dirty="0" smtClean="0"/>
              <a:t>These activities have led us to our work now on </a:t>
            </a:r>
            <a:r>
              <a:rPr lang="en-US" i="1" baseline="0" dirty="0" smtClean="0"/>
              <a:t>common Smart Start outcomes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E6AB3EC-08B7-40C9-8DEE-48BB1560BF54}" type="slidenum">
              <a:rPr lang="en-US" smtClean="0">
                <a:solidFill>
                  <a:srgbClr val="000000"/>
                </a:solidFill>
              </a:rPr>
              <a:pPr>
                <a:defRPr/>
              </a:pPr>
              <a:t>8</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Speaker:  Caroline</a:t>
            </a:r>
          </a:p>
          <a:p>
            <a:pPr defTabSz="931774">
              <a:defRPr/>
            </a:pPr>
            <a:endParaRPr lang="en-US" dirty="0" smtClean="0"/>
          </a:p>
          <a:p>
            <a:r>
              <a:rPr lang="en-US" dirty="0" smtClean="0"/>
              <a:t>One of</a:t>
            </a:r>
            <a:r>
              <a:rPr lang="en-US" baseline="0" dirty="0" smtClean="0"/>
              <a:t> the first questions the DAG asked ourselves was “Why is this work on data and outcomes important for Smart Start?”</a:t>
            </a:r>
          </a:p>
          <a:p>
            <a:endParaRPr lang="en-US" baseline="0" dirty="0" smtClean="0"/>
          </a:p>
          <a:p>
            <a:r>
              <a:rPr lang="en-US" baseline="0" dirty="0" smtClean="0"/>
              <a:t>We’d like to ask you the same question.  Please take a moment to write down your thoughts on a sticky note and put it up on the wall.</a:t>
            </a:r>
            <a:endParaRPr lang="en-US" dirty="0" smtClean="0"/>
          </a:p>
          <a:p>
            <a:endParaRPr lang="en-US" dirty="0" smtClean="0"/>
          </a:p>
          <a:p>
            <a:r>
              <a:rPr lang="en-US" baseline="0" dirty="0" smtClean="0"/>
              <a:t>May ask for a couple to shout out their responses.  (FYI - We will review the note cards after the session, not enough time during session to review them.)</a:t>
            </a:r>
          </a:p>
          <a:p>
            <a:endParaRPr lang="en-US" dirty="0"/>
          </a:p>
        </p:txBody>
      </p:sp>
      <p:sp>
        <p:nvSpPr>
          <p:cNvPr id="4" name="Slide Number Placeholder 3"/>
          <p:cNvSpPr>
            <a:spLocks noGrp="1"/>
          </p:cNvSpPr>
          <p:nvPr>
            <p:ph type="sldNum" sz="quarter" idx="10"/>
          </p:nvPr>
        </p:nvSpPr>
        <p:spPr/>
        <p:txBody>
          <a:bodyPr/>
          <a:lstStyle/>
          <a:p>
            <a:fld id="{851DABDA-BD44-472B-BFED-C6ADA57CB8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887DB4A-1789-4AE9-8D0B-65CFDCB2DAFF}"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986B9-B2DF-4AE8-B3B7-E72D5C0118CC}" type="datetimeFigureOut">
              <a:rPr lang="en-US" smtClean="0"/>
              <a:pPr/>
              <a:t>5/21/2014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4FD9A0E-7D81-47AC-A3E6-97CA41F519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1F8017C6-A224-4E19-BA47-5D98FB8713AD}"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1F8017C6-A224-4E19-BA47-5D98FB8713AD}"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887DB4A-1789-4AE9-8D0B-65CFDCB2DAFF}"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887DB4A-1789-4AE9-8D0B-65CFDCB2DAFF}"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887DB4A-1789-4AE9-8D0B-65CFDCB2DAFF}"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887DB4A-1789-4AE9-8D0B-65CFDCB2DAFF}"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B7D637-0751-472F-B7E2-C3BD0B1CE6D9}" type="datetimeFigureOut">
              <a:rPr lang="en-US" smtClean="0"/>
              <a:pPr/>
              <a:t>5/21/2014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FE6F238-61D4-4977-A366-DA3DDA58F4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5" descr="powerpointbottom2"/>
          <p:cNvPicPr>
            <a:picLocks noChangeAspect="1" noChangeArrowheads="1"/>
          </p:cNvPicPr>
          <p:nvPr/>
        </p:nvPicPr>
        <p:blipFill>
          <a:blip r:embed="rId2" cstate="print"/>
          <a:srcRect/>
          <a:stretch>
            <a:fillRect/>
          </a:stretch>
        </p:blipFill>
        <p:spPr bwMode="auto">
          <a:xfrm>
            <a:off x="0" y="5684838"/>
            <a:ext cx="9144000" cy="1173162"/>
          </a:xfrm>
          <a:prstGeom prst="rect">
            <a:avLst/>
          </a:prstGeom>
          <a:noFill/>
          <a:ln w="9525">
            <a:noFill/>
            <a:miter lim="800000"/>
            <a:headEnd/>
            <a:tailEnd/>
          </a:ln>
        </p:spPr>
      </p:pic>
      <p:pic>
        <p:nvPicPr>
          <p:cNvPr id="5" name="Picture 20" descr="powerpointtop"/>
          <p:cNvPicPr>
            <a:picLocks noChangeAspect="1" noChangeArrowheads="1"/>
          </p:cNvPicPr>
          <p:nvPr/>
        </p:nvPicPr>
        <p:blipFill>
          <a:blip r:embed="rId3" cstate="print"/>
          <a:srcRect/>
          <a:stretch>
            <a:fillRect/>
          </a:stretch>
        </p:blipFill>
        <p:spPr bwMode="auto">
          <a:xfrm>
            <a:off x="0" y="-152400"/>
            <a:ext cx="9144000" cy="2760663"/>
          </a:xfrm>
          <a:prstGeom prst="rect">
            <a:avLst/>
          </a:prstGeom>
          <a:noFill/>
          <a:ln w="9525">
            <a:noFill/>
            <a:miter lim="800000"/>
            <a:headEnd/>
            <a:tailEnd/>
          </a:ln>
        </p:spPr>
      </p:pic>
      <p:sp>
        <p:nvSpPr>
          <p:cNvPr id="4100" name="Rectangle 4"/>
          <p:cNvSpPr>
            <a:spLocks noGrp="1" noChangeArrowheads="1"/>
          </p:cNvSpPr>
          <p:nvPr>
            <p:ph type="ctrTitle"/>
          </p:nvPr>
        </p:nvSpPr>
        <p:spPr>
          <a:xfrm>
            <a:off x="609600" y="2590800"/>
            <a:ext cx="8001000" cy="2362200"/>
          </a:xfrm>
          <a:noFill/>
        </p:spPr>
        <p:txBody>
          <a:bodyPr/>
          <a:lstStyle>
            <a:lvl1pPr>
              <a:defRPr>
                <a:solidFill>
                  <a:schemeClr val="tx1"/>
                </a:solidFill>
              </a:defRPr>
            </a:lvl1pPr>
          </a:lstStyle>
          <a:p>
            <a:r>
              <a:rPr lang="en-US" smtClean="0"/>
              <a:t>Click to edit Master title style</a:t>
            </a:r>
            <a:endParaRPr lang="en-US"/>
          </a:p>
        </p:txBody>
      </p:sp>
      <p:sp>
        <p:nvSpPr>
          <p:cNvPr id="4101" name="Rectangle 5"/>
          <p:cNvSpPr>
            <a:spLocks noGrp="1" noChangeArrowheads="1"/>
          </p:cNvSpPr>
          <p:nvPr>
            <p:ph type="subTitle" idx="1"/>
          </p:nvPr>
        </p:nvSpPr>
        <p:spPr>
          <a:xfrm>
            <a:off x="1371600" y="5029200"/>
            <a:ext cx="6400800" cy="1143000"/>
          </a:xfrm>
        </p:spPr>
        <p:txBody>
          <a:bodyPr/>
          <a:lstStyle>
            <a:lvl1pPr marL="0" indent="0" algn="ctr">
              <a:buFontTx/>
              <a:buNone/>
              <a:defRPr/>
            </a:lvl1pPr>
          </a:lstStyle>
          <a:p>
            <a:r>
              <a:rPr lang="en-US" smtClean="0"/>
              <a:t>Click to edit Master subtitle style</a:t>
            </a:r>
            <a:endParaRPr lang="en-US"/>
          </a:p>
        </p:txBody>
      </p:sp>
      <p:sp>
        <p:nvSpPr>
          <p:cNvPr id="6" name="Rectangle 8"/>
          <p:cNvSpPr>
            <a:spLocks noGrp="1" noChangeArrowheads="1"/>
          </p:cNvSpPr>
          <p:nvPr>
            <p:ph type="ftr" sz="quarter" idx="10"/>
          </p:nvPr>
        </p:nvSpPr>
        <p:spPr bwMode="auto">
          <a:xfrm>
            <a:off x="3124200" y="6477000"/>
            <a:ext cx="28956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eaLnBrk="0" fontAlgn="base" hangingPunct="0">
              <a:spcBef>
                <a:spcPct val="0"/>
              </a:spcBef>
              <a:spcAft>
                <a:spcPct val="0"/>
              </a:spcAft>
              <a:defRPr/>
            </a:pPr>
            <a:endParaRPr lang="en-US" dirty="0">
              <a:solidFill>
                <a:prstClr val="white"/>
              </a:solidFill>
              <a:latin typeface="Helvetica" pitchFamily="-106" charset="0"/>
              <a:ea typeface="ＭＳ Ｐゴシック" pitchFamily="-106" charset="-128"/>
            </a:endParaRPr>
          </a:p>
        </p:txBody>
      </p:sp>
      <p:sp>
        <p:nvSpPr>
          <p:cNvPr id="7" name="Rectangle 9"/>
          <p:cNvSpPr>
            <a:spLocks noGrp="1" noChangeArrowheads="1"/>
          </p:cNvSpPr>
          <p:nvPr>
            <p:ph type="sldNum" sz="quarter" idx="11"/>
          </p:nvPr>
        </p:nvSpPr>
        <p:spPr>
          <a:xfrm>
            <a:off x="6553200" y="6477000"/>
            <a:ext cx="1905000" cy="381000"/>
          </a:xfrm>
        </p:spPr>
        <p:txBody>
          <a:bodyPr/>
          <a:lstStyle>
            <a:lvl1pPr>
              <a:defRPr sz="1200"/>
            </a:lvl1pPr>
          </a:lstStyle>
          <a:p>
            <a:pPr>
              <a:defRPr/>
            </a:pPr>
            <a:fld id="{33D67E00-B0A3-4AE1-8651-B89A1C9C0AB0}"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61"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67"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69"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73"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3"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75" r:id="rId1"/>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4"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77" r:id="rId1"/>
    <p:sldLayoutId id="2147483680" r:id="rId2"/>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47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0" y="0"/>
            <a:ext cx="9144000" cy="1371600"/>
          </a:xfrm>
          <a:prstGeom prst="rect">
            <a:avLst/>
          </a:prstGeom>
          <a:solidFill>
            <a:srgbClr val="00457C"/>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2400" dirty="0">
              <a:solidFill>
                <a:prstClr val="black"/>
              </a:solidFill>
              <a:latin typeface="Helvetica" pitchFamily="-106" charset="0"/>
              <a:ea typeface="ＭＳ Ｐゴシック" pitchFamily="-106" charset="-128"/>
            </a:endParaRPr>
          </a:p>
        </p:txBody>
      </p:sp>
      <p:sp>
        <p:nvSpPr>
          <p:cNvPr id="1028" name="Rectangle 2"/>
          <p:cNvSpPr>
            <a:spLocks noGrp="1" noChangeArrowheads="1"/>
          </p:cNvSpPr>
          <p:nvPr>
            <p:ph type="title"/>
          </p:nvPr>
        </p:nvSpPr>
        <p:spPr bwMode="auto">
          <a:xfrm>
            <a:off x="381000" y="76200"/>
            <a:ext cx="8458200" cy="1143000"/>
          </a:xfrm>
          <a:prstGeom prst="rect">
            <a:avLst/>
          </a:prstGeom>
          <a:solidFill>
            <a:srgbClr val="00457C"/>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7" descr="powerpointbottom"/>
          <p:cNvPicPr>
            <a:picLocks noChangeAspect="1" noChangeArrowheads="1"/>
          </p:cNvPicPr>
          <p:nvPr/>
        </p:nvPicPr>
        <p:blipFill>
          <a:blip r:embed="rId4" cstate="print"/>
          <a:srcRect/>
          <a:stretch>
            <a:fillRect/>
          </a:stretch>
        </p:blipFill>
        <p:spPr bwMode="auto">
          <a:xfrm>
            <a:off x="0" y="5684838"/>
            <a:ext cx="9144000" cy="1173162"/>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304800" y="65532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eaLnBrk="0" fontAlgn="base" hangingPunct="0">
              <a:spcBef>
                <a:spcPct val="0"/>
              </a:spcBef>
              <a:spcAft>
                <a:spcPct val="0"/>
              </a:spcAft>
              <a:defRPr/>
            </a:pPr>
            <a:r>
              <a:rPr lang="en-US" dirty="0">
                <a:solidFill>
                  <a:prstClr val="white"/>
                </a:solidFill>
                <a:latin typeface="Helvetica" pitchFamily="-106" charset="0"/>
                <a:ea typeface="ＭＳ Ｐゴシック" pitchFamily="-106" charset="-128"/>
              </a:rPr>
              <a:t>3/1/2010</a:t>
            </a:r>
          </a:p>
        </p:txBody>
      </p:sp>
      <p:sp>
        <p:nvSpPr>
          <p:cNvPr id="3" name="Rectangle 6"/>
          <p:cNvSpPr>
            <a:spLocks noGrp="1" noChangeArrowheads="1"/>
          </p:cNvSpPr>
          <p:nvPr>
            <p:ph type="sldNum" sz="quarter" idx="4"/>
          </p:nvPr>
        </p:nvSpPr>
        <p:spPr bwMode="auto">
          <a:xfrm>
            <a:off x="4191000" y="6553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fontAlgn="base" hangingPunct="0">
              <a:spcBef>
                <a:spcPct val="0"/>
              </a:spcBef>
              <a:spcAft>
                <a:spcPct val="0"/>
              </a:spcAft>
              <a:defRPr/>
            </a:pPr>
            <a:fld id="{C7C5AA4E-DF11-410A-950D-A47CB6305E55}" type="slidenum">
              <a:rPr lang="en-US">
                <a:solidFill>
                  <a:prstClr val="white"/>
                </a:solidFill>
                <a:latin typeface="Helvetica" pitchFamily="-106" charset="0"/>
                <a:ea typeface="ＭＳ Ｐゴシック" pitchFamily="-106" charset="-128"/>
              </a:rPr>
              <a:pPr eaLnBrk="0" fontAlgn="base" hangingPunct="0">
                <a:spcBef>
                  <a:spcPct val="0"/>
                </a:spcBef>
                <a:spcAft>
                  <a:spcPct val="0"/>
                </a:spcAft>
                <a:defRPr/>
              </a:pPr>
              <a:t>‹#›</a:t>
            </a:fld>
            <a:endParaRPr lang="en-US" dirty="0">
              <a:solidFill>
                <a:prstClr val="white"/>
              </a:solidFill>
              <a:latin typeface="Helvetica" pitchFamily="-106" charset="0"/>
              <a:ea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3679" r:id="rId1"/>
    <p:sldLayoutId id="2147483681" r:id="rId2"/>
  </p:sldLayoutIdLst>
  <p:hf hdr="0" ftr="0"/>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Tahoma" pitchFamily="-106"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bg1"/>
          </a:solidFill>
          <a:latin typeface="Tahoma" pitchFamily="-106" charset="0"/>
        </a:defRPr>
      </a:lvl6pPr>
      <a:lvl7pPr marL="914400" algn="ctr" rtl="0" eaLnBrk="1" fontAlgn="base" hangingPunct="1">
        <a:spcBef>
          <a:spcPct val="0"/>
        </a:spcBef>
        <a:spcAft>
          <a:spcPct val="0"/>
        </a:spcAft>
        <a:defRPr sz="4400">
          <a:solidFill>
            <a:schemeClr val="bg1"/>
          </a:solidFill>
          <a:latin typeface="Tahoma" pitchFamily="-106" charset="0"/>
        </a:defRPr>
      </a:lvl7pPr>
      <a:lvl8pPr marL="1371600" algn="ctr" rtl="0" eaLnBrk="1" fontAlgn="base" hangingPunct="1">
        <a:spcBef>
          <a:spcPct val="0"/>
        </a:spcBef>
        <a:spcAft>
          <a:spcPct val="0"/>
        </a:spcAft>
        <a:defRPr sz="4400">
          <a:solidFill>
            <a:schemeClr val="bg1"/>
          </a:solidFill>
          <a:latin typeface="Tahoma" pitchFamily="-106" charset="0"/>
        </a:defRPr>
      </a:lvl8pPr>
      <a:lvl9pPr marL="1828800" algn="ctr" rtl="0" eaLnBrk="1" fontAlgn="base" hangingPunct="1">
        <a:spcBef>
          <a:spcPct val="0"/>
        </a:spcBef>
        <a:spcAft>
          <a:spcPct val="0"/>
        </a:spcAft>
        <a:defRPr sz="4400">
          <a:solidFill>
            <a:schemeClr val="bg1"/>
          </a:solidFill>
          <a:latin typeface="Tahoma"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848600" cy="1905000"/>
          </a:xfrm>
        </p:spPr>
        <p:txBody>
          <a:bodyPr>
            <a:normAutofit/>
          </a:bodyPr>
          <a:lstStyle/>
          <a:p>
            <a:r>
              <a:rPr lang="en-US" i="1" dirty="0" smtClean="0">
                <a:solidFill>
                  <a:srgbClr val="ED8333"/>
                </a:solidFill>
              </a:rPr>
              <a:t>Welcome</a:t>
            </a:r>
            <a:r>
              <a:rPr lang="en-US" dirty="0" smtClean="0"/>
              <a:t/>
            </a:r>
            <a:br>
              <a:rPr lang="en-US" dirty="0" smtClean="0"/>
            </a:br>
            <a:r>
              <a:rPr lang="en-US" dirty="0" smtClean="0">
                <a:solidFill>
                  <a:srgbClr val="0070C0"/>
                </a:solidFill>
              </a:rPr>
              <a:t>Smart Start Outcomes Briefing</a:t>
            </a:r>
            <a:r>
              <a:rPr lang="en-US" sz="3200" dirty="0" smtClean="0"/>
              <a:t> </a:t>
            </a:r>
            <a:endParaRPr lang="en-US" sz="3200" dirty="0"/>
          </a:p>
        </p:txBody>
      </p:sp>
      <p:sp>
        <p:nvSpPr>
          <p:cNvPr id="3" name="Subtitle 2"/>
          <p:cNvSpPr>
            <a:spLocks noGrp="1"/>
          </p:cNvSpPr>
          <p:nvPr>
            <p:ph type="subTitle" idx="1"/>
          </p:nvPr>
        </p:nvSpPr>
        <p:spPr>
          <a:xfrm>
            <a:off x="762000" y="5029200"/>
            <a:ext cx="7696200" cy="1143000"/>
          </a:xfrm>
        </p:spPr>
        <p:txBody>
          <a:bodyPr/>
          <a:lstStyle/>
          <a:p>
            <a:r>
              <a:rPr lang="en-US" sz="2400" dirty="0" smtClean="0"/>
              <a:t>May 6, 2014</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Response</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81CD9"/>
                </a:solidFill>
              </a:rPr>
              <a:t>Why is this work on data and outcomes important for Smart Start? </a:t>
            </a:r>
          </a:p>
          <a:p>
            <a:pPr algn="ctr">
              <a:buNone/>
            </a:pPr>
            <a:endParaRPr lang="en-US" sz="1100" dirty="0" smtClean="0">
              <a:solidFill>
                <a:srgbClr val="00B050"/>
              </a:solidFill>
            </a:endParaRPr>
          </a:p>
          <a:p>
            <a:pPr algn="ctr">
              <a:buNone/>
            </a:pPr>
            <a:r>
              <a:rPr lang="en-US" sz="1800" i="1" dirty="0" smtClean="0"/>
              <a:t>Type &amp; Frequency of Responses</a:t>
            </a:r>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10</a:t>
            </a:fld>
            <a:endParaRPr lang="en-US" dirty="0">
              <a:solidFill>
                <a:prstClr val="white"/>
              </a:solidFill>
            </a:endParaRPr>
          </a:p>
        </p:txBody>
      </p:sp>
      <p:graphicFrame>
        <p:nvGraphicFramePr>
          <p:cNvPr id="5" name="Chart 4"/>
          <p:cNvGraphicFramePr/>
          <p:nvPr/>
        </p:nvGraphicFramePr>
        <p:xfrm>
          <a:off x="1905000" y="4114800"/>
          <a:ext cx="5105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524000" y="3048000"/>
          <a:ext cx="6324600" cy="312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Language</a:t>
            </a:r>
            <a:endParaRPr lang="en-US" dirty="0"/>
          </a:p>
        </p:txBody>
      </p:sp>
      <p:sp>
        <p:nvSpPr>
          <p:cNvPr id="3" name="Content Placeholder 2"/>
          <p:cNvSpPr>
            <a:spLocks noGrp="1"/>
          </p:cNvSpPr>
          <p:nvPr>
            <p:ph idx="1"/>
          </p:nvPr>
        </p:nvSpPr>
        <p:spPr/>
        <p:txBody>
          <a:bodyPr/>
          <a:lstStyle/>
          <a:p>
            <a:pPr>
              <a:buNone/>
            </a:pPr>
            <a:r>
              <a:rPr lang="en-US" sz="3200" dirty="0" smtClean="0">
                <a:solidFill>
                  <a:srgbClr val="9900CC"/>
                </a:solidFill>
              </a:rPr>
              <a:t>Outcomes - Changes due to the intervention</a:t>
            </a:r>
          </a:p>
          <a:p>
            <a:endParaRPr lang="en-US" sz="1400" dirty="0" smtClean="0"/>
          </a:p>
          <a:p>
            <a:r>
              <a:rPr lang="en-US" sz="2800" dirty="0" smtClean="0"/>
              <a:t>Outcomes Types </a:t>
            </a:r>
            <a:r>
              <a:rPr lang="en-US" sz="2800" dirty="0" smtClean="0">
                <a:sym typeface="Wingdings"/>
              </a:rPr>
              <a:t>  C</a:t>
            </a:r>
            <a:r>
              <a:rPr lang="en-US" sz="2800" dirty="0" smtClean="0"/>
              <a:t>hanges in </a:t>
            </a:r>
          </a:p>
          <a:p>
            <a:pPr lvl="1"/>
            <a:r>
              <a:rPr lang="en-US" sz="2000" b="1" dirty="0" smtClean="0"/>
              <a:t>K</a:t>
            </a:r>
            <a:r>
              <a:rPr lang="en-US" sz="2000" dirty="0" smtClean="0"/>
              <a:t>nowledge, </a:t>
            </a:r>
            <a:r>
              <a:rPr lang="en-US" sz="2000" b="1" dirty="0" smtClean="0"/>
              <a:t>S</a:t>
            </a:r>
            <a:r>
              <a:rPr lang="en-US" sz="2000" dirty="0" smtClean="0"/>
              <a:t>kills, </a:t>
            </a:r>
            <a:r>
              <a:rPr lang="en-US" sz="2000" b="1" dirty="0" smtClean="0"/>
              <a:t>A</a:t>
            </a:r>
            <a:r>
              <a:rPr lang="en-US" sz="2000" dirty="0" smtClean="0"/>
              <a:t>ttitudes, </a:t>
            </a:r>
            <a:r>
              <a:rPr lang="en-US" sz="2000" b="1" dirty="0" smtClean="0"/>
              <a:t>B</a:t>
            </a:r>
            <a:r>
              <a:rPr lang="en-US" sz="2000" dirty="0" smtClean="0"/>
              <a:t>ehavior,</a:t>
            </a:r>
          </a:p>
          <a:p>
            <a:pPr lvl="1">
              <a:buNone/>
            </a:pPr>
            <a:r>
              <a:rPr lang="en-US" sz="2000" dirty="0" smtClean="0"/>
              <a:t>    </a:t>
            </a:r>
            <a:r>
              <a:rPr lang="en-US" sz="2000" b="1" dirty="0" smtClean="0"/>
              <a:t>S</a:t>
            </a:r>
            <a:r>
              <a:rPr lang="en-US" sz="2000" dirty="0" smtClean="0"/>
              <a:t>tatus or </a:t>
            </a:r>
            <a:r>
              <a:rPr lang="en-US" sz="2000" b="1" dirty="0" smtClean="0"/>
              <a:t>S</a:t>
            </a:r>
            <a:r>
              <a:rPr lang="en-US" sz="2000" dirty="0" smtClean="0"/>
              <a:t>ituation (</a:t>
            </a:r>
            <a:r>
              <a:rPr lang="en-US" sz="2000" b="1" dirty="0" smtClean="0"/>
              <a:t>KSABS</a:t>
            </a:r>
            <a:r>
              <a:rPr lang="en-US" sz="2000" dirty="0" smtClean="0"/>
              <a:t>)</a:t>
            </a:r>
          </a:p>
          <a:p>
            <a:pPr lvl="1"/>
            <a:endParaRPr lang="en-US" sz="1400" dirty="0" smtClean="0"/>
          </a:p>
          <a:p>
            <a:r>
              <a:rPr lang="en-US" sz="2800" dirty="0" smtClean="0"/>
              <a:t>Outcomes Levels</a:t>
            </a:r>
          </a:p>
          <a:p>
            <a:pPr lvl="1"/>
            <a:r>
              <a:rPr lang="en-US" sz="2000" dirty="0" smtClean="0"/>
              <a:t>Community, program, staff, child – family</a:t>
            </a:r>
          </a:p>
          <a:p>
            <a:endParaRPr lang="en-US" sz="1400" dirty="0" smtClean="0"/>
          </a:p>
          <a:p>
            <a:r>
              <a:rPr lang="en-US" sz="2800" dirty="0" smtClean="0"/>
              <a:t>Outcomes Timeframes</a:t>
            </a:r>
          </a:p>
          <a:p>
            <a:pPr lvl="1"/>
            <a:r>
              <a:rPr lang="en-US" sz="2000" dirty="0" smtClean="0"/>
              <a:t>Initial, intermediate, longer-term</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11</a:t>
            </a:fld>
            <a:endParaRPr lang="en-US" dirty="0"/>
          </a:p>
        </p:txBody>
      </p:sp>
      <p:pic>
        <p:nvPicPr>
          <p:cNvPr id="3075" name="Picture 3" descr="C:\Users\kmccombs-thornton\AppData\Local\Microsoft\Windows\Temporary Internet Files\Content.IE5\HQRI3EPU\MP900430681[1].jpg"/>
          <p:cNvPicPr>
            <a:picLocks noChangeAspect="1" noChangeArrowheads="1"/>
          </p:cNvPicPr>
          <p:nvPr/>
        </p:nvPicPr>
        <p:blipFill>
          <a:blip r:embed="rId3" cstate="print"/>
          <a:srcRect/>
          <a:stretch>
            <a:fillRect/>
          </a:stretch>
        </p:blipFill>
        <p:spPr bwMode="auto">
          <a:xfrm>
            <a:off x="6477000" y="2667000"/>
            <a:ext cx="20574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dirty="0" smtClean="0"/>
              <a:t>Our Goal</a:t>
            </a:r>
            <a:endParaRPr lang="en-US" dirty="0"/>
          </a:p>
        </p:txBody>
      </p:sp>
      <p:sp>
        <p:nvSpPr>
          <p:cNvPr id="3" name="Content Placeholder 2"/>
          <p:cNvSpPr>
            <a:spLocks noGrp="1"/>
          </p:cNvSpPr>
          <p:nvPr>
            <p:ph idx="1"/>
          </p:nvPr>
        </p:nvSpPr>
        <p:spPr>
          <a:xfrm>
            <a:off x="304800" y="1752600"/>
            <a:ext cx="8458200" cy="4724400"/>
          </a:xfrm>
        </p:spPr>
        <p:txBody>
          <a:bodyPr/>
          <a:lstStyle/>
          <a:p>
            <a:pPr algn="ctr">
              <a:buNone/>
            </a:pPr>
            <a:endParaRPr lang="en-US" dirty="0" smtClean="0">
              <a:solidFill>
                <a:srgbClr val="FF0000"/>
              </a:solidFill>
            </a:endParaRPr>
          </a:p>
          <a:p>
            <a:pPr algn="ctr">
              <a:buNone/>
            </a:pPr>
            <a:endParaRPr lang="en-US" dirty="0" smtClean="0">
              <a:solidFill>
                <a:srgbClr val="FF0000"/>
              </a:solidFill>
            </a:endParaRPr>
          </a:p>
          <a:p>
            <a:pPr algn="ctr">
              <a:buNone/>
            </a:pPr>
            <a:endParaRPr lang="en-US" dirty="0" smtClean="0">
              <a:solidFill>
                <a:srgbClr val="FF0000"/>
              </a:solidFill>
            </a:endParaRPr>
          </a:p>
          <a:p>
            <a:pPr algn="ctr">
              <a:buNone/>
            </a:pPr>
            <a:r>
              <a:rPr lang="en-US" dirty="0" smtClean="0">
                <a:solidFill>
                  <a:srgbClr val="FF0000"/>
                </a:solidFill>
              </a:rPr>
              <a:t>At least one outcome in each core service:</a:t>
            </a:r>
          </a:p>
          <a:p>
            <a:pPr marL="971550" lvl="1" indent="-514350">
              <a:buFont typeface="Arial" pitchFamily="34" charset="0"/>
              <a:buChar char="•"/>
              <a:defRPr/>
            </a:pPr>
            <a:r>
              <a:rPr lang="en-US" dirty="0" smtClean="0"/>
              <a:t>ECE quality and professional development</a:t>
            </a:r>
          </a:p>
          <a:p>
            <a:pPr marL="971550" lvl="1" indent="-514350">
              <a:buFont typeface="Arial" pitchFamily="34" charset="0"/>
              <a:buChar char="•"/>
              <a:defRPr/>
            </a:pPr>
            <a:r>
              <a:rPr lang="en-US" dirty="0" smtClean="0"/>
              <a:t>Family Support</a:t>
            </a:r>
          </a:p>
          <a:p>
            <a:pPr marL="971550" lvl="1" indent="-514350">
              <a:buFont typeface="Arial" pitchFamily="34" charset="0"/>
              <a:buChar char="•"/>
              <a:defRPr/>
            </a:pPr>
            <a:r>
              <a:rPr lang="en-US" dirty="0" smtClean="0"/>
              <a:t>Literacy</a:t>
            </a:r>
          </a:p>
          <a:p>
            <a:pPr marL="971550" lvl="1" indent="-514350">
              <a:buFont typeface="Arial" pitchFamily="34" charset="0"/>
              <a:buChar char="•"/>
              <a:defRPr/>
            </a:pPr>
            <a:r>
              <a:rPr lang="en-US" dirty="0" smtClean="0"/>
              <a:t>Health</a:t>
            </a:r>
          </a:p>
          <a:p>
            <a:pPr marL="971550" lvl="1" indent="-514350">
              <a:buFont typeface="Arial" pitchFamily="34" charset="0"/>
              <a:buChar char="•"/>
              <a:defRPr/>
            </a:pPr>
            <a:endParaRPr lang="en-US" dirty="0" smtClean="0"/>
          </a:p>
          <a:p>
            <a:endParaRPr lang="en-US" sz="2800" dirty="0" smtClean="0"/>
          </a:p>
          <a:p>
            <a:endParaRPr lang="en-US" sz="2800" dirty="0" smtClean="0"/>
          </a:p>
          <a:p>
            <a:endParaRPr lang="en-US" sz="2800" dirty="0" smtClean="0"/>
          </a:p>
          <a:p>
            <a:endParaRPr lang="en-US" sz="2800" dirty="0" smtClean="0"/>
          </a:p>
          <a:p>
            <a:pPr>
              <a:buFont typeface="Arial" pitchFamily="34" charset="0"/>
              <a:buChar char="•"/>
            </a:pPr>
            <a:endParaRPr lang="en-US" sz="1200" dirty="0" smtClean="0"/>
          </a:p>
          <a:p>
            <a:pPr>
              <a:buFont typeface="Arial" pitchFamily="34" charset="0"/>
              <a:buChar char="•"/>
            </a:pPr>
            <a:endParaRPr lang="en-US" sz="1200" dirty="0" smtClean="0"/>
          </a:p>
          <a:p>
            <a:pPr>
              <a:buFont typeface="Arial" pitchFamily="34" charset="0"/>
              <a:buChar char="•"/>
            </a:pPr>
            <a:endParaRPr lang="en-US" sz="1200" dirty="0" smtClean="0"/>
          </a:p>
          <a:p>
            <a:pPr lvl="1">
              <a:buFont typeface="Arial" pitchFamily="34" charset="0"/>
              <a:buChar char="•"/>
            </a:pPr>
            <a:endParaRPr lang="en-US" sz="2400"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12</a:t>
            </a:fld>
            <a:endParaRPr lang="en-US" dirty="0">
              <a:solidFill>
                <a:prstClr val="white"/>
              </a:solidFill>
            </a:endParaRPr>
          </a:p>
        </p:txBody>
      </p:sp>
      <p:pic>
        <p:nvPicPr>
          <p:cNvPr id="5123" name="Picture 3" descr="C:\Users\kmccombs-thornton\AppData\Local\Microsoft\Windows\Temporary Internet Files\Content.IE5\M19SEPRE\MP900387254[1].jpg"/>
          <p:cNvPicPr>
            <a:picLocks noChangeAspect="1" noChangeArrowheads="1"/>
          </p:cNvPicPr>
          <p:nvPr/>
        </p:nvPicPr>
        <p:blipFill>
          <a:blip r:embed="rId3" cstate="print"/>
          <a:srcRect t="14019" b="14019"/>
          <a:stretch>
            <a:fillRect/>
          </a:stretch>
        </p:blipFill>
        <p:spPr bwMode="auto">
          <a:xfrm>
            <a:off x="3200400" y="1676400"/>
            <a:ext cx="2590800" cy="13299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Principles</a:t>
            </a:r>
            <a:endParaRPr lang="en-US" dirty="0"/>
          </a:p>
        </p:txBody>
      </p:sp>
      <p:sp>
        <p:nvSpPr>
          <p:cNvPr id="3" name="Content Placeholder 2"/>
          <p:cNvSpPr>
            <a:spLocks noGrp="1"/>
          </p:cNvSpPr>
          <p:nvPr>
            <p:ph idx="1"/>
          </p:nvPr>
        </p:nvSpPr>
        <p:spPr>
          <a:xfrm>
            <a:off x="381000" y="1447800"/>
            <a:ext cx="8610600" cy="4419600"/>
          </a:xfrm>
        </p:spPr>
        <p:txBody>
          <a:bodyPr/>
          <a:lstStyle/>
          <a:p>
            <a:pPr>
              <a:spcAft>
                <a:spcPts val="600"/>
              </a:spcAft>
            </a:pPr>
            <a:r>
              <a:rPr lang="en-US" sz="2000" dirty="0" smtClean="0">
                <a:solidFill>
                  <a:srgbClr val="0070C0"/>
                </a:solidFill>
              </a:rPr>
              <a:t>Keep open mind</a:t>
            </a:r>
          </a:p>
          <a:p>
            <a:pPr>
              <a:spcAft>
                <a:spcPts val="600"/>
              </a:spcAft>
            </a:pPr>
            <a:r>
              <a:rPr lang="en-US" sz="2000" dirty="0" smtClean="0">
                <a:solidFill>
                  <a:srgbClr val="00B050"/>
                </a:solidFill>
              </a:rPr>
              <a:t>Keeping our work manageable</a:t>
            </a:r>
          </a:p>
          <a:p>
            <a:pPr>
              <a:spcAft>
                <a:spcPts val="600"/>
              </a:spcAft>
            </a:pPr>
            <a:r>
              <a:rPr lang="en-US" sz="2000" dirty="0" smtClean="0">
                <a:solidFill>
                  <a:srgbClr val="0070C0"/>
                </a:solidFill>
              </a:rPr>
              <a:t>Keep sustainability in mind</a:t>
            </a:r>
          </a:p>
          <a:p>
            <a:pPr>
              <a:spcAft>
                <a:spcPts val="600"/>
              </a:spcAft>
            </a:pPr>
            <a:r>
              <a:rPr lang="en-US" sz="2000" dirty="0" smtClean="0">
                <a:solidFill>
                  <a:srgbClr val="00B050"/>
                </a:solidFill>
              </a:rPr>
              <a:t>Build on current systems and past work</a:t>
            </a:r>
          </a:p>
          <a:p>
            <a:pPr>
              <a:spcAft>
                <a:spcPts val="600"/>
              </a:spcAft>
            </a:pPr>
            <a:r>
              <a:rPr lang="en-US" sz="2000" dirty="0" smtClean="0">
                <a:solidFill>
                  <a:srgbClr val="0070C0"/>
                </a:solidFill>
              </a:rPr>
              <a:t>Look at what’s already going on in the LP’s</a:t>
            </a:r>
          </a:p>
          <a:p>
            <a:pPr>
              <a:spcAft>
                <a:spcPts val="600"/>
              </a:spcAft>
            </a:pPr>
            <a:r>
              <a:rPr lang="en-US" sz="2000" dirty="0" smtClean="0">
                <a:solidFill>
                  <a:srgbClr val="00B050"/>
                </a:solidFill>
              </a:rPr>
              <a:t>Establish some outcomes for our process</a:t>
            </a:r>
          </a:p>
          <a:p>
            <a:pPr>
              <a:spcAft>
                <a:spcPts val="600"/>
              </a:spcAft>
            </a:pPr>
            <a:r>
              <a:rPr lang="en-US" sz="2000" dirty="0" smtClean="0">
                <a:solidFill>
                  <a:srgbClr val="0070C0"/>
                </a:solidFill>
              </a:rPr>
              <a:t>Listen and learn</a:t>
            </a:r>
          </a:p>
          <a:p>
            <a:pPr>
              <a:spcAft>
                <a:spcPts val="600"/>
              </a:spcAft>
            </a:pPr>
            <a:r>
              <a:rPr lang="en-US" sz="2000" dirty="0" smtClean="0">
                <a:solidFill>
                  <a:srgbClr val="00B050"/>
                </a:solidFill>
              </a:rPr>
              <a:t>Feedback loop as representatives →	important that all voices are heard</a:t>
            </a:r>
          </a:p>
          <a:p>
            <a:pPr>
              <a:spcAft>
                <a:spcPts val="600"/>
              </a:spcAft>
            </a:pPr>
            <a:r>
              <a:rPr lang="en-US" sz="2000" dirty="0" smtClean="0">
                <a:solidFill>
                  <a:srgbClr val="0070C0"/>
                </a:solidFill>
              </a:rPr>
              <a:t>Less burden</a:t>
            </a:r>
          </a:p>
          <a:p>
            <a:pPr>
              <a:spcAft>
                <a:spcPts val="600"/>
              </a:spcAft>
            </a:pPr>
            <a:r>
              <a:rPr lang="en-US" sz="2000" dirty="0" smtClean="0">
                <a:solidFill>
                  <a:srgbClr val="00B050"/>
                </a:solidFill>
              </a:rPr>
              <a:t>Have fun </a:t>
            </a:r>
          </a:p>
          <a:p>
            <a:endParaRPr lang="en-US" sz="2000"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13</a:t>
            </a:fld>
            <a:endParaRPr lang="en-US" dirty="0">
              <a:solidFill>
                <a:prstClr val="white"/>
              </a:solidFill>
            </a:endParaRPr>
          </a:p>
        </p:txBody>
      </p:sp>
      <p:pic>
        <p:nvPicPr>
          <p:cNvPr id="115725" name="Picture 13" descr="C:\Users\kmccombs-thornton\AppData\Local\Microsoft\Windows\Temporary Internet Files\Content.IE5\HQRI3EPU\MP900401036[1].jpg"/>
          <p:cNvPicPr>
            <a:picLocks noChangeAspect="1" noChangeArrowheads="1"/>
          </p:cNvPicPr>
          <p:nvPr/>
        </p:nvPicPr>
        <p:blipFill>
          <a:blip r:embed="rId3" cstate="print"/>
          <a:srcRect/>
          <a:stretch>
            <a:fillRect/>
          </a:stretch>
        </p:blipFill>
        <p:spPr bwMode="auto">
          <a:xfrm>
            <a:off x="6324600" y="1828800"/>
            <a:ext cx="2195416" cy="14630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Approach</a:t>
            </a:r>
            <a:endParaRPr lang="en-US" dirty="0"/>
          </a:p>
        </p:txBody>
      </p:sp>
      <p:sp>
        <p:nvSpPr>
          <p:cNvPr id="7" name="Content Placeholder 6"/>
          <p:cNvSpPr>
            <a:spLocks noGrp="1"/>
          </p:cNvSpPr>
          <p:nvPr>
            <p:ph idx="1"/>
          </p:nvPr>
        </p:nvSpPr>
        <p:spPr/>
        <p:txBody>
          <a:bodyPr/>
          <a:lstStyle/>
          <a:p>
            <a:r>
              <a:rPr lang="en-US" dirty="0" smtClean="0">
                <a:solidFill>
                  <a:srgbClr val="FF9933"/>
                </a:solidFill>
              </a:rPr>
              <a:t>Went by core service</a:t>
            </a:r>
          </a:p>
          <a:p>
            <a:pPr>
              <a:buNone/>
            </a:pPr>
            <a:endParaRPr lang="en-US" sz="1200" dirty="0" smtClean="0"/>
          </a:p>
          <a:p>
            <a:pPr>
              <a:buNone/>
            </a:pPr>
            <a:endParaRPr lang="en-US" sz="1200" dirty="0" smtClean="0"/>
          </a:p>
          <a:p>
            <a:r>
              <a:rPr lang="en-US" dirty="0" smtClean="0">
                <a:solidFill>
                  <a:srgbClr val="00B0F0"/>
                </a:solidFill>
              </a:rPr>
              <a:t>Started wide</a:t>
            </a:r>
          </a:p>
          <a:p>
            <a:pPr lvl="1"/>
            <a:r>
              <a:rPr lang="en-US" sz="2400" dirty="0" smtClean="0"/>
              <a:t>Looked across logic models and research in Resource Guide within a core service</a:t>
            </a:r>
          </a:p>
          <a:p>
            <a:pPr lvl="1"/>
            <a:r>
              <a:rPr lang="en-US" sz="2400" dirty="0" smtClean="0"/>
              <a:t>Data Walk</a:t>
            </a:r>
          </a:p>
          <a:p>
            <a:pPr lvl="1"/>
            <a:endParaRPr lang="en-US" sz="1200" dirty="0" smtClean="0"/>
          </a:p>
          <a:p>
            <a:pPr lvl="1"/>
            <a:endParaRPr lang="en-US" sz="1200" dirty="0" smtClean="0"/>
          </a:p>
          <a:p>
            <a:r>
              <a:rPr lang="en-US" dirty="0" smtClean="0">
                <a:solidFill>
                  <a:srgbClr val="FF0000"/>
                </a:solidFill>
              </a:rPr>
              <a:t>Narrowed it down</a:t>
            </a:r>
          </a:p>
          <a:p>
            <a:pPr lvl="1"/>
            <a:r>
              <a:rPr lang="en-US" sz="2400" dirty="0" smtClean="0"/>
              <a:t>What are common outcomes ACROSS the activities in the core service?</a:t>
            </a:r>
          </a:p>
          <a:p>
            <a:pPr lvl="1">
              <a:buNone/>
            </a:pPr>
            <a:endParaRPr lang="en-US" dirty="0"/>
          </a:p>
        </p:txBody>
      </p:sp>
      <p:sp>
        <p:nvSpPr>
          <p:cNvPr id="5" name="Slide Number Placeholder 4"/>
          <p:cNvSpPr>
            <a:spLocks noGrp="1"/>
          </p:cNvSpPr>
          <p:nvPr>
            <p:ph type="sldNum" sz="quarter" idx="10"/>
          </p:nvPr>
        </p:nvSpPr>
        <p:spPr/>
        <p:txBody>
          <a:bodyPr/>
          <a:lstStyle/>
          <a:p>
            <a:fld id="{AFE6F238-61D4-4977-A366-DA3DDA58F499}" type="slidenum">
              <a:rPr lang="en-US" smtClean="0"/>
              <a:pPr/>
              <a:t>14</a:t>
            </a:fld>
            <a:endParaRPr lang="en-US"/>
          </a:p>
        </p:txBody>
      </p:sp>
      <p:pic>
        <p:nvPicPr>
          <p:cNvPr id="116750" name="Picture 14" descr="C:\Users\kmccombs-thornton\AppData\Local\Microsoft\Windows\Temporary Internet Files\Content.IE5\52CIC9EG\MP900423034[1].jpg"/>
          <p:cNvPicPr>
            <a:picLocks noChangeAspect="1" noChangeArrowheads="1"/>
          </p:cNvPicPr>
          <p:nvPr/>
        </p:nvPicPr>
        <p:blipFill>
          <a:blip r:embed="rId3" cstate="print"/>
          <a:srcRect/>
          <a:stretch>
            <a:fillRect/>
          </a:stretch>
        </p:blipFill>
        <p:spPr bwMode="auto">
          <a:xfrm>
            <a:off x="6553200" y="1447800"/>
            <a:ext cx="1600200" cy="16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dirty="0" smtClean="0"/>
              <a:t>Considerations</a:t>
            </a:r>
            <a:endParaRPr lang="en-US" dirty="0"/>
          </a:p>
        </p:txBody>
      </p:sp>
      <p:sp>
        <p:nvSpPr>
          <p:cNvPr id="3" name="Content Placeholder 2"/>
          <p:cNvSpPr>
            <a:spLocks noGrp="1"/>
          </p:cNvSpPr>
          <p:nvPr>
            <p:ph idx="1"/>
          </p:nvPr>
        </p:nvSpPr>
        <p:spPr>
          <a:xfrm>
            <a:off x="381000" y="1447800"/>
            <a:ext cx="8458200" cy="4419600"/>
          </a:xfrm>
        </p:spPr>
        <p:txBody>
          <a:bodyPr/>
          <a:lstStyle/>
          <a:p>
            <a:pPr algn="ctr">
              <a:buNone/>
            </a:pPr>
            <a:r>
              <a:rPr lang="en-US" dirty="0" smtClean="0">
                <a:solidFill>
                  <a:srgbClr val="0070C0"/>
                </a:solidFill>
              </a:rPr>
              <a:t>Balance Smart Start need for outcomes </a:t>
            </a:r>
          </a:p>
          <a:p>
            <a:pPr algn="ctr">
              <a:buNone/>
            </a:pPr>
            <a:r>
              <a:rPr lang="en-US" dirty="0" smtClean="0">
                <a:solidFill>
                  <a:srgbClr val="0070C0"/>
                </a:solidFill>
              </a:rPr>
              <a:t>with Local Partnership capacity:</a:t>
            </a:r>
          </a:p>
          <a:p>
            <a:pPr>
              <a:buFont typeface="Arial" pitchFamily="34" charset="0"/>
              <a:buChar char="•"/>
            </a:pPr>
            <a:endParaRPr lang="en-US" dirty="0" smtClean="0"/>
          </a:p>
          <a:p>
            <a:pPr>
              <a:buFont typeface="Arial" pitchFamily="34" charset="0"/>
              <a:buChar char="•"/>
            </a:pPr>
            <a:r>
              <a:rPr lang="en-US" sz="2600" dirty="0" smtClean="0"/>
              <a:t>Some outcomes required, some suggested? </a:t>
            </a:r>
          </a:p>
          <a:p>
            <a:pPr>
              <a:buFont typeface="Arial" pitchFamily="34" charset="0"/>
              <a:buChar char="•"/>
            </a:pPr>
            <a:endParaRPr lang="en-US" sz="2600" dirty="0" smtClean="0"/>
          </a:p>
          <a:p>
            <a:pPr>
              <a:buFont typeface="Arial" pitchFamily="34" charset="0"/>
              <a:buChar char="•"/>
            </a:pPr>
            <a:r>
              <a:rPr lang="en-US" sz="2600" dirty="0" smtClean="0"/>
              <a:t>Utility to LP’s? Burden on LP’s?</a:t>
            </a:r>
          </a:p>
          <a:p>
            <a:pPr>
              <a:buFont typeface="Arial" pitchFamily="34" charset="0"/>
              <a:buChar char="•"/>
            </a:pPr>
            <a:endParaRPr lang="en-US" sz="2600" dirty="0" smtClean="0"/>
          </a:p>
          <a:p>
            <a:pPr>
              <a:buFont typeface="Arial" pitchFamily="34" charset="0"/>
              <a:buChar char="•"/>
            </a:pPr>
            <a:r>
              <a:rPr lang="en-US" sz="2600" dirty="0" smtClean="0"/>
              <a:t>Meaningful &amp; reportable?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lvl="1">
              <a:buFont typeface="Arial" pitchFamily="34" charset="0"/>
              <a:buChar char="•"/>
            </a:pPr>
            <a:endParaRPr lang="en-US" sz="2400"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15</a:t>
            </a:fld>
            <a:endParaRPr lang="en-US" dirty="0">
              <a:solidFill>
                <a:prstClr val="white"/>
              </a:solidFill>
            </a:endParaRPr>
          </a:p>
        </p:txBody>
      </p:sp>
      <p:pic>
        <p:nvPicPr>
          <p:cNvPr id="29700" name="Picture 4" descr="http://www.daycaremall.com/images/wd/AAWD19900.JPG"/>
          <p:cNvPicPr>
            <a:picLocks noChangeAspect="1" noChangeArrowheads="1"/>
          </p:cNvPicPr>
          <p:nvPr/>
        </p:nvPicPr>
        <p:blipFill>
          <a:blip r:embed="rId3" cstate="print"/>
          <a:srcRect l="12000" r="14400"/>
          <a:stretch>
            <a:fillRect/>
          </a:stretch>
        </p:blipFill>
        <p:spPr bwMode="auto">
          <a:xfrm>
            <a:off x="7293248" y="2667000"/>
            <a:ext cx="1850752" cy="2514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lstStyle/>
          <a:p>
            <a:pPr>
              <a:buNone/>
            </a:pPr>
            <a:r>
              <a:rPr lang="en-US" sz="2800" dirty="0" smtClean="0">
                <a:solidFill>
                  <a:srgbClr val="7030A0"/>
                </a:solidFill>
              </a:rPr>
              <a:t>In addition to common outcomes, Smart Start system needs common ways to measure the outcomes</a:t>
            </a:r>
          </a:p>
          <a:p>
            <a:pPr>
              <a:buNone/>
            </a:pPr>
            <a:endParaRPr lang="en-US" sz="2000" dirty="0" smtClean="0"/>
          </a:p>
          <a:p>
            <a:r>
              <a:rPr lang="en-US" sz="2400" dirty="0" smtClean="0"/>
              <a:t>Allows us to aggregate results for reporting to legislature</a:t>
            </a:r>
          </a:p>
          <a:p>
            <a:endParaRPr lang="en-US" sz="2000" dirty="0" smtClean="0"/>
          </a:p>
          <a:p>
            <a:r>
              <a:rPr lang="en-US" sz="2400" dirty="0" smtClean="0"/>
              <a:t>To ensure they are measured well</a:t>
            </a:r>
            <a:endParaRPr lang="en-US" sz="2400"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16</a:t>
            </a:fld>
            <a:endParaRPr lang="en-US" dirty="0">
              <a:solidFill>
                <a:prstClr val="white"/>
              </a:solidFill>
            </a:endParaRPr>
          </a:p>
        </p:txBody>
      </p:sp>
      <p:pic>
        <p:nvPicPr>
          <p:cNvPr id="120835" name="Picture 3" descr="C:\Users\kmccombs-thornton\AppData\Local\Microsoft\Windows\Temporary Internet Files\Content.IE5\52CIC9EG\MP900438781[1].jpg"/>
          <p:cNvPicPr>
            <a:picLocks noChangeAspect="1" noChangeArrowheads="1"/>
          </p:cNvPicPr>
          <p:nvPr/>
        </p:nvPicPr>
        <p:blipFill>
          <a:blip r:embed="rId3" cstate="print"/>
          <a:srcRect/>
          <a:stretch>
            <a:fillRect/>
          </a:stretch>
        </p:blipFill>
        <p:spPr bwMode="auto">
          <a:xfrm>
            <a:off x="5943600" y="3886200"/>
            <a:ext cx="2645664" cy="18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dirty="0" smtClean="0"/>
              <a:t>Smart Start ECE Outcomes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17</a:t>
            </a:fld>
            <a:endParaRPr lang="en-US" dirty="0"/>
          </a:p>
        </p:txBody>
      </p:sp>
      <p:sp>
        <p:nvSpPr>
          <p:cNvPr id="9" name="TextBox 8"/>
          <p:cNvSpPr txBox="1"/>
          <p:nvPr/>
        </p:nvSpPr>
        <p:spPr>
          <a:xfrm>
            <a:off x="304800" y="14478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ECE program environment</a:t>
            </a:r>
            <a:endParaRPr lang="en-US" sz="1100" dirty="0">
              <a:latin typeface="Calibri" pitchFamily="34" charset="0"/>
            </a:endParaRPr>
          </a:p>
        </p:txBody>
      </p:sp>
      <p:sp>
        <p:nvSpPr>
          <p:cNvPr id="12" name="TextBox 11"/>
          <p:cNvSpPr txBox="1"/>
          <p:nvPr/>
        </p:nvSpPr>
        <p:spPr>
          <a:xfrm>
            <a:off x="304800" y="2514600"/>
            <a:ext cx="1752600" cy="707886"/>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dirty="0" smtClean="0">
                <a:latin typeface="Calibri" pitchFamily="34" charset="0"/>
              </a:rPr>
              <a:t>Improved teacher knowledge</a:t>
            </a:r>
          </a:p>
          <a:p>
            <a:pPr>
              <a:buFontTx/>
              <a:buChar char="-"/>
            </a:pPr>
            <a:r>
              <a:rPr lang="en-US" sz="800" dirty="0" smtClean="0">
                <a:latin typeface="Calibri" pitchFamily="34" charset="0"/>
              </a:rPr>
              <a:t>Child development/early intervention</a:t>
            </a:r>
          </a:p>
          <a:p>
            <a:pPr>
              <a:buFontTx/>
              <a:buChar char="-"/>
            </a:pPr>
            <a:r>
              <a:rPr lang="en-US" sz="800" dirty="0" smtClean="0">
                <a:latin typeface="Calibri" pitchFamily="34" charset="0"/>
              </a:rPr>
              <a:t>Teaching strategies</a:t>
            </a:r>
          </a:p>
          <a:p>
            <a:pPr>
              <a:buFontTx/>
              <a:buChar char="-"/>
            </a:pPr>
            <a:r>
              <a:rPr lang="en-US" sz="800" dirty="0" smtClean="0">
                <a:latin typeface="Calibri" pitchFamily="34" charset="0"/>
              </a:rPr>
              <a:t>Health</a:t>
            </a:r>
          </a:p>
          <a:p>
            <a:pPr>
              <a:buFontTx/>
              <a:buChar char="-"/>
            </a:pPr>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teacher/child interaction</a:t>
            </a:r>
            <a:endParaRPr lang="en-US" sz="1100" dirty="0">
              <a:latin typeface="Calibri" pitchFamily="34" charset="0"/>
            </a:endParaRPr>
          </a:p>
        </p:txBody>
      </p:sp>
      <p:sp>
        <p:nvSpPr>
          <p:cNvPr id="15" name="TextBox 14"/>
          <p:cNvSpPr txBox="1"/>
          <p:nvPr/>
        </p:nvSpPr>
        <p:spPr>
          <a:xfrm>
            <a:off x="2438400" y="2438400"/>
            <a:ext cx="1600200" cy="677108"/>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practice of healthy behaviors</a:t>
            </a:r>
            <a:endParaRPr lang="en-US" sz="800" dirty="0" smtClean="0">
              <a:latin typeface="Calibri" pitchFamily="34" charset="0"/>
            </a:endParaRPr>
          </a:p>
          <a:p>
            <a:pPr>
              <a:buFontTx/>
              <a:buChar char="-"/>
            </a:pPr>
            <a:r>
              <a:rPr lang="en-US" sz="800" dirty="0" smtClean="0">
                <a:latin typeface="Calibri" pitchFamily="34" charset="0"/>
              </a:rPr>
              <a:t>Nutrition and physical activity</a:t>
            </a:r>
          </a:p>
          <a:p>
            <a:pPr>
              <a:buFontTx/>
              <a:buChar char="-"/>
            </a:pPr>
            <a:r>
              <a:rPr lang="en-US" sz="800" dirty="0" smtClean="0">
                <a:latin typeface="Calibri" pitchFamily="34" charset="0"/>
              </a:rPr>
              <a:t>Healthy environment</a:t>
            </a:r>
            <a:endParaRPr lang="en-US" sz="800" dirty="0">
              <a:latin typeface="Calibri" pitchFamily="34" charset="0"/>
            </a:endParaRPr>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776954"/>
            <a:ext cx="1676400" cy="42344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 idx="3"/>
            <a:endCxn id="17" idx="1"/>
          </p:cNvCxnSpPr>
          <p:nvPr/>
        </p:nvCxnSpPr>
        <p:spPr>
          <a:xfrm>
            <a:off x="6934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Decrease in teacher and/or director turnover</a:t>
            </a:r>
            <a:endParaRPr lang="en-US" sz="1100" dirty="0">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program quality</a:t>
            </a:r>
            <a:endParaRPr lang="en-US" sz="1100" dirty="0">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dirty="0" smtClean="0"/>
              <a:t>Smart Start ECE Measures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18</a:t>
            </a:fld>
            <a:endParaRPr lang="en-US" dirty="0"/>
          </a:p>
        </p:txBody>
      </p:sp>
      <p:sp>
        <p:nvSpPr>
          <p:cNvPr id="9" name="TextBox 8"/>
          <p:cNvSpPr txBox="1"/>
          <p:nvPr/>
        </p:nvSpPr>
        <p:spPr>
          <a:xfrm>
            <a:off x="304800" y="1447800"/>
            <a:ext cx="17526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ERS - DCDEE </a:t>
            </a:r>
            <a:endParaRPr lang="en-US" sz="1100" b="1" i="1" dirty="0">
              <a:solidFill>
                <a:srgbClr val="FF0000"/>
              </a:solidFill>
              <a:latin typeface="Calibri" pitchFamily="34" charset="0"/>
            </a:endParaRPr>
          </a:p>
        </p:txBody>
      </p:sp>
      <p:sp>
        <p:nvSpPr>
          <p:cNvPr id="12" name="TextBox 11"/>
          <p:cNvSpPr txBox="1"/>
          <p:nvPr/>
        </p:nvSpPr>
        <p:spPr>
          <a:xfrm>
            <a:off x="304800" y="2514600"/>
            <a:ext cx="1752600" cy="630942"/>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b="1" i="1" dirty="0" smtClean="0">
                <a:solidFill>
                  <a:srgbClr val="FF0000"/>
                </a:solidFill>
                <a:latin typeface="Calibri" pitchFamily="34" charset="0"/>
              </a:rPr>
              <a:t>- Course/degree</a:t>
            </a:r>
            <a:r>
              <a:rPr lang="en-US" sz="1100" b="1" i="1" dirty="0" smtClean="0">
                <a:latin typeface="Calibri" pitchFamily="34" charset="0"/>
              </a:rPr>
              <a:t> </a:t>
            </a:r>
            <a:r>
              <a:rPr lang="en-US" sz="1100" b="1" i="1" dirty="0" smtClean="0">
                <a:solidFill>
                  <a:srgbClr val="FF0000"/>
                </a:solidFill>
                <a:latin typeface="Calibri" pitchFamily="34" charset="0"/>
              </a:rPr>
              <a:t>completion</a:t>
            </a:r>
          </a:p>
          <a:p>
            <a:pPr>
              <a:buFontTx/>
              <a:buChar char="-"/>
            </a:pPr>
            <a:r>
              <a:rPr lang="en-US" sz="1100" b="1" i="1" dirty="0" smtClean="0">
                <a:solidFill>
                  <a:srgbClr val="FF0000"/>
                </a:solidFill>
                <a:latin typeface="Calibri" pitchFamily="34" charset="0"/>
              </a:rPr>
              <a:t>Education points</a:t>
            </a:r>
          </a:p>
          <a:p>
            <a:pPr>
              <a:buFontTx/>
              <a:buChar char="-"/>
            </a:pPr>
            <a:endParaRPr lang="en-US" sz="800" b="1" i="1" dirty="0" smtClean="0">
              <a:solidFill>
                <a:srgbClr val="FF0000"/>
              </a:solidFill>
              <a:latin typeface="Calibri" pitchFamily="34" charset="0"/>
            </a:endParaRPr>
          </a:p>
          <a:p>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ERS (interaction items)</a:t>
            </a:r>
          </a:p>
          <a:p>
            <a:r>
              <a:rPr lang="en-US" sz="1100" b="1" i="1" dirty="0" smtClean="0">
                <a:solidFill>
                  <a:srgbClr val="FF0000"/>
                </a:solidFill>
                <a:latin typeface="Calibri" pitchFamily="34" charset="0"/>
              </a:rPr>
              <a:t>- CLASS</a:t>
            </a:r>
            <a:endParaRPr lang="en-US" sz="1100" b="1" i="1" dirty="0">
              <a:solidFill>
                <a:srgbClr val="FF0000"/>
              </a:solidFill>
              <a:latin typeface="Calibri" pitchFamily="34" charset="0"/>
            </a:endParaRPr>
          </a:p>
        </p:txBody>
      </p:sp>
      <p:sp>
        <p:nvSpPr>
          <p:cNvPr id="15" name="TextBox 14"/>
          <p:cNvSpPr txBox="1"/>
          <p:nvPr/>
        </p:nvSpPr>
        <p:spPr>
          <a:xfrm>
            <a:off x="2438400" y="24384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pPr>
              <a:buFontTx/>
              <a:buChar char="-"/>
            </a:pPr>
            <a:r>
              <a:rPr lang="en-US" sz="1100" b="1" i="1" dirty="0" smtClean="0">
                <a:solidFill>
                  <a:srgbClr val="FF0000"/>
                </a:solidFill>
                <a:latin typeface="Calibri" pitchFamily="34" charset="0"/>
              </a:rPr>
              <a:t>ERS (health subscale)</a:t>
            </a:r>
          </a:p>
          <a:p>
            <a:pPr>
              <a:buFontTx/>
              <a:buChar char="-"/>
            </a:pPr>
            <a:r>
              <a:rPr lang="en-US" sz="1100" b="1" i="1" dirty="0" smtClean="0">
                <a:solidFill>
                  <a:srgbClr val="FF0000"/>
                </a:solidFill>
                <a:latin typeface="Calibri" pitchFamily="34" charset="0"/>
              </a:rPr>
              <a:t>NAPSACC</a:t>
            </a:r>
            <a:endParaRPr lang="en-US" sz="1100" b="1" i="1" dirty="0">
              <a:solidFill>
                <a:srgbClr val="FF0000"/>
              </a:solidFill>
              <a:latin typeface="Calibri" pitchFamily="34" charset="0"/>
            </a:endParaRPr>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653844"/>
            <a:ext cx="1676400" cy="5465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Turnover rates </a:t>
            </a:r>
            <a:endParaRPr lang="en-US" sz="1100" b="1" i="1" dirty="0">
              <a:solidFill>
                <a:srgbClr val="FF0000"/>
              </a:solidFill>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Star Level - DCDEE</a:t>
            </a:r>
            <a:endParaRPr lang="en-US" sz="1100" b="1" i="1" dirty="0">
              <a:solidFill>
                <a:srgbClr val="FF0000"/>
              </a:solidFill>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sp>
        <p:nvSpPr>
          <p:cNvPr id="56" name="TextBox 55"/>
          <p:cNvSpPr txBox="1"/>
          <p:nvPr/>
        </p:nvSpPr>
        <p:spPr>
          <a:xfrm>
            <a:off x="6781800" y="1524000"/>
            <a:ext cx="2362200" cy="646331"/>
          </a:xfrm>
          <a:prstGeom prst="rect">
            <a:avLst/>
          </a:prstGeom>
          <a:noFill/>
        </p:spPr>
        <p:txBody>
          <a:bodyPr wrap="square" rtlCol="0">
            <a:spAutoFit/>
          </a:bodyPr>
          <a:lstStyle/>
          <a:p>
            <a:r>
              <a:rPr lang="en-US" i="1" dirty="0" smtClean="0"/>
              <a:t>Change in these measures over time…</a:t>
            </a:r>
            <a:endParaRPr lang="en-US" i="1" dirty="0"/>
          </a:p>
        </p:txBody>
      </p:sp>
      <p:cxnSp>
        <p:nvCxnSpPr>
          <p:cNvPr id="48" name="Straight Arrow Connector 47"/>
          <p:cNvCxnSpPr/>
          <p:nvPr/>
        </p:nvCxnSpPr>
        <p:spPr>
          <a:xfrm>
            <a:off x="6934200" y="358140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fontScale="90000"/>
          </a:bodyPr>
          <a:lstStyle/>
          <a:p>
            <a:r>
              <a:rPr lang="en-US" dirty="0" smtClean="0"/>
              <a:t>Smart Start Family Support and Health Outcomes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19</a:t>
            </a:fld>
            <a:endParaRPr lang="en-US" dirty="0"/>
          </a:p>
        </p:txBody>
      </p:sp>
      <p:sp>
        <p:nvSpPr>
          <p:cNvPr id="9" name="TextBox 8"/>
          <p:cNvSpPr txBox="1"/>
          <p:nvPr/>
        </p:nvSpPr>
        <p:spPr>
          <a:xfrm>
            <a:off x="304800" y="14478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ECE program environment</a:t>
            </a:r>
            <a:endParaRPr lang="en-US" sz="1100" dirty="0">
              <a:latin typeface="Calibri" pitchFamily="34" charset="0"/>
            </a:endParaRPr>
          </a:p>
        </p:txBody>
      </p:sp>
      <p:sp>
        <p:nvSpPr>
          <p:cNvPr id="12" name="TextBox 11"/>
          <p:cNvSpPr txBox="1"/>
          <p:nvPr/>
        </p:nvSpPr>
        <p:spPr>
          <a:xfrm>
            <a:off x="304800" y="2514600"/>
            <a:ext cx="1752600" cy="707886"/>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dirty="0" smtClean="0">
                <a:latin typeface="Calibri" pitchFamily="34" charset="0"/>
              </a:rPr>
              <a:t>Improved teacher knowledge</a:t>
            </a:r>
          </a:p>
          <a:p>
            <a:pPr>
              <a:buFontTx/>
              <a:buChar char="-"/>
            </a:pPr>
            <a:r>
              <a:rPr lang="en-US" sz="800" dirty="0" smtClean="0">
                <a:latin typeface="Calibri" pitchFamily="34" charset="0"/>
              </a:rPr>
              <a:t>Child development/early intervention</a:t>
            </a:r>
          </a:p>
          <a:p>
            <a:pPr>
              <a:buFontTx/>
              <a:buChar char="-"/>
            </a:pPr>
            <a:r>
              <a:rPr lang="en-US" sz="800" dirty="0" smtClean="0">
                <a:latin typeface="Calibri" pitchFamily="34" charset="0"/>
              </a:rPr>
              <a:t>Teaching strategies</a:t>
            </a:r>
          </a:p>
          <a:p>
            <a:pPr>
              <a:buFontTx/>
              <a:buChar char="-"/>
            </a:pPr>
            <a:r>
              <a:rPr lang="en-US" sz="800" dirty="0" smtClean="0">
                <a:latin typeface="Calibri" pitchFamily="34" charset="0"/>
              </a:rPr>
              <a:t>Health</a:t>
            </a:r>
          </a:p>
          <a:p>
            <a:pPr>
              <a:buFontTx/>
              <a:buChar char="-"/>
            </a:pPr>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teacher/child interaction</a:t>
            </a:r>
            <a:endParaRPr lang="en-US" sz="1100" dirty="0">
              <a:latin typeface="Calibri" pitchFamily="34" charset="0"/>
            </a:endParaRPr>
          </a:p>
        </p:txBody>
      </p:sp>
      <p:sp>
        <p:nvSpPr>
          <p:cNvPr id="15" name="TextBox 14"/>
          <p:cNvSpPr txBox="1"/>
          <p:nvPr/>
        </p:nvSpPr>
        <p:spPr>
          <a:xfrm>
            <a:off x="2438400" y="2438400"/>
            <a:ext cx="1600200" cy="677108"/>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practice of healthy behaviors</a:t>
            </a:r>
            <a:endParaRPr lang="en-US" sz="800" dirty="0" smtClean="0">
              <a:latin typeface="Calibri" pitchFamily="34" charset="0"/>
            </a:endParaRPr>
          </a:p>
          <a:p>
            <a:pPr>
              <a:buFontTx/>
              <a:buChar char="-"/>
            </a:pPr>
            <a:r>
              <a:rPr lang="en-US" sz="800" dirty="0" smtClean="0">
                <a:latin typeface="Calibri" pitchFamily="34" charset="0"/>
              </a:rPr>
              <a:t>Nutrition and physical activity</a:t>
            </a:r>
          </a:p>
          <a:p>
            <a:pPr>
              <a:buFontTx/>
              <a:buChar char="-"/>
            </a:pPr>
            <a:r>
              <a:rPr lang="en-US" sz="800" dirty="0" smtClean="0">
                <a:latin typeface="Calibri" pitchFamily="34" charset="0"/>
              </a:rPr>
              <a:t>Healthy environment</a:t>
            </a:r>
            <a:endParaRPr lang="en-US" sz="800" dirty="0">
              <a:latin typeface="Calibri" pitchFamily="34" charset="0"/>
            </a:endParaRPr>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sp>
        <p:nvSpPr>
          <p:cNvPr id="19" name="TextBox 18"/>
          <p:cNvSpPr txBox="1"/>
          <p:nvPr/>
        </p:nvSpPr>
        <p:spPr>
          <a:xfrm>
            <a:off x="304800" y="3505200"/>
            <a:ext cx="17526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developmental screenings/child assessment</a:t>
            </a:r>
            <a:endParaRPr lang="en-US" sz="1100" dirty="0">
              <a:latin typeface="Calibri" pitchFamily="34" charset="0"/>
            </a:endParaRPr>
          </a:p>
        </p:txBody>
      </p:sp>
      <p:sp>
        <p:nvSpPr>
          <p:cNvPr id="20" name="TextBox 19"/>
          <p:cNvSpPr txBox="1"/>
          <p:nvPr/>
        </p:nvSpPr>
        <p:spPr>
          <a:xfrm>
            <a:off x="2438400" y="3505200"/>
            <a:ext cx="16002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referrals of children to services </a:t>
            </a:r>
            <a:endParaRPr lang="en-US" sz="1100" dirty="0">
              <a:latin typeface="Calibri" pitchFamily="34" charset="0"/>
            </a:endParaRPr>
          </a:p>
        </p:txBody>
      </p:sp>
      <p:sp>
        <p:nvSpPr>
          <p:cNvPr id="21" name="TextBox 20"/>
          <p:cNvSpPr txBox="1"/>
          <p:nvPr/>
        </p:nvSpPr>
        <p:spPr>
          <a:xfrm>
            <a:off x="4191000" y="3429000"/>
            <a:ext cx="1219200" cy="677108"/>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Children increase use of services</a:t>
            </a:r>
            <a:endParaRPr lang="en-US" sz="800" dirty="0" smtClean="0">
              <a:latin typeface="Calibri" pitchFamily="34" charset="0"/>
            </a:endParaRPr>
          </a:p>
          <a:p>
            <a:pPr>
              <a:buFontTx/>
              <a:buChar char="-"/>
            </a:pPr>
            <a:r>
              <a:rPr lang="en-US" sz="800" dirty="0" smtClean="0">
                <a:latin typeface="Calibri" pitchFamily="34" charset="0"/>
              </a:rPr>
              <a:t>Early intervention</a:t>
            </a:r>
          </a:p>
          <a:p>
            <a:pPr>
              <a:buFontTx/>
              <a:buChar char="-"/>
            </a:pPr>
            <a:r>
              <a:rPr lang="en-US" sz="800" dirty="0" smtClean="0">
                <a:latin typeface="Calibri" pitchFamily="34" charset="0"/>
              </a:rPr>
              <a:t>Medical/dental home</a:t>
            </a:r>
            <a:endParaRPr lang="en-US" sz="800" dirty="0">
              <a:latin typeface="Calibri" pitchFamily="34" charset="0"/>
            </a:endParaRPr>
          </a:p>
        </p:txBody>
      </p:sp>
      <p:sp>
        <p:nvSpPr>
          <p:cNvPr id="22" name="TextBox 21"/>
          <p:cNvSpPr txBox="1"/>
          <p:nvPr/>
        </p:nvSpPr>
        <p:spPr>
          <a:xfrm>
            <a:off x="304800" y="48006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Parents increase use of services</a:t>
            </a:r>
            <a:endParaRPr lang="en-US" sz="1100" dirty="0">
              <a:latin typeface="Calibri" pitchFamily="34" charset="0"/>
            </a:endParaRPr>
          </a:p>
        </p:txBody>
      </p:sp>
      <p:sp>
        <p:nvSpPr>
          <p:cNvPr id="23" name="TextBox 22"/>
          <p:cNvSpPr txBox="1"/>
          <p:nvPr/>
        </p:nvSpPr>
        <p:spPr>
          <a:xfrm>
            <a:off x="304800" y="41910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positive parenting practices</a:t>
            </a:r>
            <a:endParaRPr lang="en-US" sz="1100" dirty="0">
              <a:latin typeface="Calibri" pitchFamily="34" charset="0"/>
            </a:endParaRPr>
          </a:p>
        </p:txBody>
      </p:sp>
      <p:sp>
        <p:nvSpPr>
          <p:cNvPr id="24" name="TextBox 23"/>
          <p:cNvSpPr txBox="1"/>
          <p:nvPr/>
        </p:nvSpPr>
        <p:spPr>
          <a:xfrm>
            <a:off x="2438400" y="4800600"/>
            <a:ext cx="16002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parent’s social support</a:t>
            </a:r>
            <a:endParaRPr lang="en-US" sz="1100" dirty="0">
              <a:latin typeface="Calibri" pitchFamily="34" charset="0"/>
            </a:endParaRPr>
          </a:p>
        </p:txBody>
      </p:sp>
      <p:sp>
        <p:nvSpPr>
          <p:cNvPr id="26" name="TextBox 25"/>
          <p:cNvSpPr txBox="1"/>
          <p:nvPr/>
        </p:nvSpPr>
        <p:spPr>
          <a:xfrm>
            <a:off x="304800" y="54864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 and child shared reading/daily reading</a:t>
            </a:r>
            <a:endParaRPr lang="en-US" sz="1100" dirty="0">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776954"/>
            <a:ext cx="1676400" cy="42344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9" idx="3"/>
            <a:endCxn id="20" idx="1"/>
          </p:cNvCxnSpPr>
          <p:nvPr/>
        </p:nvCxnSpPr>
        <p:spPr>
          <a:xfrm>
            <a:off x="2057400" y="3720644"/>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57400" y="4419600"/>
            <a:ext cx="4267200" cy="0"/>
          </a:xfrm>
          <a:prstGeom prst="line">
            <a:avLst/>
          </a:prstGeom>
          <a:ln w="3175">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057400" y="5029200"/>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057400" y="4572000"/>
            <a:ext cx="3810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324600" y="4038600"/>
            <a:ext cx="0" cy="3810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5410200" y="3733800"/>
            <a:ext cx="3048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26" idx="3"/>
          </p:cNvCxnSpPr>
          <p:nvPr/>
        </p:nvCxnSpPr>
        <p:spPr>
          <a:xfrm>
            <a:off x="2057400" y="5701844"/>
            <a:ext cx="4495800" cy="1315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553200" y="4038600"/>
            <a:ext cx="0" cy="1676400"/>
          </a:xfrm>
          <a:prstGeom prst="straightConnector1">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 idx="3"/>
            <a:endCxn id="17" idx="1"/>
          </p:cNvCxnSpPr>
          <p:nvPr/>
        </p:nvCxnSpPr>
        <p:spPr>
          <a:xfrm>
            <a:off x="6934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Decrease in teacher and/or director turnover</a:t>
            </a:r>
            <a:endParaRPr lang="en-US" sz="1100" dirty="0">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program quality</a:t>
            </a:r>
            <a:endParaRPr lang="en-US" sz="1100" dirty="0">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038600" y="3733800"/>
            <a:ext cx="15240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cxnSp>
        <p:nvCxnSpPr>
          <p:cNvPr id="47" name="Straight Arrow Connector 46"/>
          <p:cNvCxnSpPr/>
          <p:nvPr/>
        </p:nvCxnSpPr>
        <p:spPr>
          <a:xfrm>
            <a:off x="1181100" y="3222486"/>
            <a:ext cx="0" cy="282714"/>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181100" y="3222486"/>
            <a:ext cx="1257300" cy="358914"/>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6" grpId="1" animBg="1"/>
      <p:bldP spid="17" grpId="0" animBg="1"/>
      <p:bldP spid="18" grpId="0" animBg="1"/>
      <p:bldP spid="19" grpId="0" animBg="1"/>
      <p:bldP spid="20" grpId="0" animBg="1"/>
      <p:bldP spid="21" grpId="0" animBg="1"/>
      <p:bldP spid="22" grpId="0" animBg="1"/>
      <p:bldP spid="23" grpId="0" animBg="1"/>
      <p:bldP spid="24" grpId="0" animBg="1"/>
      <p:bldP spid="26" grpId="0" animBg="1"/>
      <p:bldP spid="46" grpId="0" animBg="1"/>
      <p:bldP spid="55" grpId="0" animBg="1"/>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752600"/>
            <a:ext cx="8458200" cy="4419600"/>
          </a:xfrm>
        </p:spPr>
        <p:txBody>
          <a:bodyPr/>
          <a:lstStyle/>
          <a:p>
            <a:pPr>
              <a:spcAft>
                <a:spcPts val="1800"/>
              </a:spcAft>
            </a:pPr>
            <a:r>
              <a:rPr lang="en-US" sz="2800" dirty="0" smtClean="0">
                <a:solidFill>
                  <a:srgbClr val="FF0000"/>
                </a:solidFill>
              </a:rPr>
              <a:t>Purpose of the Outcome Work</a:t>
            </a:r>
          </a:p>
          <a:p>
            <a:pPr>
              <a:spcAft>
                <a:spcPts val="1800"/>
              </a:spcAft>
            </a:pPr>
            <a:r>
              <a:rPr lang="en-US" sz="2800" dirty="0" smtClean="0">
                <a:solidFill>
                  <a:srgbClr val="7030A0"/>
                </a:solidFill>
              </a:rPr>
              <a:t>Data Advisory Group Approach</a:t>
            </a:r>
          </a:p>
          <a:p>
            <a:pPr>
              <a:spcAft>
                <a:spcPts val="1800"/>
              </a:spcAft>
            </a:pPr>
            <a:r>
              <a:rPr lang="en-US" sz="2800" dirty="0" smtClean="0">
                <a:solidFill>
                  <a:srgbClr val="FF9933"/>
                </a:solidFill>
              </a:rPr>
              <a:t>Common Smart Start Outcomes and Measures</a:t>
            </a:r>
          </a:p>
          <a:p>
            <a:pPr>
              <a:spcAft>
                <a:spcPts val="1800"/>
              </a:spcAft>
            </a:pPr>
            <a:r>
              <a:rPr lang="en-US" sz="2800" dirty="0" smtClean="0">
                <a:solidFill>
                  <a:srgbClr val="00B050"/>
                </a:solidFill>
              </a:rPr>
              <a:t>What Does this Mean for Local Partnerships?</a:t>
            </a:r>
          </a:p>
          <a:p>
            <a:pPr>
              <a:spcAft>
                <a:spcPts val="1800"/>
              </a:spcAft>
            </a:pPr>
            <a:r>
              <a:rPr lang="en-US" sz="2800" dirty="0" smtClean="0">
                <a:solidFill>
                  <a:srgbClr val="00B0F0"/>
                </a:solidFill>
              </a:rPr>
              <a:t>Data Reporting System</a:t>
            </a:r>
          </a:p>
          <a:p>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a:t>
            </a:fld>
            <a:endParaRPr lang="en-US" dirty="0">
              <a:solidFill>
                <a:prstClr val="white"/>
              </a:solidFill>
            </a:endParaRPr>
          </a:p>
        </p:txBody>
      </p:sp>
      <p:pic>
        <p:nvPicPr>
          <p:cNvPr id="1044" name="Picture 20" descr="C:\Users\kmccombs-thornton\AppData\Local\Microsoft\Windows\Temporary Internet Files\Content.IE5\4KKZDS3N\MP900439321[1].jpg"/>
          <p:cNvPicPr>
            <a:picLocks noChangeAspect="1" noChangeArrowheads="1"/>
          </p:cNvPicPr>
          <p:nvPr/>
        </p:nvPicPr>
        <p:blipFill>
          <a:blip r:embed="rId3" cstate="print"/>
          <a:srcRect/>
          <a:stretch>
            <a:fillRect/>
          </a:stretch>
        </p:blipFill>
        <p:spPr bwMode="auto">
          <a:xfrm>
            <a:off x="6477000" y="1600200"/>
            <a:ext cx="2066258" cy="1371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normAutofit fontScale="90000"/>
          </a:bodyPr>
          <a:lstStyle/>
          <a:p>
            <a:r>
              <a:rPr lang="en-US" dirty="0" smtClean="0"/>
              <a:t>Smart Start Family Support Measures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20</a:t>
            </a:fld>
            <a:endParaRPr lang="en-US" dirty="0"/>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sp>
        <p:nvSpPr>
          <p:cNvPr id="22" name="TextBox 21"/>
          <p:cNvSpPr txBox="1"/>
          <p:nvPr/>
        </p:nvSpPr>
        <p:spPr>
          <a:xfrm>
            <a:off x="304800" y="4800600"/>
            <a:ext cx="1752600" cy="430887"/>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Referrals made and services received</a:t>
            </a:r>
            <a:endParaRPr lang="en-US" sz="1100" b="1" i="1" dirty="0">
              <a:solidFill>
                <a:srgbClr val="FF0000"/>
              </a:solidFill>
              <a:latin typeface="Calibri" pitchFamily="34" charset="0"/>
            </a:endParaRPr>
          </a:p>
        </p:txBody>
      </p:sp>
      <p:sp>
        <p:nvSpPr>
          <p:cNvPr id="23" name="TextBox 22"/>
          <p:cNvSpPr txBox="1"/>
          <p:nvPr/>
        </p:nvSpPr>
        <p:spPr>
          <a:xfrm>
            <a:off x="304800" y="4114800"/>
            <a:ext cx="1752600" cy="553998"/>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Use what purveyor suggests or what evidence based on</a:t>
            </a:r>
          </a:p>
          <a:p>
            <a:r>
              <a:rPr lang="en-US" sz="800" b="1" i="1" dirty="0" smtClean="0">
                <a:solidFill>
                  <a:srgbClr val="FF0000"/>
                </a:solidFill>
                <a:latin typeface="Calibri" pitchFamily="34" charset="0"/>
              </a:rPr>
              <a:t>(e.g. LSP for PAT, AAPI for NPP)</a:t>
            </a:r>
            <a:endParaRPr lang="en-US" sz="800" b="1" i="1" dirty="0">
              <a:solidFill>
                <a:srgbClr val="FF0000"/>
              </a:solidFill>
              <a:latin typeface="Calibri" pitchFamily="34" charset="0"/>
            </a:endParaRPr>
          </a:p>
        </p:txBody>
      </p:sp>
      <p:sp>
        <p:nvSpPr>
          <p:cNvPr id="24" name="TextBox 23"/>
          <p:cNvSpPr txBox="1"/>
          <p:nvPr/>
        </p:nvSpPr>
        <p:spPr>
          <a:xfrm>
            <a:off x="2438400" y="4800600"/>
            <a:ext cx="1676400" cy="430887"/>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Protective Factors Survey</a:t>
            </a:r>
          </a:p>
          <a:p>
            <a:r>
              <a:rPr lang="en-US" sz="1100" b="1" i="1" dirty="0" smtClean="0">
                <a:solidFill>
                  <a:srgbClr val="FF0000"/>
                </a:solidFill>
                <a:latin typeface="Calibri" pitchFamily="34" charset="0"/>
              </a:rPr>
              <a:t>- Life Skills Progression</a:t>
            </a:r>
            <a:endParaRPr lang="en-US" sz="1100" b="1" i="1" dirty="0">
              <a:solidFill>
                <a:srgbClr val="FF0000"/>
              </a:solidFill>
              <a:latin typeface="Calibri" pitchFamily="34" charset="0"/>
            </a:endParaRPr>
          </a:p>
        </p:txBody>
      </p:sp>
      <p:sp>
        <p:nvSpPr>
          <p:cNvPr id="26" name="TextBox 25"/>
          <p:cNvSpPr txBox="1"/>
          <p:nvPr/>
        </p:nvSpPr>
        <p:spPr>
          <a:xfrm>
            <a:off x="304800" y="5486400"/>
            <a:ext cx="1752600" cy="600164"/>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Common question to add to LP’s current family level data collection</a:t>
            </a:r>
            <a:endParaRPr lang="en-US" sz="1100" b="1" i="1" dirty="0">
              <a:solidFill>
                <a:srgbClr val="FF0000"/>
              </a:solidFill>
              <a:latin typeface="Calibri" pitchFamily="34" charset="0"/>
            </a:endParaRPr>
          </a:p>
        </p:txBody>
      </p:sp>
      <p:cxnSp>
        <p:nvCxnSpPr>
          <p:cNvPr id="109" name="Straight Connector 108"/>
          <p:cNvCxnSpPr/>
          <p:nvPr/>
        </p:nvCxnSpPr>
        <p:spPr>
          <a:xfrm>
            <a:off x="2057400" y="4419600"/>
            <a:ext cx="4267200" cy="0"/>
          </a:xfrm>
          <a:prstGeom prst="line">
            <a:avLst/>
          </a:prstGeom>
          <a:ln w="3175">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057400" y="5029200"/>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057400" y="4572000"/>
            <a:ext cx="3810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6" idx="2"/>
          </p:cNvCxnSpPr>
          <p:nvPr/>
        </p:nvCxnSpPr>
        <p:spPr>
          <a:xfrm flipV="1">
            <a:off x="6324600" y="4062919"/>
            <a:ext cx="0" cy="356683"/>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553200" y="4038600"/>
            <a:ext cx="0" cy="1752600"/>
          </a:xfrm>
          <a:prstGeom prst="straightConnector1">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cxnSp>
        <p:nvCxnSpPr>
          <p:cNvPr id="51" name="Straight Connector 50"/>
          <p:cNvCxnSpPr>
            <a:stCxn id="26" idx="3"/>
          </p:cNvCxnSpPr>
          <p:nvPr/>
        </p:nvCxnSpPr>
        <p:spPr>
          <a:xfrm>
            <a:off x="2057400" y="5786482"/>
            <a:ext cx="4495800" cy="471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781800" y="1524000"/>
            <a:ext cx="2362200" cy="646331"/>
          </a:xfrm>
          <a:prstGeom prst="rect">
            <a:avLst/>
          </a:prstGeom>
          <a:noFill/>
        </p:spPr>
        <p:txBody>
          <a:bodyPr wrap="square" rtlCol="0">
            <a:spAutoFit/>
          </a:bodyPr>
          <a:lstStyle/>
          <a:p>
            <a:r>
              <a:rPr lang="en-US" i="1" dirty="0" smtClean="0"/>
              <a:t>Change in these measures over time…</a:t>
            </a:r>
            <a:endParaRPr lang="en-US" i="1" dirty="0"/>
          </a:p>
        </p:txBody>
      </p:sp>
      <p:cxnSp>
        <p:nvCxnSpPr>
          <p:cNvPr id="48" name="Straight Arrow Connector 47"/>
          <p:cNvCxnSpPr/>
          <p:nvPr/>
        </p:nvCxnSpPr>
        <p:spPr>
          <a:xfrm>
            <a:off x="6934200" y="358140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normAutofit fontScale="90000"/>
          </a:bodyPr>
          <a:lstStyle/>
          <a:p>
            <a:r>
              <a:rPr lang="en-US" dirty="0" smtClean="0"/>
              <a:t>Smart Start Early Intervention Measures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21</a:t>
            </a:fld>
            <a:endParaRPr lang="en-US" dirty="0"/>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sp>
        <p:nvSpPr>
          <p:cNvPr id="19" name="TextBox 18"/>
          <p:cNvSpPr txBox="1"/>
          <p:nvPr/>
        </p:nvSpPr>
        <p:spPr>
          <a:xfrm>
            <a:off x="304800" y="3505200"/>
            <a:ext cx="17526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Screenings conducted</a:t>
            </a:r>
          </a:p>
          <a:p>
            <a:endParaRPr lang="en-US" sz="1100" b="1" i="1" dirty="0">
              <a:solidFill>
                <a:srgbClr val="FF0000"/>
              </a:solidFill>
              <a:latin typeface="Calibri" pitchFamily="34" charset="0"/>
            </a:endParaRPr>
          </a:p>
        </p:txBody>
      </p:sp>
      <p:sp>
        <p:nvSpPr>
          <p:cNvPr id="20" name="TextBox 19"/>
          <p:cNvSpPr txBox="1"/>
          <p:nvPr/>
        </p:nvSpPr>
        <p:spPr>
          <a:xfrm>
            <a:off x="2438400" y="3505200"/>
            <a:ext cx="16002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Referrals made</a:t>
            </a:r>
          </a:p>
          <a:p>
            <a:endParaRPr lang="en-US" sz="1100" dirty="0">
              <a:latin typeface="Calibri" pitchFamily="34" charset="0"/>
            </a:endParaRPr>
          </a:p>
        </p:txBody>
      </p:sp>
      <p:sp>
        <p:nvSpPr>
          <p:cNvPr id="21" name="TextBox 20"/>
          <p:cNvSpPr txBox="1"/>
          <p:nvPr/>
        </p:nvSpPr>
        <p:spPr>
          <a:xfrm>
            <a:off x="4191000" y="3429000"/>
            <a:ext cx="1219200" cy="600164"/>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of those with referrals who receive service</a:t>
            </a:r>
            <a:endParaRPr lang="en-US" sz="1100" b="1" i="1" dirty="0">
              <a:solidFill>
                <a:srgbClr val="FF0000"/>
              </a:solidFill>
              <a:latin typeface="Calibri" pitchFamily="34" charset="0"/>
            </a:endParaRPr>
          </a:p>
        </p:txBody>
      </p:sp>
      <p:cxnSp>
        <p:nvCxnSpPr>
          <p:cNvPr id="96" name="Straight Arrow Connector 95"/>
          <p:cNvCxnSpPr>
            <a:stCxn id="19" idx="3"/>
            <a:endCxn id="20" idx="1"/>
          </p:cNvCxnSpPr>
          <p:nvPr/>
        </p:nvCxnSpPr>
        <p:spPr>
          <a:xfrm>
            <a:off x="2057400" y="3720644"/>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5410200" y="3733800"/>
            <a:ext cx="3048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038600" y="3733800"/>
            <a:ext cx="15240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sp>
        <p:nvSpPr>
          <p:cNvPr id="56" name="TextBox 55"/>
          <p:cNvSpPr txBox="1"/>
          <p:nvPr/>
        </p:nvSpPr>
        <p:spPr>
          <a:xfrm>
            <a:off x="6781800" y="1524000"/>
            <a:ext cx="2362200" cy="646331"/>
          </a:xfrm>
          <a:prstGeom prst="rect">
            <a:avLst/>
          </a:prstGeom>
          <a:noFill/>
        </p:spPr>
        <p:txBody>
          <a:bodyPr wrap="square" rtlCol="0">
            <a:spAutoFit/>
          </a:bodyPr>
          <a:lstStyle/>
          <a:p>
            <a:r>
              <a:rPr lang="en-US" i="1" dirty="0" smtClean="0"/>
              <a:t>Change in these measures over time…</a:t>
            </a:r>
            <a:endParaRPr lang="en-US" i="1" dirty="0"/>
          </a:p>
        </p:txBody>
      </p:sp>
      <p:cxnSp>
        <p:nvCxnSpPr>
          <p:cNvPr id="22" name="Straight Arrow Connector 21"/>
          <p:cNvCxnSpPr/>
          <p:nvPr/>
        </p:nvCxnSpPr>
        <p:spPr>
          <a:xfrm>
            <a:off x="6934200" y="358140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dirty="0" smtClean="0"/>
              <a:t>Smart Start Outcomes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22</a:t>
            </a:fld>
            <a:endParaRPr lang="en-US" dirty="0"/>
          </a:p>
        </p:txBody>
      </p:sp>
      <p:sp>
        <p:nvSpPr>
          <p:cNvPr id="9" name="TextBox 8"/>
          <p:cNvSpPr txBox="1"/>
          <p:nvPr/>
        </p:nvSpPr>
        <p:spPr>
          <a:xfrm>
            <a:off x="304800" y="14478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ECE program environment</a:t>
            </a:r>
            <a:endParaRPr lang="en-US" sz="1100" dirty="0">
              <a:latin typeface="Calibri" pitchFamily="34" charset="0"/>
            </a:endParaRPr>
          </a:p>
        </p:txBody>
      </p:sp>
      <p:sp>
        <p:nvSpPr>
          <p:cNvPr id="12" name="TextBox 11"/>
          <p:cNvSpPr txBox="1"/>
          <p:nvPr/>
        </p:nvSpPr>
        <p:spPr>
          <a:xfrm>
            <a:off x="304800" y="2514600"/>
            <a:ext cx="1752600" cy="707886"/>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dirty="0" smtClean="0">
                <a:latin typeface="Calibri" pitchFamily="34" charset="0"/>
              </a:rPr>
              <a:t>Improved teacher knowledge</a:t>
            </a:r>
          </a:p>
          <a:p>
            <a:pPr>
              <a:buFontTx/>
              <a:buChar char="-"/>
            </a:pPr>
            <a:r>
              <a:rPr lang="en-US" sz="800" dirty="0" smtClean="0">
                <a:latin typeface="Calibri" pitchFamily="34" charset="0"/>
              </a:rPr>
              <a:t>Child development/early intervention</a:t>
            </a:r>
          </a:p>
          <a:p>
            <a:pPr>
              <a:buFontTx/>
              <a:buChar char="-"/>
            </a:pPr>
            <a:r>
              <a:rPr lang="en-US" sz="800" dirty="0" smtClean="0">
                <a:latin typeface="Calibri" pitchFamily="34" charset="0"/>
              </a:rPr>
              <a:t>Teaching strategies</a:t>
            </a:r>
          </a:p>
          <a:p>
            <a:pPr>
              <a:buFontTx/>
              <a:buChar char="-"/>
            </a:pPr>
            <a:r>
              <a:rPr lang="en-US" sz="800" dirty="0" smtClean="0">
                <a:latin typeface="Calibri" pitchFamily="34" charset="0"/>
              </a:rPr>
              <a:t>Health</a:t>
            </a:r>
          </a:p>
          <a:p>
            <a:pPr>
              <a:buFontTx/>
              <a:buChar char="-"/>
            </a:pPr>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teacher/child interaction</a:t>
            </a:r>
            <a:endParaRPr lang="en-US" sz="1100" dirty="0">
              <a:latin typeface="Calibri" pitchFamily="34" charset="0"/>
            </a:endParaRPr>
          </a:p>
        </p:txBody>
      </p:sp>
      <p:sp>
        <p:nvSpPr>
          <p:cNvPr id="15" name="TextBox 14"/>
          <p:cNvSpPr txBox="1"/>
          <p:nvPr/>
        </p:nvSpPr>
        <p:spPr>
          <a:xfrm>
            <a:off x="2438400" y="2438400"/>
            <a:ext cx="1600200" cy="677108"/>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practice of healthy behaviors</a:t>
            </a:r>
            <a:endParaRPr lang="en-US" sz="800" dirty="0" smtClean="0">
              <a:latin typeface="Calibri" pitchFamily="34" charset="0"/>
            </a:endParaRPr>
          </a:p>
          <a:p>
            <a:pPr>
              <a:buFontTx/>
              <a:buChar char="-"/>
            </a:pPr>
            <a:r>
              <a:rPr lang="en-US" sz="800" dirty="0" smtClean="0">
                <a:latin typeface="Calibri" pitchFamily="34" charset="0"/>
              </a:rPr>
              <a:t>Nutrition and physical activity</a:t>
            </a:r>
          </a:p>
          <a:p>
            <a:pPr>
              <a:buFontTx/>
              <a:buChar char="-"/>
            </a:pPr>
            <a:r>
              <a:rPr lang="en-US" sz="800" dirty="0" smtClean="0">
                <a:latin typeface="Calibri" pitchFamily="34" charset="0"/>
              </a:rPr>
              <a:t>Healthy environment</a:t>
            </a:r>
            <a:endParaRPr lang="en-US" sz="800" dirty="0">
              <a:latin typeface="Calibri" pitchFamily="34" charset="0"/>
            </a:endParaRPr>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sp>
        <p:nvSpPr>
          <p:cNvPr id="19" name="TextBox 18"/>
          <p:cNvSpPr txBox="1"/>
          <p:nvPr/>
        </p:nvSpPr>
        <p:spPr>
          <a:xfrm>
            <a:off x="304800" y="3505200"/>
            <a:ext cx="17526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developmental screenings/child assessment</a:t>
            </a:r>
            <a:endParaRPr lang="en-US" sz="1100" dirty="0">
              <a:latin typeface="Calibri" pitchFamily="34" charset="0"/>
            </a:endParaRPr>
          </a:p>
        </p:txBody>
      </p:sp>
      <p:sp>
        <p:nvSpPr>
          <p:cNvPr id="20" name="TextBox 19"/>
          <p:cNvSpPr txBox="1"/>
          <p:nvPr/>
        </p:nvSpPr>
        <p:spPr>
          <a:xfrm>
            <a:off x="2438400" y="3505200"/>
            <a:ext cx="16002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referrals of children to services </a:t>
            </a:r>
            <a:endParaRPr lang="en-US" sz="1100" dirty="0">
              <a:latin typeface="Calibri" pitchFamily="34" charset="0"/>
            </a:endParaRPr>
          </a:p>
        </p:txBody>
      </p:sp>
      <p:sp>
        <p:nvSpPr>
          <p:cNvPr id="21" name="TextBox 20"/>
          <p:cNvSpPr txBox="1"/>
          <p:nvPr/>
        </p:nvSpPr>
        <p:spPr>
          <a:xfrm>
            <a:off x="4191000" y="3429000"/>
            <a:ext cx="1219200" cy="677108"/>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Children increase use of services</a:t>
            </a:r>
            <a:endParaRPr lang="en-US" sz="800" dirty="0" smtClean="0">
              <a:latin typeface="Calibri" pitchFamily="34" charset="0"/>
            </a:endParaRPr>
          </a:p>
          <a:p>
            <a:pPr>
              <a:buFontTx/>
              <a:buChar char="-"/>
            </a:pPr>
            <a:r>
              <a:rPr lang="en-US" sz="800" dirty="0" smtClean="0">
                <a:latin typeface="Calibri" pitchFamily="34" charset="0"/>
              </a:rPr>
              <a:t>Early intervention</a:t>
            </a:r>
          </a:p>
          <a:p>
            <a:pPr>
              <a:buFontTx/>
              <a:buChar char="-"/>
            </a:pPr>
            <a:r>
              <a:rPr lang="en-US" sz="800" dirty="0" smtClean="0">
                <a:latin typeface="Calibri" pitchFamily="34" charset="0"/>
              </a:rPr>
              <a:t>Medical/dental home</a:t>
            </a:r>
            <a:endParaRPr lang="en-US" sz="800" dirty="0">
              <a:latin typeface="Calibri" pitchFamily="34" charset="0"/>
            </a:endParaRPr>
          </a:p>
        </p:txBody>
      </p:sp>
      <p:sp>
        <p:nvSpPr>
          <p:cNvPr id="22" name="TextBox 21"/>
          <p:cNvSpPr txBox="1"/>
          <p:nvPr/>
        </p:nvSpPr>
        <p:spPr>
          <a:xfrm>
            <a:off x="304800" y="48006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Parents increase use of services</a:t>
            </a:r>
            <a:endParaRPr lang="en-US" sz="1100" dirty="0">
              <a:latin typeface="Calibri" pitchFamily="34" charset="0"/>
            </a:endParaRPr>
          </a:p>
        </p:txBody>
      </p:sp>
      <p:sp>
        <p:nvSpPr>
          <p:cNvPr id="23" name="TextBox 22"/>
          <p:cNvSpPr txBox="1"/>
          <p:nvPr/>
        </p:nvSpPr>
        <p:spPr>
          <a:xfrm>
            <a:off x="304800" y="41910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positive parenting practices</a:t>
            </a:r>
            <a:endParaRPr lang="en-US" sz="1100" dirty="0">
              <a:latin typeface="Calibri" pitchFamily="34" charset="0"/>
            </a:endParaRPr>
          </a:p>
        </p:txBody>
      </p:sp>
      <p:sp>
        <p:nvSpPr>
          <p:cNvPr id="24" name="TextBox 23"/>
          <p:cNvSpPr txBox="1"/>
          <p:nvPr/>
        </p:nvSpPr>
        <p:spPr>
          <a:xfrm>
            <a:off x="2438400" y="4800600"/>
            <a:ext cx="16002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parent’s social support</a:t>
            </a:r>
            <a:endParaRPr lang="en-US" sz="1100" dirty="0">
              <a:latin typeface="Calibri" pitchFamily="34" charset="0"/>
            </a:endParaRPr>
          </a:p>
        </p:txBody>
      </p:sp>
      <p:sp>
        <p:nvSpPr>
          <p:cNvPr id="26" name="TextBox 25"/>
          <p:cNvSpPr txBox="1"/>
          <p:nvPr/>
        </p:nvSpPr>
        <p:spPr>
          <a:xfrm>
            <a:off x="304800" y="54864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 and child shared reading/daily reading</a:t>
            </a:r>
            <a:endParaRPr lang="en-US" sz="1100" dirty="0">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776954"/>
            <a:ext cx="1676400" cy="42344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9" idx="3"/>
            <a:endCxn id="20" idx="1"/>
          </p:cNvCxnSpPr>
          <p:nvPr/>
        </p:nvCxnSpPr>
        <p:spPr>
          <a:xfrm>
            <a:off x="2057400" y="3720644"/>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57400" y="4419600"/>
            <a:ext cx="4267200" cy="0"/>
          </a:xfrm>
          <a:prstGeom prst="line">
            <a:avLst/>
          </a:prstGeom>
          <a:ln w="3175">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057400" y="5029200"/>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057400" y="4572000"/>
            <a:ext cx="3810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324600" y="4038600"/>
            <a:ext cx="0" cy="3810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5410200" y="3733800"/>
            <a:ext cx="3048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26" idx="3"/>
          </p:cNvCxnSpPr>
          <p:nvPr/>
        </p:nvCxnSpPr>
        <p:spPr>
          <a:xfrm>
            <a:off x="2057400" y="5701844"/>
            <a:ext cx="4495800" cy="1315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553200" y="4038600"/>
            <a:ext cx="0" cy="1676400"/>
          </a:xfrm>
          <a:prstGeom prst="straightConnector1">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 idx="3"/>
            <a:endCxn id="17" idx="1"/>
          </p:cNvCxnSpPr>
          <p:nvPr/>
        </p:nvCxnSpPr>
        <p:spPr>
          <a:xfrm>
            <a:off x="6934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Decrease in teacher and/or director turnover</a:t>
            </a:r>
            <a:endParaRPr lang="en-US" sz="1100" dirty="0">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program quality</a:t>
            </a:r>
            <a:endParaRPr lang="en-US" sz="1100" dirty="0">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038600" y="3733800"/>
            <a:ext cx="15240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subTnLst>
                                    <p:set>
                                      <p:cBhvr override="childStyle">
                                        <p:cTn dur="1" fill="hold" display="0" masterRel="nextClick" afterEffect="1"/>
                                        <p:tgtEl>
                                          <p:spTgt spid="153"/>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subTnLst>
                                    <p:set>
                                      <p:cBhvr override="childStyle">
                                        <p:cTn dur="1" fill="hold" display="0" masterRel="nextClick" afterEffect="1"/>
                                        <p:tgtEl>
                                          <p:spTgt spid="85"/>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subTnLst>
                                    <p:set>
                                      <p:cBhvr override="childStyle">
                                        <p:cTn dur="1" fill="hold" display="0" masterRel="nextClick" afterEffect="1"/>
                                        <p:tgtEl>
                                          <p:spTgt spid="109"/>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120"/>
                                        </p:tgtEl>
                                        <p:attrNameLst>
                                          <p:attrName>style.visibility</p:attrName>
                                        </p:attrNameLst>
                                      </p:cBhvr>
                                      <p:to>
                                        <p:strVal val="visible"/>
                                      </p:to>
                                    </p:set>
                                  </p:childTnLst>
                                  <p:subTnLst>
                                    <p:set>
                                      <p:cBhvr override="childStyle">
                                        <p:cTn dur="1" fill="hold" display="0" masterRel="nextClick" afterEffect="1"/>
                                        <p:tgtEl>
                                          <p:spTgt spid="120"/>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118"/>
                                        </p:tgtEl>
                                        <p:attrNameLst>
                                          <p:attrName>style.visibility</p:attrName>
                                        </p:attrNameLst>
                                      </p:cBhvr>
                                      <p:to>
                                        <p:strVal val="visible"/>
                                      </p:to>
                                    </p:set>
                                  </p:childTnLst>
                                  <p:subTnLst>
                                    <p:set>
                                      <p:cBhvr override="childStyle">
                                        <p:cTn dur="1" fill="hold" display="0" masterRel="nextClick" afterEffect="1"/>
                                        <p:tgtEl>
                                          <p:spTgt spid="118"/>
                                        </p:tgtEl>
                                        <p:attrNameLst>
                                          <p:attrName>style.visibility</p:attrName>
                                        </p:attrNameLst>
                                      </p:cBhvr>
                                      <p:to>
                                        <p:strVal val="hidden"/>
                                      </p:to>
                                    </p:set>
                                  </p:subTnLst>
                                </p:cTn>
                              </p:par>
                              <p:par>
                                <p:cTn id="73" presetID="1" presetClass="entr" presetSubtype="0" fill="hold" nodeType="withEffect">
                                  <p:stCondLst>
                                    <p:cond delay="0"/>
                                  </p:stCondLst>
                                  <p:childTnLst>
                                    <p:set>
                                      <p:cBhvr>
                                        <p:cTn id="74" dur="1" fill="hold">
                                          <p:stCondLst>
                                            <p:cond delay="0"/>
                                          </p:stCondLst>
                                        </p:cTn>
                                        <p:tgtEl>
                                          <p:spTgt spid="140"/>
                                        </p:tgtEl>
                                        <p:attrNameLst>
                                          <p:attrName>style.visibility</p:attrName>
                                        </p:attrNameLst>
                                      </p:cBhvr>
                                      <p:to>
                                        <p:strVal val="visible"/>
                                      </p:to>
                                    </p:set>
                                  </p:childTnLst>
                                  <p:subTnLst>
                                    <p:set>
                                      <p:cBhvr override="childStyle">
                                        <p:cTn dur="1" fill="hold" display="0" masterRel="nextClick" afterEffect="1"/>
                                        <p:tgtEl>
                                          <p:spTgt spid="140"/>
                                        </p:tgtEl>
                                        <p:attrNameLst>
                                          <p:attrName>style.visibility</p:attrName>
                                        </p:attrNameLst>
                                      </p:cBhvr>
                                      <p:to>
                                        <p:strVal val="hidden"/>
                                      </p:to>
                                    </p:set>
                                  </p:subTnLst>
                                </p:cTn>
                              </p:par>
                              <p:par>
                                <p:cTn id="75" presetID="1" presetClass="entr" presetSubtype="0" fill="hold"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subTnLst>
                                    <p:set>
                                      <p:cBhvr override="childStyle">
                                        <p:cTn dur="1" fill="hold" display="0" masterRel="nextClick" afterEffect="1"/>
                                        <p:tgtEl>
                                          <p:spTgt spid="148"/>
                                        </p:tgtEl>
                                        <p:attrNameLst>
                                          <p:attrName>style.visibility</p:attrName>
                                        </p:attrNameLst>
                                      </p:cBhvr>
                                      <p:to>
                                        <p:strVal val="hidden"/>
                                      </p:to>
                                    </p:set>
                                  </p:subTnLst>
                                </p:cTn>
                              </p:par>
                              <p:par>
                                <p:cTn id="77" presetID="1" presetClass="entr"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81" presetID="1" presetClass="entr" presetSubtype="0" fill="hold" nodeType="withEffect">
                                  <p:stCondLst>
                                    <p:cond delay="0"/>
                                  </p:stCondLst>
                                  <p:childTnLst>
                                    <p:set>
                                      <p:cBhvr>
                                        <p:cTn id="82"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6" grpId="1" animBg="1"/>
      <p:bldP spid="17" grpId="0" animBg="1"/>
      <p:bldP spid="18" grpId="0" animBg="1"/>
      <p:bldP spid="19" grpId="0" animBg="1"/>
      <p:bldP spid="20" grpId="0" animBg="1"/>
      <p:bldP spid="21" grpId="0" animBg="1"/>
      <p:bldP spid="22" grpId="0" animBg="1"/>
      <p:bldP spid="23" grpId="0" animBg="1"/>
      <p:bldP spid="24" grpId="0" animBg="1"/>
      <p:bldP spid="26" grpId="0" animBg="1"/>
      <p:bldP spid="46" grpId="0" animBg="1"/>
      <p:bldP spid="55"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dirty="0" smtClean="0"/>
              <a:t>Smart Start Outcomes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23</a:t>
            </a:fld>
            <a:endParaRPr lang="en-US" dirty="0"/>
          </a:p>
        </p:txBody>
      </p:sp>
      <p:sp>
        <p:nvSpPr>
          <p:cNvPr id="9" name="TextBox 8"/>
          <p:cNvSpPr txBox="1"/>
          <p:nvPr/>
        </p:nvSpPr>
        <p:spPr>
          <a:xfrm>
            <a:off x="304800" y="14478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ECE program environment</a:t>
            </a:r>
            <a:endParaRPr lang="en-US" sz="1100" dirty="0">
              <a:latin typeface="Calibri" pitchFamily="34" charset="0"/>
            </a:endParaRPr>
          </a:p>
        </p:txBody>
      </p:sp>
      <p:sp>
        <p:nvSpPr>
          <p:cNvPr id="12" name="TextBox 11"/>
          <p:cNvSpPr txBox="1"/>
          <p:nvPr/>
        </p:nvSpPr>
        <p:spPr>
          <a:xfrm>
            <a:off x="304800" y="2514600"/>
            <a:ext cx="1752600" cy="707886"/>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dirty="0" smtClean="0">
                <a:latin typeface="Calibri" pitchFamily="34" charset="0"/>
              </a:rPr>
              <a:t>Improved teacher knowledge</a:t>
            </a:r>
          </a:p>
          <a:p>
            <a:pPr>
              <a:buFontTx/>
              <a:buChar char="-"/>
            </a:pPr>
            <a:r>
              <a:rPr lang="en-US" sz="800" dirty="0" smtClean="0">
                <a:latin typeface="Calibri" pitchFamily="34" charset="0"/>
              </a:rPr>
              <a:t>Child development/early intervention</a:t>
            </a:r>
          </a:p>
          <a:p>
            <a:pPr>
              <a:buFontTx/>
              <a:buChar char="-"/>
            </a:pPr>
            <a:r>
              <a:rPr lang="en-US" sz="800" dirty="0" smtClean="0">
                <a:latin typeface="Calibri" pitchFamily="34" charset="0"/>
              </a:rPr>
              <a:t>Teaching strategies</a:t>
            </a:r>
          </a:p>
          <a:p>
            <a:pPr>
              <a:buFontTx/>
              <a:buChar char="-"/>
            </a:pPr>
            <a:r>
              <a:rPr lang="en-US" sz="800" dirty="0" smtClean="0">
                <a:latin typeface="Calibri" pitchFamily="34" charset="0"/>
              </a:rPr>
              <a:t>Health</a:t>
            </a:r>
          </a:p>
          <a:p>
            <a:pPr>
              <a:buFontTx/>
              <a:buChar char="-"/>
            </a:pPr>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teacher/child interaction</a:t>
            </a:r>
            <a:endParaRPr lang="en-US" sz="1100" dirty="0">
              <a:latin typeface="Calibri" pitchFamily="34" charset="0"/>
            </a:endParaRPr>
          </a:p>
        </p:txBody>
      </p:sp>
      <p:sp>
        <p:nvSpPr>
          <p:cNvPr id="15" name="TextBox 14"/>
          <p:cNvSpPr txBox="1"/>
          <p:nvPr/>
        </p:nvSpPr>
        <p:spPr>
          <a:xfrm>
            <a:off x="2438400" y="2438400"/>
            <a:ext cx="1600200" cy="677108"/>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practice of healthy behaviors</a:t>
            </a:r>
            <a:endParaRPr lang="en-US" sz="800" dirty="0" smtClean="0">
              <a:latin typeface="Calibri" pitchFamily="34" charset="0"/>
            </a:endParaRPr>
          </a:p>
          <a:p>
            <a:pPr>
              <a:buFontTx/>
              <a:buChar char="-"/>
            </a:pPr>
            <a:r>
              <a:rPr lang="en-US" sz="800" dirty="0" smtClean="0">
                <a:latin typeface="Calibri" pitchFamily="34" charset="0"/>
              </a:rPr>
              <a:t>Nutrition and physical activity</a:t>
            </a:r>
          </a:p>
          <a:p>
            <a:pPr>
              <a:buFontTx/>
              <a:buChar char="-"/>
            </a:pPr>
            <a:r>
              <a:rPr lang="en-US" sz="800" dirty="0" smtClean="0">
                <a:latin typeface="Calibri" pitchFamily="34" charset="0"/>
              </a:rPr>
              <a:t>Healthy environment</a:t>
            </a:r>
            <a:endParaRPr lang="en-US" sz="800" dirty="0">
              <a:latin typeface="Calibri" pitchFamily="34" charset="0"/>
            </a:endParaRPr>
          </a:p>
        </p:txBody>
      </p:sp>
      <p:sp>
        <p:nvSpPr>
          <p:cNvPr id="16" name="TextBox 15"/>
          <p:cNvSpPr txBox="1"/>
          <p:nvPr/>
        </p:nvSpPr>
        <p:spPr>
          <a:xfrm>
            <a:off x="5715000" y="3124200"/>
            <a:ext cx="1219200" cy="938719"/>
          </a:xfrm>
          <a:prstGeom prst="rect">
            <a:avLst/>
          </a:prstGeom>
          <a:solidFill>
            <a:srgbClr val="AFDC7E"/>
          </a:solidFill>
          <a:ln>
            <a:solidFill>
              <a:schemeClr val="accent1"/>
            </a:solidFill>
          </a:ln>
        </p:spPr>
        <p:txBody>
          <a:bodyPr wrap="square" rIns="0" rtlCol="0">
            <a:spAutoFit/>
          </a:bodyPr>
          <a:lstStyle/>
          <a:p>
            <a:r>
              <a:rPr lang="en-US" sz="1100" dirty="0" smtClean="0">
                <a:latin typeface="Calibri" pitchFamily="34" charset="0"/>
              </a:rPr>
              <a:t>More children on track for typical and/or enhanced development*</a:t>
            </a:r>
          </a:p>
          <a:p>
            <a:endParaRPr lang="en-US" sz="1100" dirty="0">
              <a:latin typeface="Calibri" pitchFamily="34" charset="0"/>
            </a:endParaRPr>
          </a:p>
        </p:txBody>
      </p:sp>
      <p:sp>
        <p:nvSpPr>
          <p:cNvPr id="17" name="TextBox 16"/>
          <p:cNvSpPr txBox="1"/>
          <p:nvPr/>
        </p:nvSpPr>
        <p:spPr>
          <a:xfrm>
            <a:off x="7086600" y="3124200"/>
            <a:ext cx="990600" cy="938719"/>
          </a:xfrm>
          <a:prstGeom prst="rect">
            <a:avLst/>
          </a:prstGeom>
          <a:solidFill>
            <a:srgbClr val="C4E59F"/>
          </a:solidFill>
          <a:ln>
            <a:solidFill>
              <a:schemeClr val="accent1"/>
            </a:solidFill>
          </a:ln>
        </p:spPr>
        <p:txBody>
          <a:bodyPr wrap="square" rIns="0" rtlCol="0">
            <a:spAutoFit/>
          </a:bodyPr>
          <a:lstStyle/>
          <a:p>
            <a:r>
              <a:rPr lang="en-US" sz="1100" dirty="0" smtClean="0">
                <a:latin typeface="Calibri" pitchFamily="34" charset="0"/>
              </a:rPr>
              <a:t>Enhanced </a:t>
            </a:r>
          </a:p>
          <a:p>
            <a:r>
              <a:rPr lang="en-US" sz="1100" dirty="0" smtClean="0">
                <a:latin typeface="Calibri" pitchFamily="34" charset="0"/>
              </a:rPr>
              <a:t>kindergarten </a:t>
            </a:r>
          </a:p>
          <a:p>
            <a:r>
              <a:rPr lang="en-US" sz="1100" dirty="0" smtClean="0">
                <a:latin typeface="Calibri" pitchFamily="34" charset="0"/>
              </a:rPr>
              <a:t>readiness</a:t>
            </a:r>
          </a:p>
          <a:p>
            <a:endParaRPr lang="en-US" sz="1100" dirty="0" smtClean="0">
              <a:latin typeface="Calibri" pitchFamily="34" charset="0"/>
            </a:endParaRPr>
          </a:p>
          <a:p>
            <a:endParaRPr lang="en-US" sz="1100" dirty="0">
              <a:latin typeface="Calibri" pitchFamily="34" charset="0"/>
            </a:endParaRPr>
          </a:p>
        </p:txBody>
      </p:sp>
      <p:sp>
        <p:nvSpPr>
          <p:cNvPr id="18" name="TextBox 17"/>
          <p:cNvSpPr txBox="1"/>
          <p:nvPr/>
        </p:nvSpPr>
        <p:spPr>
          <a:xfrm>
            <a:off x="8229600" y="3124200"/>
            <a:ext cx="762000" cy="938719"/>
          </a:xfrm>
          <a:prstGeom prst="rect">
            <a:avLst/>
          </a:prstGeom>
          <a:solidFill>
            <a:srgbClr val="E2F1D3"/>
          </a:solidFill>
          <a:ln>
            <a:solidFill>
              <a:schemeClr val="accent1"/>
            </a:solidFill>
          </a:ln>
        </p:spPr>
        <p:txBody>
          <a:bodyPr wrap="square" rIns="0" rtlCol="0">
            <a:spAutoFit/>
          </a:bodyPr>
          <a:lstStyle/>
          <a:p>
            <a:r>
              <a:rPr lang="en-US" sz="1100" dirty="0" smtClean="0">
                <a:latin typeface="Calibri" pitchFamily="34" charset="0"/>
              </a:rPr>
              <a:t>Higher 3</a:t>
            </a:r>
            <a:r>
              <a:rPr lang="en-US" sz="1100" baseline="30000" dirty="0" smtClean="0">
                <a:latin typeface="Calibri" pitchFamily="34" charset="0"/>
              </a:rPr>
              <a:t>rd</a:t>
            </a:r>
            <a:r>
              <a:rPr lang="en-US" sz="1100" dirty="0" smtClean="0">
                <a:latin typeface="Calibri" pitchFamily="34" charset="0"/>
              </a:rPr>
              <a:t> </a:t>
            </a:r>
          </a:p>
          <a:p>
            <a:r>
              <a:rPr lang="en-US" sz="1100" dirty="0" smtClean="0">
                <a:latin typeface="Calibri" pitchFamily="34" charset="0"/>
              </a:rPr>
              <a:t>grade </a:t>
            </a:r>
          </a:p>
          <a:p>
            <a:r>
              <a:rPr lang="en-US" sz="1100" dirty="0" smtClean="0">
                <a:latin typeface="Calibri" pitchFamily="34" charset="0"/>
              </a:rPr>
              <a:t>test scores</a:t>
            </a:r>
          </a:p>
          <a:p>
            <a:endParaRPr lang="en-US" sz="1100" dirty="0" smtClean="0">
              <a:latin typeface="Calibri" pitchFamily="34" charset="0"/>
            </a:endParaRPr>
          </a:p>
          <a:p>
            <a:endParaRPr lang="en-US" sz="1100" dirty="0">
              <a:latin typeface="Calibri" pitchFamily="34" charset="0"/>
            </a:endParaRPr>
          </a:p>
        </p:txBody>
      </p:sp>
      <p:sp>
        <p:nvSpPr>
          <p:cNvPr id="19" name="TextBox 18"/>
          <p:cNvSpPr txBox="1"/>
          <p:nvPr/>
        </p:nvSpPr>
        <p:spPr>
          <a:xfrm>
            <a:off x="304800" y="3505200"/>
            <a:ext cx="17526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in developmental screenings/child assessment</a:t>
            </a:r>
            <a:endParaRPr lang="en-US" sz="1100" dirty="0">
              <a:latin typeface="Calibri" pitchFamily="34" charset="0"/>
            </a:endParaRPr>
          </a:p>
        </p:txBody>
      </p:sp>
      <p:sp>
        <p:nvSpPr>
          <p:cNvPr id="20" name="TextBox 19"/>
          <p:cNvSpPr txBox="1"/>
          <p:nvPr/>
        </p:nvSpPr>
        <p:spPr>
          <a:xfrm>
            <a:off x="2438400" y="3505200"/>
            <a:ext cx="16002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Increase referrals of children to services </a:t>
            </a:r>
            <a:endParaRPr lang="en-US" sz="1100" dirty="0">
              <a:latin typeface="Calibri" pitchFamily="34" charset="0"/>
            </a:endParaRPr>
          </a:p>
        </p:txBody>
      </p:sp>
      <p:sp>
        <p:nvSpPr>
          <p:cNvPr id="21" name="TextBox 20"/>
          <p:cNvSpPr txBox="1"/>
          <p:nvPr/>
        </p:nvSpPr>
        <p:spPr>
          <a:xfrm>
            <a:off x="4191000" y="3429000"/>
            <a:ext cx="1219200" cy="677108"/>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Children increase use of services</a:t>
            </a:r>
            <a:endParaRPr lang="en-US" sz="800" dirty="0" smtClean="0">
              <a:latin typeface="Calibri" pitchFamily="34" charset="0"/>
            </a:endParaRPr>
          </a:p>
          <a:p>
            <a:pPr>
              <a:buFontTx/>
              <a:buChar char="-"/>
            </a:pPr>
            <a:r>
              <a:rPr lang="en-US" sz="800" dirty="0" smtClean="0">
                <a:latin typeface="Calibri" pitchFamily="34" charset="0"/>
              </a:rPr>
              <a:t>Early intervention</a:t>
            </a:r>
          </a:p>
          <a:p>
            <a:pPr>
              <a:buFontTx/>
              <a:buChar char="-"/>
            </a:pPr>
            <a:r>
              <a:rPr lang="en-US" sz="800" dirty="0" smtClean="0">
                <a:latin typeface="Calibri" pitchFamily="34" charset="0"/>
              </a:rPr>
              <a:t>Medical/dental home</a:t>
            </a:r>
            <a:endParaRPr lang="en-US" sz="800" dirty="0">
              <a:latin typeface="Calibri" pitchFamily="34" charset="0"/>
            </a:endParaRPr>
          </a:p>
        </p:txBody>
      </p:sp>
      <p:sp>
        <p:nvSpPr>
          <p:cNvPr id="22" name="TextBox 21"/>
          <p:cNvSpPr txBox="1"/>
          <p:nvPr/>
        </p:nvSpPr>
        <p:spPr>
          <a:xfrm>
            <a:off x="304800" y="48006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Parents increase use of services</a:t>
            </a:r>
            <a:endParaRPr lang="en-US" sz="1100" dirty="0">
              <a:latin typeface="Calibri" pitchFamily="34" charset="0"/>
            </a:endParaRPr>
          </a:p>
        </p:txBody>
      </p:sp>
      <p:sp>
        <p:nvSpPr>
          <p:cNvPr id="23" name="TextBox 22"/>
          <p:cNvSpPr txBox="1"/>
          <p:nvPr/>
        </p:nvSpPr>
        <p:spPr>
          <a:xfrm>
            <a:off x="304800" y="41910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positive parenting practices</a:t>
            </a:r>
            <a:endParaRPr lang="en-US" sz="1100" dirty="0">
              <a:latin typeface="Calibri" pitchFamily="34" charset="0"/>
            </a:endParaRPr>
          </a:p>
        </p:txBody>
      </p:sp>
      <p:sp>
        <p:nvSpPr>
          <p:cNvPr id="24" name="TextBox 23"/>
          <p:cNvSpPr txBox="1"/>
          <p:nvPr/>
        </p:nvSpPr>
        <p:spPr>
          <a:xfrm>
            <a:off x="2438400" y="4800600"/>
            <a:ext cx="16002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parent’s social support</a:t>
            </a:r>
            <a:endParaRPr lang="en-US" sz="1100" dirty="0">
              <a:latin typeface="Calibri" pitchFamily="34" charset="0"/>
            </a:endParaRPr>
          </a:p>
        </p:txBody>
      </p:sp>
      <p:sp>
        <p:nvSpPr>
          <p:cNvPr id="26" name="TextBox 25"/>
          <p:cNvSpPr txBox="1"/>
          <p:nvPr/>
        </p:nvSpPr>
        <p:spPr>
          <a:xfrm>
            <a:off x="304800" y="5486400"/>
            <a:ext cx="1752600" cy="430887"/>
          </a:xfrm>
          <a:prstGeom prst="rect">
            <a:avLst/>
          </a:prstGeom>
          <a:solidFill>
            <a:srgbClr val="FFFF66"/>
          </a:solidFill>
          <a:ln>
            <a:solidFill>
              <a:schemeClr val="accent1"/>
            </a:solidFill>
          </a:ln>
        </p:spPr>
        <p:txBody>
          <a:bodyPr wrap="square" rIns="0" rtlCol="0">
            <a:spAutoFit/>
          </a:bodyPr>
          <a:lstStyle/>
          <a:p>
            <a:r>
              <a:rPr lang="en-US" sz="1100" dirty="0" smtClean="0">
                <a:latin typeface="Calibri" pitchFamily="34" charset="0"/>
              </a:rPr>
              <a:t>Increase in parent and child shared reading/daily reading</a:t>
            </a:r>
            <a:endParaRPr lang="en-US" sz="1100" dirty="0">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776954"/>
            <a:ext cx="1676400" cy="42344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9" idx="3"/>
            <a:endCxn id="20" idx="1"/>
          </p:cNvCxnSpPr>
          <p:nvPr/>
        </p:nvCxnSpPr>
        <p:spPr>
          <a:xfrm>
            <a:off x="2057400" y="3720644"/>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12" idx="2"/>
            <a:endCxn id="19" idx="0"/>
          </p:cNvCxnSpPr>
          <p:nvPr/>
        </p:nvCxnSpPr>
        <p:spPr>
          <a:xfrm>
            <a:off x="1181100" y="3222486"/>
            <a:ext cx="0" cy="282714"/>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2" idx="2"/>
          </p:cNvCxnSpPr>
          <p:nvPr/>
        </p:nvCxnSpPr>
        <p:spPr>
          <a:xfrm>
            <a:off x="1181100" y="3222486"/>
            <a:ext cx="1257300" cy="358914"/>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57400" y="4419600"/>
            <a:ext cx="4267200" cy="0"/>
          </a:xfrm>
          <a:prstGeom prst="line">
            <a:avLst/>
          </a:prstGeom>
          <a:ln w="3175">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057400" y="5029200"/>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057400" y="4572000"/>
            <a:ext cx="3810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324600" y="4038600"/>
            <a:ext cx="0" cy="3810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5410200" y="3733800"/>
            <a:ext cx="3048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26" idx="3"/>
          </p:cNvCxnSpPr>
          <p:nvPr/>
        </p:nvCxnSpPr>
        <p:spPr>
          <a:xfrm>
            <a:off x="2057400" y="5701844"/>
            <a:ext cx="4495800" cy="1315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553200" y="4038600"/>
            <a:ext cx="0" cy="1676400"/>
          </a:xfrm>
          <a:prstGeom prst="straightConnector1">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 idx="3"/>
            <a:endCxn id="17" idx="1"/>
          </p:cNvCxnSpPr>
          <p:nvPr/>
        </p:nvCxnSpPr>
        <p:spPr>
          <a:xfrm>
            <a:off x="6934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 idx="3"/>
            <a:endCxn id="18" idx="1"/>
          </p:cNvCxnSpPr>
          <p:nvPr/>
        </p:nvCxnSpPr>
        <p:spPr>
          <a:xfrm>
            <a:off x="8077200" y="359356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Decrease in teacher and/or director turnover</a:t>
            </a:r>
            <a:endParaRPr lang="en-US" sz="1100" dirty="0">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dirty="0" smtClean="0">
                <a:latin typeface="Calibri" pitchFamily="34" charset="0"/>
              </a:rPr>
              <a:t>Improved program quality</a:t>
            </a:r>
            <a:endParaRPr lang="en-US" sz="1100" dirty="0">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038600" y="3733800"/>
            <a:ext cx="15240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dirty="0" smtClean="0"/>
              <a:t>Smart Start Measures </a:t>
            </a:r>
            <a:br>
              <a:rPr lang="en-US" dirty="0" smtClean="0"/>
            </a:br>
            <a:endParaRPr lang="en-US" sz="1800" i="1"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pPr>
                <a:defRPr/>
              </a:pPr>
              <a:t>24</a:t>
            </a:fld>
            <a:endParaRPr lang="en-US" dirty="0"/>
          </a:p>
        </p:txBody>
      </p:sp>
      <p:sp>
        <p:nvSpPr>
          <p:cNvPr id="9" name="TextBox 8"/>
          <p:cNvSpPr txBox="1"/>
          <p:nvPr/>
        </p:nvSpPr>
        <p:spPr>
          <a:xfrm>
            <a:off x="304800" y="1447800"/>
            <a:ext cx="17526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ERS - DCDEE </a:t>
            </a:r>
            <a:endParaRPr lang="en-US" sz="1100" b="1" i="1" dirty="0">
              <a:solidFill>
                <a:srgbClr val="FF0000"/>
              </a:solidFill>
              <a:latin typeface="Calibri" pitchFamily="34" charset="0"/>
            </a:endParaRPr>
          </a:p>
        </p:txBody>
      </p:sp>
      <p:sp>
        <p:nvSpPr>
          <p:cNvPr id="12" name="TextBox 11"/>
          <p:cNvSpPr txBox="1"/>
          <p:nvPr/>
        </p:nvSpPr>
        <p:spPr>
          <a:xfrm>
            <a:off x="304800" y="2514600"/>
            <a:ext cx="1752600" cy="630942"/>
          </a:xfrm>
          <a:prstGeom prst="rect">
            <a:avLst/>
          </a:prstGeom>
          <a:solidFill>
            <a:schemeClr val="tx2">
              <a:lumMod val="40000"/>
              <a:lumOff val="60000"/>
            </a:schemeClr>
          </a:solidFill>
          <a:ln>
            <a:solidFill>
              <a:schemeClr val="accent1"/>
            </a:solidFill>
          </a:ln>
        </p:spPr>
        <p:txBody>
          <a:bodyPr wrap="square" lIns="45720" tIns="45720" rIns="0" bIns="0" rtlCol="0">
            <a:spAutoFit/>
          </a:bodyPr>
          <a:lstStyle/>
          <a:p>
            <a:r>
              <a:rPr lang="en-US" sz="1100" b="1" i="1" dirty="0" smtClean="0">
                <a:solidFill>
                  <a:srgbClr val="FF0000"/>
                </a:solidFill>
                <a:latin typeface="Calibri" pitchFamily="34" charset="0"/>
              </a:rPr>
              <a:t>- Course/degree</a:t>
            </a:r>
            <a:r>
              <a:rPr lang="en-US" sz="1100" b="1" i="1" dirty="0" smtClean="0">
                <a:latin typeface="Calibri" pitchFamily="34" charset="0"/>
              </a:rPr>
              <a:t> </a:t>
            </a:r>
            <a:r>
              <a:rPr lang="en-US" sz="1100" b="1" i="1" dirty="0" smtClean="0">
                <a:solidFill>
                  <a:srgbClr val="FF0000"/>
                </a:solidFill>
                <a:latin typeface="Calibri" pitchFamily="34" charset="0"/>
              </a:rPr>
              <a:t>completion</a:t>
            </a:r>
          </a:p>
          <a:p>
            <a:pPr>
              <a:buFontTx/>
              <a:buChar char="-"/>
            </a:pPr>
            <a:r>
              <a:rPr lang="en-US" sz="1100" b="1" i="1" dirty="0" smtClean="0">
                <a:solidFill>
                  <a:srgbClr val="FF0000"/>
                </a:solidFill>
                <a:latin typeface="Calibri" pitchFamily="34" charset="0"/>
              </a:rPr>
              <a:t>Education points</a:t>
            </a:r>
          </a:p>
          <a:p>
            <a:pPr>
              <a:buFontTx/>
              <a:buChar char="-"/>
            </a:pPr>
            <a:endParaRPr lang="en-US" sz="800" b="1" i="1" dirty="0" smtClean="0">
              <a:solidFill>
                <a:srgbClr val="FF0000"/>
              </a:solidFill>
              <a:latin typeface="Calibri" pitchFamily="34" charset="0"/>
            </a:endParaRPr>
          </a:p>
          <a:p>
            <a:endParaRPr lang="en-US" sz="800" dirty="0">
              <a:latin typeface="Calibri" pitchFamily="34" charset="0"/>
            </a:endParaRPr>
          </a:p>
        </p:txBody>
      </p:sp>
      <p:sp>
        <p:nvSpPr>
          <p:cNvPr id="14" name="TextBox 13"/>
          <p:cNvSpPr txBox="1"/>
          <p:nvPr/>
        </p:nvSpPr>
        <p:spPr>
          <a:xfrm>
            <a:off x="2438400" y="19050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ERS (interaction items)</a:t>
            </a:r>
          </a:p>
          <a:p>
            <a:r>
              <a:rPr lang="en-US" sz="1100" b="1" i="1" dirty="0" smtClean="0">
                <a:solidFill>
                  <a:srgbClr val="FF0000"/>
                </a:solidFill>
                <a:latin typeface="Calibri" pitchFamily="34" charset="0"/>
              </a:rPr>
              <a:t>- CLASS</a:t>
            </a:r>
            <a:endParaRPr lang="en-US" sz="1100" b="1" i="1" dirty="0">
              <a:solidFill>
                <a:srgbClr val="FF0000"/>
              </a:solidFill>
              <a:latin typeface="Calibri" pitchFamily="34" charset="0"/>
            </a:endParaRPr>
          </a:p>
        </p:txBody>
      </p:sp>
      <p:sp>
        <p:nvSpPr>
          <p:cNvPr id="15" name="TextBox 14"/>
          <p:cNvSpPr txBox="1"/>
          <p:nvPr/>
        </p:nvSpPr>
        <p:spPr>
          <a:xfrm>
            <a:off x="2438400" y="2438400"/>
            <a:ext cx="1600200" cy="430887"/>
          </a:xfrm>
          <a:prstGeom prst="rect">
            <a:avLst/>
          </a:prstGeom>
          <a:solidFill>
            <a:schemeClr val="tx2">
              <a:lumMod val="40000"/>
              <a:lumOff val="60000"/>
            </a:schemeClr>
          </a:solidFill>
          <a:ln>
            <a:solidFill>
              <a:schemeClr val="accent1"/>
            </a:solidFill>
          </a:ln>
        </p:spPr>
        <p:txBody>
          <a:bodyPr wrap="square" rIns="0" rtlCol="0">
            <a:spAutoFit/>
          </a:bodyPr>
          <a:lstStyle/>
          <a:p>
            <a:pPr>
              <a:buFontTx/>
              <a:buChar char="-"/>
            </a:pPr>
            <a:r>
              <a:rPr lang="en-US" sz="1100" b="1" i="1" dirty="0" smtClean="0">
                <a:solidFill>
                  <a:srgbClr val="FF0000"/>
                </a:solidFill>
                <a:latin typeface="Calibri" pitchFamily="34" charset="0"/>
              </a:rPr>
              <a:t>ERS (health subscale)</a:t>
            </a:r>
          </a:p>
          <a:p>
            <a:pPr>
              <a:buFontTx/>
              <a:buChar char="-"/>
            </a:pPr>
            <a:r>
              <a:rPr lang="en-US" sz="1100" b="1" i="1" dirty="0" smtClean="0">
                <a:solidFill>
                  <a:srgbClr val="FF0000"/>
                </a:solidFill>
                <a:latin typeface="Calibri" pitchFamily="34" charset="0"/>
              </a:rPr>
              <a:t>NAPSACC</a:t>
            </a:r>
            <a:endParaRPr lang="en-US" sz="1100" b="1" i="1" dirty="0">
              <a:solidFill>
                <a:srgbClr val="FF0000"/>
              </a:solidFill>
              <a:latin typeface="Calibri" pitchFamily="34" charset="0"/>
            </a:endParaRPr>
          </a:p>
        </p:txBody>
      </p:sp>
      <p:sp>
        <p:nvSpPr>
          <p:cNvPr id="16" name="TextBox 15"/>
          <p:cNvSpPr txBox="1"/>
          <p:nvPr/>
        </p:nvSpPr>
        <p:spPr>
          <a:xfrm>
            <a:off x="5715000" y="3124200"/>
            <a:ext cx="1295400" cy="1107996"/>
          </a:xfrm>
          <a:prstGeom prst="rect">
            <a:avLst/>
          </a:prstGeom>
          <a:solidFill>
            <a:srgbClr val="AFDC7E"/>
          </a:solidFill>
          <a:ln>
            <a:solidFill>
              <a:schemeClr val="accent1"/>
            </a:solidFill>
          </a:ln>
        </p:spPr>
        <p:txBody>
          <a:bodyPr wrap="square" rIns="0" rtlCol="0">
            <a:spAutoFit/>
          </a:bodyPr>
          <a:lstStyle/>
          <a:p>
            <a:pPr>
              <a:buFontTx/>
              <a:buChar char="-"/>
            </a:pPr>
            <a:r>
              <a:rPr lang="en-US" sz="1100" b="1" dirty="0" smtClean="0">
                <a:solidFill>
                  <a:srgbClr val="FF0000"/>
                </a:solidFill>
                <a:latin typeface="Calibri" pitchFamily="34" charset="0"/>
              </a:rPr>
              <a:t>Use what </a:t>
            </a:r>
          </a:p>
          <a:p>
            <a:r>
              <a:rPr lang="en-US" sz="1100" b="1" dirty="0" smtClean="0">
                <a:solidFill>
                  <a:srgbClr val="FF0000"/>
                </a:solidFill>
                <a:latin typeface="Calibri" pitchFamily="34" charset="0"/>
              </a:rPr>
              <a:t>  purveyor suggests</a:t>
            </a:r>
          </a:p>
          <a:p>
            <a:r>
              <a:rPr lang="en-US" sz="1100" b="1" dirty="0" smtClean="0">
                <a:solidFill>
                  <a:srgbClr val="FF0000"/>
                </a:solidFill>
                <a:latin typeface="Calibri" pitchFamily="34" charset="0"/>
              </a:rPr>
              <a:t>  (e.g. </a:t>
            </a:r>
            <a:r>
              <a:rPr lang="en-US" sz="1100" b="1" dirty="0" err="1" smtClean="0">
                <a:solidFill>
                  <a:srgbClr val="FF0000"/>
                </a:solidFill>
                <a:latin typeface="Calibri" pitchFamily="34" charset="0"/>
              </a:rPr>
              <a:t>Brigance</a:t>
            </a:r>
            <a:r>
              <a:rPr lang="en-US" sz="1100" b="1" dirty="0" smtClean="0">
                <a:solidFill>
                  <a:srgbClr val="FF0000"/>
                </a:solidFill>
                <a:latin typeface="Calibri" pitchFamily="34" charset="0"/>
              </a:rPr>
              <a:t> or </a:t>
            </a:r>
          </a:p>
          <a:p>
            <a:r>
              <a:rPr lang="en-US" sz="1100" b="1" dirty="0" smtClean="0">
                <a:solidFill>
                  <a:srgbClr val="FF0000"/>
                </a:solidFill>
                <a:latin typeface="Calibri" pitchFamily="34" charset="0"/>
              </a:rPr>
              <a:t>  ASQ for PAT, etc)*</a:t>
            </a:r>
          </a:p>
          <a:p>
            <a:pPr>
              <a:buFontTx/>
              <a:buChar char="-"/>
            </a:pPr>
            <a:r>
              <a:rPr lang="en-US" sz="1100" b="1" dirty="0" smtClean="0">
                <a:solidFill>
                  <a:srgbClr val="FF0000"/>
                </a:solidFill>
                <a:latin typeface="Calibri" pitchFamily="34" charset="0"/>
              </a:rPr>
              <a:t>Child Outcomes </a:t>
            </a:r>
          </a:p>
          <a:p>
            <a:r>
              <a:rPr lang="en-US" sz="1100" b="1" dirty="0" smtClean="0">
                <a:solidFill>
                  <a:srgbClr val="FF0000"/>
                </a:solidFill>
                <a:latin typeface="Calibri" pitchFamily="34" charset="0"/>
              </a:rPr>
              <a:t>  Study</a:t>
            </a:r>
            <a:endParaRPr lang="en-US" sz="1100" b="1" dirty="0">
              <a:solidFill>
                <a:srgbClr val="FF0000"/>
              </a:solidFill>
              <a:latin typeface="Calibri" pitchFamily="34" charset="0"/>
            </a:endParaRPr>
          </a:p>
        </p:txBody>
      </p:sp>
      <p:sp>
        <p:nvSpPr>
          <p:cNvPr id="17" name="TextBox 16"/>
          <p:cNvSpPr txBox="1"/>
          <p:nvPr/>
        </p:nvSpPr>
        <p:spPr>
          <a:xfrm>
            <a:off x="7086600" y="3124200"/>
            <a:ext cx="990600" cy="2462213"/>
          </a:xfrm>
          <a:prstGeom prst="rect">
            <a:avLst/>
          </a:prstGeom>
          <a:solidFill>
            <a:srgbClr val="C4E59F"/>
          </a:solidFill>
          <a:ln>
            <a:solidFill>
              <a:schemeClr val="accent1"/>
            </a:solidFill>
          </a:ln>
        </p:spPr>
        <p:txBody>
          <a:bodyPr wrap="square" rIns="0" rtlCol="0">
            <a:spAutoFit/>
          </a:bodyPr>
          <a:lstStyle/>
          <a:p>
            <a:r>
              <a:rPr lang="en-US" sz="1100" b="1" dirty="0" smtClean="0">
                <a:solidFill>
                  <a:srgbClr val="FF0000"/>
                </a:solidFill>
                <a:latin typeface="Calibri" pitchFamily="34" charset="0"/>
              </a:rPr>
              <a:t>Kindergarten Entrance Assessment (KEA)</a:t>
            </a:r>
          </a:p>
          <a:p>
            <a:endParaRPr lang="en-US" sz="1100" b="1" dirty="0" smtClean="0">
              <a:solidFill>
                <a:srgbClr val="FF0000"/>
              </a:solidFill>
              <a:latin typeface="Calibri" pitchFamily="34" charset="0"/>
            </a:endParaRPr>
          </a:p>
          <a:p>
            <a:r>
              <a:rPr lang="en-US" sz="1100" b="1" i="1" dirty="0" smtClean="0">
                <a:solidFill>
                  <a:srgbClr val="FF0000"/>
                </a:solidFill>
                <a:latin typeface="Calibri" pitchFamily="34" charset="0"/>
              </a:rPr>
              <a:t>Back Up:</a:t>
            </a:r>
          </a:p>
          <a:p>
            <a:r>
              <a:rPr lang="en-US" sz="1100" b="1" dirty="0" smtClean="0">
                <a:solidFill>
                  <a:srgbClr val="FF0000"/>
                </a:solidFill>
                <a:latin typeface="Calibri" pitchFamily="34" charset="0"/>
              </a:rPr>
              <a:t>- Child   </a:t>
            </a:r>
          </a:p>
          <a:p>
            <a:r>
              <a:rPr lang="en-US" sz="1100" b="1" dirty="0" smtClean="0">
                <a:solidFill>
                  <a:srgbClr val="FF0000"/>
                </a:solidFill>
                <a:latin typeface="Calibri" pitchFamily="34" charset="0"/>
              </a:rPr>
              <a:t>  Outcomes </a:t>
            </a:r>
          </a:p>
          <a:p>
            <a:r>
              <a:rPr lang="en-US" sz="1100" b="1" dirty="0" smtClean="0">
                <a:solidFill>
                  <a:srgbClr val="FF0000"/>
                </a:solidFill>
                <a:latin typeface="Calibri" pitchFamily="34" charset="0"/>
              </a:rPr>
              <a:t>  Study</a:t>
            </a:r>
          </a:p>
          <a:p>
            <a:pPr>
              <a:buFontTx/>
              <a:buChar char="-"/>
            </a:pPr>
            <a:r>
              <a:rPr lang="en-US" sz="1100" b="1" dirty="0" smtClean="0">
                <a:solidFill>
                  <a:srgbClr val="FF0000"/>
                </a:solidFill>
                <a:latin typeface="Calibri" pitchFamily="34" charset="0"/>
              </a:rPr>
              <a:t>Work with</a:t>
            </a:r>
          </a:p>
          <a:p>
            <a:r>
              <a:rPr lang="en-US" sz="1100" b="1" dirty="0" smtClean="0">
                <a:solidFill>
                  <a:srgbClr val="FF0000"/>
                </a:solidFill>
                <a:latin typeface="Calibri" pitchFamily="34" charset="0"/>
              </a:rPr>
              <a:t>  LP’s who</a:t>
            </a:r>
          </a:p>
          <a:p>
            <a:r>
              <a:rPr lang="en-US" sz="1100" b="1" dirty="0" smtClean="0">
                <a:solidFill>
                  <a:srgbClr val="FF0000"/>
                </a:solidFill>
                <a:latin typeface="Calibri" pitchFamily="34" charset="0"/>
              </a:rPr>
              <a:t>  receive data</a:t>
            </a:r>
          </a:p>
          <a:p>
            <a:r>
              <a:rPr lang="en-US" sz="1100" b="1" dirty="0" smtClean="0">
                <a:solidFill>
                  <a:srgbClr val="FF0000"/>
                </a:solidFill>
                <a:latin typeface="Calibri" pitchFamily="34" charset="0"/>
              </a:rPr>
              <a:t>  from school  </a:t>
            </a:r>
          </a:p>
          <a:p>
            <a:r>
              <a:rPr lang="en-US" sz="1100" b="1" dirty="0" smtClean="0">
                <a:solidFill>
                  <a:srgbClr val="FF0000"/>
                </a:solidFill>
                <a:latin typeface="Calibri" pitchFamily="34" charset="0"/>
              </a:rPr>
              <a:t>  system</a:t>
            </a:r>
            <a:endParaRPr lang="en-US" sz="1100" b="1" dirty="0">
              <a:solidFill>
                <a:srgbClr val="FF0000"/>
              </a:solidFill>
              <a:latin typeface="Calibri" pitchFamily="34" charset="0"/>
            </a:endParaRPr>
          </a:p>
        </p:txBody>
      </p:sp>
      <p:sp>
        <p:nvSpPr>
          <p:cNvPr id="18" name="TextBox 17"/>
          <p:cNvSpPr txBox="1"/>
          <p:nvPr/>
        </p:nvSpPr>
        <p:spPr>
          <a:xfrm>
            <a:off x="8229600" y="3124200"/>
            <a:ext cx="762000" cy="600164"/>
          </a:xfrm>
          <a:prstGeom prst="rect">
            <a:avLst/>
          </a:prstGeom>
          <a:solidFill>
            <a:srgbClr val="E2F1D3"/>
          </a:solidFill>
          <a:ln>
            <a:solidFill>
              <a:schemeClr val="accent1"/>
            </a:solidFill>
          </a:ln>
        </p:spPr>
        <p:txBody>
          <a:bodyPr wrap="square" rIns="0" rtlCol="0">
            <a:spAutoFit/>
          </a:bodyPr>
          <a:lstStyle/>
          <a:p>
            <a:r>
              <a:rPr lang="en-US" sz="1100" b="1" dirty="0" smtClean="0">
                <a:solidFill>
                  <a:srgbClr val="FF0000"/>
                </a:solidFill>
                <a:latin typeface="Calibri" pitchFamily="34" charset="0"/>
              </a:rPr>
              <a:t>EOG scores</a:t>
            </a:r>
          </a:p>
          <a:p>
            <a:endParaRPr lang="en-US" sz="1100" b="1" dirty="0" smtClean="0">
              <a:solidFill>
                <a:srgbClr val="FF0000"/>
              </a:solidFill>
              <a:latin typeface="Calibri" pitchFamily="34" charset="0"/>
            </a:endParaRPr>
          </a:p>
          <a:p>
            <a:endParaRPr lang="en-US" sz="1100" b="1" dirty="0">
              <a:solidFill>
                <a:srgbClr val="FF0000"/>
              </a:solidFill>
              <a:latin typeface="Calibri" pitchFamily="34" charset="0"/>
            </a:endParaRPr>
          </a:p>
        </p:txBody>
      </p:sp>
      <p:sp>
        <p:nvSpPr>
          <p:cNvPr id="19" name="TextBox 18"/>
          <p:cNvSpPr txBox="1"/>
          <p:nvPr/>
        </p:nvSpPr>
        <p:spPr>
          <a:xfrm>
            <a:off x="304800" y="3505200"/>
            <a:ext cx="17526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Screenings conducted</a:t>
            </a:r>
          </a:p>
          <a:p>
            <a:endParaRPr lang="en-US" sz="1100" b="1" i="1" dirty="0">
              <a:solidFill>
                <a:srgbClr val="FF0000"/>
              </a:solidFill>
              <a:latin typeface="Calibri" pitchFamily="34" charset="0"/>
            </a:endParaRPr>
          </a:p>
        </p:txBody>
      </p:sp>
      <p:sp>
        <p:nvSpPr>
          <p:cNvPr id="20" name="TextBox 19"/>
          <p:cNvSpPr txBox="1"/>
          <p:nvPr/>
        </p:nvSpPr>
        <p:spPr>
          <a:xfrm>
            <a:off x="2438400" y="3505200"/>
            <a:ext cx="1600200" cy="430887"/>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Referrals made</a:t>
            </a:r>
          </a:p>
          <a:p>
            <a:endParaRPr lang="en-US" sz="1100" dirty="0">
              <a:latin typeface="Calibri" pitchFamily="34" charset="0"/>
            </a:endParaRPr>
          </a:p>
        </p:txBody>
      </p:sp>
      <p:sp>
        <p:nvSpPr>
          <p:cNvPr id="21" name="TextBox 20"/>
          <p:cNvSpPr txBox="1"/>
          <p:nvPr/>
        </p:nvSpPr>
        <p:spPr>
          <a:xfrm>
            <a:off x="4191000" y="3429000"/>
            <a:ext cx="1219200" cy="600164"/>
          </a:xfrm>
          <a:prstGeom prst="rect">
            <a:avLst/>
          </a:prstGeom>
          <a:solidFill>
            <a:schemeClr val="accent4">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of those with referrals who receive service</a:t>
            </a:r>
            <a:endParaRPr lang="en-US" sz="1100" b="1" i="1" dirty="0">
              <a:solidFill>
                <a:srgbClr val="FF0000"/>
              </a:solidFill>
              <a:latin typeface="Calibri" pitchFamily="34" charset="0"/>
            </a:endParaRPr>
          </a:p>
        </p:txBody>
      </p:sp>
      <p:sp>
        <p:nvSpPr>
          <p:cNvPr id="22" name="TextBox 21"/>
          <p:cNvSpPr txBox="1"/>
          <p:nvPr/>
        </p:nvSpPr>
        <p:spPr>
          <a:xfrm>
            <a:off x="304800" y="4800600"/>
            <a:ext cx="1752600" cy="430887"/>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Referrals made and services received</a:t>
            </a:r>
            <a:endParaRPr lang="en-US" sz="1100" b="1" i="1" dirty="0">
              <a:solidFill>
                <a:srgbClr val="FF0000"/>
              </a:solidFill>
              <a:latin typeface="Calibri" pitchFamily="34" charset="0"/>
            </a:endParaRPr>
          </a:p>
        </p:txBody>
      </p:sp>
      <p:sp>
        <p:nvSpPr>
          <p:cNvPr id="23" name="TextBox 22"/>
          <p:cNvSpPr txBox="1"/>
          <p:nvPr/>
        </p:nvSpPr>
        <p:spPr>
          <a:xfrm>
            <a:off x="304800" y="4114800"/>
            <a:ext cx="1752600" cy="553998"/>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Use what purveyor suggests or what evidence based on</a:t>
            </a:r>
          </a:p>
          <a:p>
            <a:r>
              <a:rPr lang="en-US" sz="800" b="1" i="1" dirty="0" smtClean="0">
                <a:solidFill>
                  <a:srgbClr val="FF0000"/>
                </a:solidFill>
                <a:latin typeface="Calibri" pitchFamily="34" charset="0"/>
              </a:rPr>
              <a:t>(e.g. LSP for PAT, AAPI for NPP)</a:t>
            </a:r>
            <a:endParaRPr lang="en-US" sz="800" b="1" i="1" dirty="0">
              <a:solidFill>
                <a:srgbClr val="FF0000"/>
              </a:solidFill>
              <a:latin typeface="Calibri" pitchFamily="34" charset="0"/>
            </a:endParaRPr>
          </a:p>
        </p:txBody>
      </p:sp>
      <p:sp>
        <p:nvSpPr>
          <p:cNvPr id="24" name="TextBox 23"/>
          <p:cNvSpPr txBox="1"/>
          <p:nvPr/>
        </p:nvSpPr>
        <p:spPr>
          <a:xfrm>
            <a:off x="2438400" y="4800600"/>
            <a:ext cx="1676400" cy="430887"/>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 Protective Factors Survey</a:t>
            </a:r>
          </a:p>
          <a:p>
            <a:r>
              <a:rPr lang="en-US" sz="1100" b="1" i="1" dirty="0" smtClean="0">
                <a:solidFill>
                  <a:srgbClr val="FF0000"/>
                </a:solidFill>
                <a:latin typeface="Calibri" pitchFamily="34" charset="0"/>
              </a:rPr>
              <a:t>- Life Skills Progression</a:t>
            </a:r>
            <a:endParaRPr lang="en-US" sz="1100" b="1" i="1" dirty="0">
              <a:solidFill>
                <a:srgbClr val="FF0000"/>
              </a:solidFill>
              <a:latin typeface="Calibri" pitchFamily="34" charset="0"/>
            </a:endParaRPr>
          </a:p>
        </p:txBody>
      </p:sp>
      <p:sp>
        <p:nvSpPr>
          <p:cNvPr id="26" name="TextBox 25"/>
          <p:cNvSpPr txBox="1"/>
          <p:nvPr/>
        </p:nvSpPr>
        <p:spPr>
          <a:xfrm>
            <a:off x="304800" y="5486400"/>
            <a:ext cx="1752600" cy="600164"/>
          </a:xfrm>
          <a:prstGeom prst="rect">
            <a:avLst/>
          </a:prstGeom>
          <a:solidFill>
            <a:srgbClr val="FFFF66"/>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Common question to add to LP’s current family level data collection</a:t>
            </a:r>
            <a:endParaRPr lang="en-US" sz="1100" b="1" i="1" dirty="0">
              <a:solidFill>
                <a:srgbClr val="FF0000"/>
              </a:solidFill>
              <a:latin typeface="Calibri" pitchFamily="34" charset="0"/>
            </a:endParaRPr>
          </a:p>
        </p:txBody>
      </p:sp>
      <p:cxnSp>
        <p:nvCxnSpPr>
          <p:cNvPr id="40" name="Straight Connector 39"/>
          <p:cNvCxnSpPr/>
          <p:nvPr/>
        </p:nvCxnSpPr>
        <p:spPr>
          <a:xfrm>
            <a:off x="21336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133600" y="2438400"/>
            <a:ext cx="2286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62200" y="1676400"/>
            <a:ext cx="0" cy="1143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057400" y="1447800"/>
            <a:ext cx="4267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324600" y="1447800"/>
            <a:ext cx="0" cy="16764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15" idx="3"/>
          </p:cNvCxnSpPr>
          <p:nvPr/>
        </p:nvCxnSpPr>
        <p:spPr>
          <a:xfrm>
            <a:off x="4038600" y="2653844"/>
            <a:ext cx="1676400" cy="5465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9" idx="3"/>
            <a:endCxn id="20" idx="1"/>
          </p:cNvCxnSpPr>
          <p:nvPr/>
        </p:nvCxnSpPr>
        <p:spPr>
          <a:xfrm>
            <a:off x="2057400" y="3720644"/>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57400" y="4419600"/>
            <a:ext cx="4267200" cy="0"/>
          </a:xfrm>
          <a:prstGeom prst="line">
            <a:avLst/>
          </a:prstGeom>
          <a:ln w="3175">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057400" y="5029200"/>
            <a:ext cx="3810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057400" y="4572000"/>
            <a:ext cx="3810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5410200" y="3733800"/>
            <a:ext cx="3048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553200" y="4191000"/>
            <a:ext cx="0" cy="1600200"/>
          </a:xfrm>
          <a:prstGeom prst="straightConnector1">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057400" y="3124200"/>
            <a:ext cx="3657600" cy="22860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4800" y="1981200"/>
            <a:ext cx="17526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Turnover rates </a:t>
            </a:r>
            <a:endParaRPr lang="en-US" sz="1100" b="1" i="1" dirty="0">
              <a:solidFill>
                <a:srgbClr val="FF0000"/>
              </a:solidFill>
              <a:latin typeface="Calibri" pitchFamily="34" charset="0"/>
            </a:endParaRPr>
          </a:p>
        </p:txBody>
      </p:sp>
      <p:cxnSp>
        <p:nvCxnSpPr>
          <p:cNvPr id="53" name="Straight Connector 52"/>
          <p:cNvCxnSpPr/>
          <p:nvPr/>
        </p:nvCxnSpPr>
        <p:spPr>
          <a:xfrm>
            <a:off x="20574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38400" y="1524000"/>
            <a:ext cx="1600200" cy="261610"/>
          </a:xfrm>
          <a:prstGeom prst="rect">
            <a:avLst/>
          </a:prstGeom>
          <a:solidFill>
            <a:schemeClr val="tx2">
              <a:lumMod val="40000"/>
              <a:lumOff val="60000"/>
            </a:schemeClr>
          </a:solidFill>
          <a:ln>
            <a:solidFill>
              <a:schemeClr val="accent1"/>
            </a:solidFill>
          </a:ln>
        </p:spPr>
        <p:txBody>
          <a:bodyPr wrap="square" rIns="0" rtlCol="0">
            <a:spAutoFit/>
          </a:bodyPr>
          <a:lstStyle/>
          <a:p>
            <a:r>
              <a:rPr lang="en-US" sz="1100" b="1" i="1" dirty="0" smtClean="0">
                <a:solidFill>
                  <a:srgbClr val="FF0000"/>
                </a:solidFill>
                <a:latin typeface="Calibri" pitchFamily="34" charset="0"/>
              </a:rPr>
              <a:t>Star Level - DCDEE</a:t>
            </a:r>
            <a:endParaRPr lang="en-US" sz="1100" b="1" i="1" dirty="0">
              <a:solidFill>
                <a:srgbClr val="FF0000"/>
              </a:solidFill>
              <a:latin typeface="Calibri" pitchFamily="34" charset="0"/>
            </a:endParaRPr>
          </a:p>
        </p:txBody>
      </p:sp>
      <p:cxnSp>
        <p:nvCxnSpPr>
          <p:cNvPr id="58" name="Straight Arrow Connector 57"/>
          <p:cNvCxnSpPr>
            <a:stCxn id="14" idx="3"/>
          </p:cNvCxnSpPr>
          <p:nvPr/>
        </p:nvCxnSpPr>
        <p:spPr>
          <a:xfrm>
            <a:off x="4038600" y="2120444"/>
            <a:ext cx="1676400" cy="1003756"/>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3"/>
          </p:cNvCxnSpPr>
          <p:nvPr/>
        </p:nvCxnSpPr>
        <p:spPr>
          <a:xfrm>
            <a:off x="4038600" y="1654805"/>
            <a:ext cx="1905000" cy="1469395"/>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362200" y="21336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3622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3622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057400" y="1676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2819400"/>
            <a:ext cx="76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038600" y="3733800"/>
            <a:ext cx="15240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3600" y="6248400"/>
            <a:ext cx="4876800" cy="246221"/>
          </a:xfrm>
          <a:prstGeom prst="rect">
            <a:avLst/>
          </a:prstGeom>
          <a:noFill/>
        </p:spPr>
        <p:txBody>
          <a:bodyPr wrap="square" rtlCol="0">
            <a:spAutoFit/>
          </a:bodyPr>
          <a:lstStyle/>
          <a:p>
            <a:r>
              <a:rPr lang="en-US" sz="1000" i="1" dirty="0" smtClean="0"/>
              <a:t>*Including cognitive, language, physical, motor, and social/emotional development</a:t>
            </a:r>
            <a:endParaRPr lang="en-US" sz="1000" i="1" dirty="0"/>
          </a:p>
        </p:txBody>
      </p:sp>
      <p:cxnSp>
        <p:nvCxnSpPr>
          <p:cNvPr id="51" name="Straight Connector 50"/>
          <p:cNvCxnSpPr>
            <a:stCxn id="26" idx="3"/>
          </p:cNvCxnSpPr>
          <p:nvPr/>
        </p:nvCxnSpPr>
        <p:spPr>
          <a:xfrm>
            <a:off x="2057400" y="5786482"/>
            <a:ext cx="4495800" cy="471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781800" y="1524000"/>
            <a:ext cx="2362200" cy="646331"/>
          </a:xfrm>
          <a:prstGeom prst="rect">
            <a:avLst/>
          </a:prstGeom>
          <a:noFill/>
        </p:spPr>
        <p:txBody>
          <a:bodyPr wrap="square" rtlCol="0">
            <a:spAutoFit/>
          </a:bodyPr>
          <a:lstStyle/>
          <a:p>
            <a:r>
              <a:rPr lang="en-US" i="1" dirty="0" smtClean="0"/>
              <a:t>Change in these measures over time…</a:t>
            </a:r>
            <a:endParaRPr lang="en-US" i="1" dirty="0"/>
          </a:p>
        </p:txBody>
      </p:sp>
      <p:cxnSp>
        <p:nvCxnSpPr>
          <p:cNvPr id="52" name="Straight Arrow Connector 51"/>
          <p:cNvCxnSpPr>
            <a:stCxn id="12" idx="2"/>
          </p:cNvCxnSpPr>
          <p:nvPr/>
        </p:nvCxnSpPr>
        <p:spPr>
          <a:xfrm>
            <a:off x="1181100" y="3145542"/>
            <a:ext cx="0" cy="35965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2" idx="2"/>
          </p:cNvCxnSpPr>
          <p:nvPr/>
        </p:nvCxnSpPr>
        <p:spPr>
          <a:xfrm>
            <a:off x="1181100" y="3145542"/>
            <a:ext cx="1257300" cy="43585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8077200" y="3581400"/>
            <a:ext cx="1524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010400" y="3581400"/>
            <a:ext cx="76200" cy="0"/>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flipV="1">
            <a:off x="6211094" y="4304506"/>
            <a:ext cx="228600" cy="158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Start Outcomes</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What’s not currently included:</a:t>
            </a:r>
          </a:p>
          <a:p>
            <a:pPr lvl="1">
              <a:lnSpc>
                <a:spcPct val="150000"/>
              </a:lnSpc>
            </a:pPr>
            <a:r>
              <a:rPr lang="en-US" dirty="0" smtClean="0"/>
              <a:t>Collaboration</a:t>
            </a:r>
          </a:p>
          <a:p>
            <a:pPr lvl="1">
              <a:lnSpc>
                <a:spcPct val="150000"/>
              </a:lnSpc>
            </a:pPr>
            <a:r>
              <a:rPr lang="en-US" dirty="0" smtClean="0"/>
              <a:t>Outreach</a:t>
            </a:r>
          </a:p>
          <a:p>
            <a:pPr lvl="1">
              <a:lnSpc>
                <a:spcPct val="150000"/>
              </a:lnSpc>
            </a:pPr>
            <a:r>
              <a:rPr lang="en-US" dirty="0" smtClean="0"/>
              <a:t>Overall benefits of Smart Start</a:t>
            </a:r>
          </a:p>
          <a:p>
            <a:pPr lvl="1">
              <a:lnSpc>
                <a:spcPct val="150000"/>
              </a:lnSpc>
            </a:pPr>
            <a:r>
              <a:rPr lang="en-US" dirty="0" smtClean="0"/>
              <a:t>Other?</a:t>
            </a:r>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25</a:t>
            </a:fld>
            <a:endParaRPr lang="en-US" dirty="0">
              <a:solidFill>
                <a:prstClr val="white"/>
              </a:solidFill>
            </a:endParaRPr>
          </a:p>
        </p:txBody>
      </p:sp>
      <p:pic>
        <p:nvPicPr>
          <p:cNvPr id="118792" name="Picture 8" descr="C:\Users\kmccombs-thornton\AppData\Local\Microsoft\Windows\Temporary Internet Files\Content.IE5\52CIC9EG\MP900407458[1].jpg"/>
          <p:cNvPicPr>
            <a:picLocks noChangeAspect="1" noChangeArrowheads="1"/>
          </p:cNvPicPr>
          <p:nvPr/>
        </p:nvPicPr>
        <p:blipFill>
          <a:blip r:embed="rId3" cstate="print"/>
          <a:srcRect/>
          <a:stretch>
            <a:fillRect/>
          </a:stretch>
        </p:blipFill>
        <p:spPr bwMode="auto">
          <a:xfrm>
            <a:off x="3429000" y="4648200"/>
            <a:ext cx="2560611" cy="1676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Discussion</a:t>
            </a:r>
            <a:endParaRPr lang="en-US" dirty="0"/>
          </a:p>
        </p:txBody>
      </p:sp>
      <p:sp>
        <p:nvSpPr>
          <p:cNvPr id="3" name="Content Placeholder 2"/>
          <p:cNvSpPr>
            <a:spLocks noGrp="1"/>
          </p:cNvSpPr>
          <p:nvPr>
            <p:ph idx="1"/>
          </p:nvPr>
        </p:nvSpPr>
        <p:spPr/>
        <p:txBody>
          <a:bodyPr/>
          <a:lstStyle/>
          <a:p>
            <a:pPr>
              <a:buNone/>
            </a:pPr>
            <a:r>
              <a:rPr lang="en-US" sz="2800" i="1" dirty="0" smtClean="0"/>
              <a:t>Keeping in mind your partnership would not be required to measure all of these outcomes…</a:t>
            </a:r>
          </a:p>
          <a:p>
            <a:pPr>
              <a:buNone/>
            </a:pPr>
            <a:endParaRPr lang="en-US" sz="2800" dirty="0" smtClean="0"/>
          </a:p>
          <a:p>
            <a:pPr>
              <a:buNone/>
            </a:pPr>
            <a:r>
              <a:rPr lang="en-US" sz="2800" dirty="0" smtClean="0">
                <a:solidFill>
                  <a:srgbClr val="0070C0"/>
                </a:solidFill>
              </a:rPr>
              <a:t>How well do the outcomes for each core service (</a:t>
            </a:r>
            <a:r>
              <a:rPr lang="en-US" sz="2800" dirty="0" smtClean="0">
                <a:solidFill>
                  <a:srgbClr val="00B050"/>
                </a:solidFill>
              </a:rPr>
              <a:t>ECE, Family Support, Health</a:t>
            </a:r>
            <a:r>
              <a:rPr lang="en-US" sz="2800" dirty="0" smtClean="0">
                <a:solidFill>
                  <a:srgbClr val="0070C0"/>
                </a:solidFill>
              </a:rPr>
              <a:t>) capture what your activities are trying to achieve?</a:t>
            </a:r>
          </a:p>
          <a:p>
            <a:pPr>
              <a:buNone/>
            </a:pPr>
            <a:endParaRPr lang="en-US" sz="2800" dirty="0" smtClean="0"/>
          </a:p>
          <a:p>
            <a:pPr>
              <a:buNone/>
            </a:pPr>
            <a:r>
              <a:rPr lang="en-US" sz="2800" dirty="0" smtClean="0">
                <a:solidFill>
                  <a:srgbClr val="FF0000"/>
                </a:solidFill>
              </a:rPr>
              <a:t>What is missing?  Does this affect many local partnerships?</a:t>
            </a:r>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26</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a:xfrm>
            <a:off x="152400" y="1600200"/>
            <a:ext cx="8763000" cy="4419600"/>
          </a:xfrm>
        </p:spPr>
        <p:txBody>
          <a:bodyPr/>
          <a:lstStyle/>
          <a:p>
            <a:pPr>
              <a:buNone/>
            </a:pPr>
            <a:r>
              <a:rPr lang="en-US" sz="2800" dirty="0" smtClean="0">
                <a:solidFill>
                  <a:srgbClr val="00B050"/>
                </a:solidFill>
              </a:rPr>
              <a:t>During Annual Submission of Activities (ASA) process: </a:t>
            </a:r>
          </a:p>
          <a:p>
            <a:pPr>
              <a:buNone/>
            </a:pPr>
            <a:endParaRPr lang="en-US" sz="1200" dirty="0" smtClean="0"/>
          </a:p>
          <a:p>
            <a:pPr>
              <a:spcAft>
                <a:spcPts val="2400"/>
              </a:spcAft>
            </a:pPr>
            <a:r>
              <a:rPr lang="en-US" sz="2400" dirty="0" smtClean="0"/>
              <a:t>LP would select at least one output, one outcome, and way to measure the outcome from drop down menu for each activity/program ID</a:t>
            </a:r>
          </a:p>
          <a:p>
            <a:pPr>
              <a:spcAft>
                <a:spcPts val="2400"/>
              </a:spcAft>
            </a:pPr>
            <a:r>
              <a:rPr lang="en-US" sz="2400" dirty="0" smtClean="0"/>
              <a:t>The drop down list includes the outcomes we just reviewed </a:t>
            </a:r>
          </a:p>
          <a:p>
            <a:pPr>
              <a:spcAft>
                <a:spcPts val="2400"/>
              </a:spcAft>
            </a:pPr>
            <a:r>
              <a:rPr lang="en-US" sz="2400" dirty="0" smtClean="0"/>
              <a:t>May select “Other” if no outcome on list for the activity</a:t>
            </a:r>
          </a:p>
          <a:p>
            <a:pPr>
              <a:spcAft>
                <a:spcPts val="2400"/>
              </a:spcAft>
            </a:pPr>
            <a:r>
              <a:rPr lang="en-US" sz="2400" dirty="0" smtClean="0"/>
              <a:t>LP will collect data on the outcome and report results to NCPC</a:t>
            </a:r>
            <a:endParaRPr lang="en-US" sz="1800"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27</a:t>
            </a:fld>
            <a:endParaRPr lang="en-US" dirty="0">
              <a:solidFill>
                <a:prstClr val="white"/>
              </a:solidFill>
            </a:endParaRPr>
          </a:p>
        </p:txBody>
      </p:sp>
      <p:pic>
        <p:nvPicPr>
          <p:cNvPr id="119836" name="Picture 28" descr="C:\Users\kmccombs-thornton\AppData\Local\Microsoft\Windows\Temporary Internet Files\Content.IE5\4KKZDS3N\MP900448490[1].jpg"/>
          <p:cNvPicPr>
            <a:picLocks noChangeAspect="1" noChangeArrowheads="1"/>
          </p:cNvPicPr>
          <p:nvPr/>
        </p:nvPicPr>
        <p:blipFill>
          <a:blip r:embed="rId3" cstate="print"/>
          <a:srcRect/>
          <a:stretch>
            <a:fillRect/>
          </a:stretch>
        </p:blipFill>
        <p:spPr bwMode="auto">
          <a:xfrm>
            <a:off x="7162800" y="0"/>
            <a:ext cx="914400" cy="1371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Partnerships</a:t>
            </a:r>
            <a:endParaRPr lang="en-US" dirty="0"/>
          </a:p>
        </p:txBody>
      </p:sp>
      <p:sp>
        <p:nvSpPr>
          <p:cNvPr id="3" name="Content Placeholder 2"/>
          <p:cNvSpPr>
            <a:spLocks noGrp="1"/>
          </p:cNvSpPr>
          <p:nvPr>
            <p:ph idx="1"/>
          </p:nvPr>
        </p:nvSpPr>
        <p:spPr/>
        <p:txBody>
          <a:bodyPr/>
          <a:lstStyle/>
          <a:p>
            <a:pPr>
              <a:buNone/>
            </a:pPr>
            <a:endParaRPr lang="en-US" sz="1400" dirty="0" smtClean="0"/>
          </a:p>
          <a:p>
            <a:pPr>
              <a:buNone/>
            </a:pPr>
            <a:r>
              <a:rPr lang="en-US" dirty="0" smtClean="0"/>
              <a:t>What does this mean for my Smart Start local partnership?</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28</a:t>
            </a:fld>
            <a:endParaRPr lang="en-US" dirty="0">
              <a:solidFill>
                <a:prstClr val="white"/>
              </a:solidFill>
            </a:endParaRPr>
          </a:p>
        </p:txBody>
      </p:sp>
      <p:pic>
        <p:nvPicPr>
          <p:cNvPr id="5" name="Picture 4"/>
          <p:cNvPicPr>
            <a:picLocks noChangeAspect="1" noChangeArrowheads="1"/>
          </p:cNvPicPr>
          <p:nvPr/>
        </p:nvPicPr>
        <p:blipFill>
          <a:blip r:embed="rId3" cstate="print"/>
          <a:srcRect/>
          <a:stretch>
            <a:fillRect/>
          </a:stretch>
        </p:blipFill>
        <p:spPr bwMode="auto">
          <a:xfrm>
            <a:off x="1524000" y="3352800"/>
            <a:ext cx="5553522"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Stretching &amp; Balancing</a:t>
            </a:r>
            <a:endParaRPr lang="en-US" dirty="0"/>
          </a:p>
        </p:txBody>
      </p:sp>
      <p:sp>
        <p:nvSpPr>
          <p:cNvPr id="3" name="Content Placeholder 2"/>
          <p:cNvSpPr>
            <a:spLocks noGrp="1"/>
          </p:cNvSpPr>
          <p:nvPr>
            <p:ph idx="1"/>
          </p:nvPr>
        </p:nvSpPr>
        <p:spPr>
          <a:xfrm>
            <a:off x="2590800" y="1828800"/>
            <a:ext cx="6172200" cy="3810000"/>
          </a:xfrm>
        </p:spPr>
        <p:txBody>
          <a:bodyPr/>
          <a:lstStyle/>
          <a:p>
            <a:pPr lvl="1">
              <a:buNone/>
            </a:pPr>
            <a:r>
              <a:rPr lang="en-US" i="1" dirty="0" smtClean="0"/>
              <a:t>Table Discussion:</a:t>
            </a:r>
          </a:p>
          <a:p>
            <a:pPr lvl="1">
              <a:buNone/>
            </a:pPr>
            <a:endParaRPr lang="en-US" sz="1400" dirty="0" smtClean="0"/>
          </a:p>
          <a:p>
            <a:pPr lvl="1"/>
            <a:r>
              <a:rPr lang="en-US" dirty="0" smtClean="0">
                <a:solidFill>
                  <a:srgbClr val="0070C0"/>
                </a:solidFill>
              </a:rPr>
              <a:t>How will the requirement to collect a sample of these outcomes affect partnerships? </a:t>
            </a:r>
          </a:p>
          <a:p>
            <a:pPr lvl="1">
              <a:buNone/>
            </a:pPr>
            <a:endParaRPr lang="en-US" sz="2400" dirty="0" smtClean="0"/>
          </a:p>
          <a:p>
            <a:pPr lvl="1"/>
            <a:r>
              <a:rPr lang="en-US" sz="2400" dirty="0" smtClean="0"/>
              <a:t> </a:t>
            </a:r>
            <a:r>
              <a:rPr lang="en-US" dirty="0" smtClean="0">
                <a:solidFill>
                  <a:srgbClr val="00B050"/>
                </a:solidFill>
              </a:rPr>
              <a:t>What can we do to support partnerships in collecting these outcomes?</a:t>
            </a:r>
            <a:endParaRPr lang="en-US" dirty="0">
              <a:solidFill>
                <a:srgbClr val="00B050"/>
              </a:solidFill>
            </a:endParaRPr>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29</a:t>
            </a:fld>
            <a:endParaRPr lang="en-US" dirty="0">
              <a:solidFill>
                <a:prstClr val="white"/>
              </a:solidFill>
            </a:endParaRPr>
          </a:p>
        </p:txBody>
      </p:sp>
      <p:pic>
        <p:nvPicPr>
          <p:cNvPr id="6" name="Picture 4" descr="http://www.jimanddoni.com/MamaDiary/2008/Aug/Crawl3.jpg"/>
          <p:cNvPicPr>
            <a:picLocks noChangeAspect="1" noChangeArrowheads="1"/>
          </p:cNvPicPr>
          <p:nvPr/>
        </p:nvPicPr>
        <p:blipFill>
          <a:blip r:embed="rId3" cstate="print"/>
          <a:srcRect/>
          <a:stretch>
            <a:fillRect/>
          </a:stretch>
        </p:blipFill>
        <p:spPr bwMode="auto">
          <a:xfrm>
            <a:off x="228600" y="1676400"/>
            <a:ext cx="2514600" cy="16846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Advisory Group</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3</a:t>
            </a:fld>
            <a:endParaRPr lang="en-US" dirty="0">
              <a:solidFill>
                <a:prstClr val="white"/>
              </a:solidFill>
            </a:endParaRPr>
          </a:p>
        </p:txBody>
      </p:sp>
      <p:pic>
        <p:nvPicPr>
          <p:cNvPr id="113668" name="Picture 4"/>
          <p:cNvPicPr>
            <a:picLocks noGrp="1" noChangeAspect="1" noChangeArrowheads="1"/>
          </p:cNvPicPr>
          <p:nvPr>
            <p:ph idx="1"/>
          </p:nvPr>
        </p:nvPicPr>
        <p:blipFill>
          <a:blip r:embed="rId3" cstate="print"/>
          <a:srcRect/>
          <a:stretch>
            <a:fillRect/>
          </a:stretch>
        </p:blipFill>
        <p:spPr bwMode="auto">
          <a:xfrm>
            <a:off x="0" y="3124200"/>
            <a:ext cx="9144000" cy="3763950"/>
          </a:xfrm>
          <a:prstGeom prst="rect">
            <a:avLst/>
          </a:prstGeom>
          <a:noFill/>
          <a:ln w="9525">
            <a:noFill/>
            <a:miter lim="800000"/>
            <a:headEnd/>
            <a:tailEnd/>
          </a:ln>
          <a:effectLst/>
        </p:spPr>
      </p:pic>
      <p:sp>
        <p:nvSpPr>
          <p:cNvPr id="9" name="TextBox 8"/>
          <p:cNvSpPr txBox="1"/>
          <p:nvPr/>
        </p:nvSpPr>
        <p:spPr>
          <a:xfrm>
            <a:off x="7010400" y="1676400"/>
            <a:ext cx="2133600" cy="1200329"/>
          </a:xfrm>
          <a:prstGeom prst="rect">
            <a:avLst/>
          </a:prstGeom>
          <a:solidFill>
            <a:schemeClr val="accent4">
              <a:lumMod val="60000"/>
              <a:lumOff val="40000"/>
            </a:schemeClr>
          </a:solidFill>
        </p:spPr>
        <p:txBody>
          <a:bodyPr wrap="square" rtlCol="0">
            <a:spAutoFit/>
          </a:bodyPr>
          <a:lstStyle/>
          <a:p>
            <a:r>
              <a:rPr lang="en-US" b="1" u="sng" dirty="0" smtClean="0"/>
              <a:t>LPAC East </a:t>
            </a:r>
          </a:p>
          <a:p>
            <a:r>
              <a:rPr lang="en-US" dirty="0" smtClean="0"/>
              <a:t>Magda Baligh</a:t>
            </a:r>
          </a:p>
          <a:p>
            <a:r>
              <a:rPr lang="en-US" dirty="0" smtClean="0"/>
              <a:t>Karen Wood</a:t>
            </a:r>
          </a:p>
          <a:p>
            <a:r>
              <a:rPr lang="en-US" dirty="0" smtClean="0"/>
              <a:t>Tristan Bruner </a:t>
            </a:r>
            <a:endParaRPr lang="en-US" dirty="0"/>
          </a:p>
        </p:txBody>
      </p:sp>
      <p:sp>
        <p:nvSpPr>
          <p:cNvPr id="17" name="TextBox 16"/>
          <p:cNvSpPr txBox="1"/>
          <p:nvPr/>
        </p:nvSpPr>
        <p:spPr>
          <a:xfrm>
            <a:off x="0" y="1676400"/>
            <a:ext cx="1981200" cy="1200329"/>
          </a:xfrm>
          <a:prstGeom prst="rect">
            <a:avLst/>
          </a:prstGeom>
          <a:solidFill>
            <a:srgbClr val="FFC000"/>
          </a:solidFill>
        </p:spPr>
        <p:txBody>
          <a:bodyPr wrap="square" rtlCol="0">
            <a:spAutoFit/>
          </a:bodyPr>
          <a:lstStyle/>
          <a:p>
            <a:r>
              <a:rPr lang="en-US" b="1" u="sng" dirty="0" smtClean="0"/>
              <a:t>LPAC West </a:t>
            </a:r>
          </a:p>
          <a:p>
            <a:r>
              <a:rPr lang="en-US" dirty="0" smtClean="0"/>
              <a:t>Kay Philipp</a:t>
            </a:r>
          </a:p>
          <a:p>
            <a:r>
              <a:rPr lang="en-US" dirty="0" smtClean="0"/>
              <a:t>Al Smith</a:t>
            </a:r>
          </a:p>
          <a:p>
            <a:r>
              <a:rPr lang="en-US" dirty="0" smtClean="0"/>
              <a:t>Caroline Rodier</a:t>
            </a:r>
          </a:p>
        </p:txBody>
      </p:sp>
      <p:sp>
        <p:nvSpPr>
          <p:cNvPr id="18" name="TextBox 17"/>
          <p:cNvSpPr txBox="1"/>
          <p:nvPr/>
        </p:nvSpPr>
        <p:spPr>
          <a:xfrm>
            <a:off x="2209800" y="1676400"/>
            <a:ext cx="2209800" cy="1200329"/>
          </a:xfrm>
          <a:prstGeom prst="rect">
            <a:avLst/>
          </a:prstGeom>
          <a:solidFill>
            <a:srgbClr val="FFFF00"/>
          </a:solidFill>
        </p:spPr>
        <p:txBody>
          <a:bodyPr wrap="square" rtlCol="0">
            <a:spAutoFit/>
          </a:bodyPr>
          <a:lstStyle/>
          <a:p>
            <a:r>
              <a:rPr lang="en-US" b="1" u="sng" dirty="0" smtClean="0"/>
              <a:t>LPAC Midwest </a:t>
            </a:r>
          </a:p>
          <a:p>
            <a:r>
              <a:rPr lang="en-US" dirty="0" smtClean="0"/>
              <a:t>Libby Throckmorton</a:t>
            </a:r>
          </a:p>
          <a:p>
            <a:r>
              <a:rPr lang="en-US" dirty="0" smtClean="0"/>
              <a:t>Marta Koesling</a:t>
            </a:r>
          </a:p>
          <a:p>
            <a:r>
              <a:rPr lang="en-US" dirty="0" smtClean="0"/>
              <a:t>Barbara Rein</a:t>
            </a:r>
            <a:endParaRPr lang="en-US" dirty="0"/>
          </a:p>
        </p:txBody>
      </p:sp>
      <p:sp>
        <p:nvSpPr>
          <p:cNvPr id="19" name="TextBox 18"/>
          <p:cNvSpPr txBox="1"/>
          <p:nvPr/>
        </p:nvSpPr>
        <p:spPr>
          <a:xfrm>
            <a:off x="4572000" y="1676400"/>
            <a:ext cx="2209800" cy="1200329"/>
          </a:xfrm>
          <a:prstGeom prst="rect">
            <a:avLst/>
          </a:prstGeom>
          <a:solidFill>
            <a:srgbClr val="00B0F0"/>
          </a:solidFill>
        </p:spPr>
        <p:txBody>
          <a:bodyPr wrap="square" rtlCol="0">
            <a:spAutoFit/>
          </a:bodyPr>
          <a:lstStyle/>
          <a:p>
            <a:r>
              <a:rPr lang="en-US" b="1" u="sng" dirty="0" smtClean="0"/>
              <a:t>LPAC Mideast </a:t>
            </a:r>
          </a:p>
          <a:p>
            <a:r>
              <a:rPr lang="en-US" dirty="0" smtClean="0"/>
              <a:t>Linda Blanton</a:t>
            </a:r>
          </a:p>
          <a:p>
            <a:r>
              <a:rPr lang="en-US" dirty="0" smtClean="0"/>
              <a:t>Melinda Schlesinger</a:t>
            </a:r>
          </a:p>
          <a:p>
            <a:r>
              <a:rPr lang="en-US" dirty="0" smtClean="0"/>
              <a:t>Michelle Chambers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981200"/>
            <a:ext cx="7391400" cy="4038600"/>
          </a:xfrm>
        </p:spPr>
        <p:txBody>
          <a:bodyPr>
            <a:noAutofit/>
          </a:bodyPr>
          <a:lstStyle/>
          <a:p>
            <a:pPr algn="l"/>
            <a:r>
              <a:rPr lang="en-US" sz="1400" dirty="0" smtClean="0">
                <a:solidFill>
                  <a:schemeClr val="tx1">
                    <a:lumMod val="65000"/>
                    <a:lumOff val="35000"/>
                  </a:schemeClr>
                </a:solidFill>
              </a:rPr>
              <a:t>Some numbers from 2013 Survey of 50 states early </a:t>
            </a:r>
            <a:r>
              <a:rPr lang="en-US" sz="1400" dirty="0">
                <a:solidFill>
                  <a:schemeClr val="tx1">
                    <a:lumMod val="65000"/>
                    <a:lumOff val="35000"/>
                  </a:schemeClr>
                </a:solidFill>
              </a:rPr>
              <a:t>c</a:t>
            </a:r>
            <a:r>
              <a:rPr lang="en-US" sz="1400" dirty="0" smtClean="0">
                <a:solidFill>
                  <a:schemeClr val="tx1">
                    <a:lumMod val="65000"/>
                    <a:lumOff val="35000"/>
                  </a:schemeClr>
                </a:solidFill>
              </a:rPr>
              <a:t>hildhood </a:t>
            </a:r>
            <a:r>
              <a:rPr lang="en-US" sz="1400" dirty="0">
                <a:solidFill>
                  <a:schemeClr val="tx1">
                    <a:lumMod val="65000"/>
                    <a:lumOff val="35000"/>
                  </a:schemeClr>
                </a:solidFill>
              </a:rPr>
              <a:t>d</a:t>
            </a:r>
            <a:r>
              <a:rPr lang="en-US" sz="1400" dirty="0" smtClean="0">
                <a:solidFill>
                  <a:schemeClr val="tx1">
                    <a:lumMod val="65000"/>
                    <a:lumOff val="35000"/>
                  </a:schemeClr>
                </a:solidFill>
              </a:rPr>
              <a:t>ata systems from </a:t>
            </a:r>
          </a:p>
          <a:p>
            <a:pPr algn="l"/>
            <a:endParaRPr lang="en-US" sz="1400" dirty="0">
              <a:solidFill>
                <a:schemeClr val="tx1">
                  <a:lumMod val="65000"/>
                  <a:lumOff val="35000"/>
                </a:schemeClr>
              </a:solidFill>
            </a:endParaRPr>
          </a:p>
          <a:p>
            <a:r>
              <a:rPr lang="en-US" sz="1600" dirty="0" smtClean="0">
                <a:solidFill>
                  <a:srgbClr val="FF0000"/>
                </a:solidFill>
              </a:rPr>
              <a:t>49</a:t>
            </a:r>
          </a:p>
          <a:p>
            <a:r>
              <a:rPr lang="en-US" sz="1400" dirty="0" smtClean="0">
                <a:solidFill>
                  <a:schemeClr val="tx1">
                    <a:lumMod val="65000"/>
                    <a:lumOff val="35000"/>
                  </a:schemeClr>
                </a:solidFill>
              </a:rPr>
              <a:t>States (+DC) </a:t>
            </a:r>
            <a:r>
              <a:rPr lang="en-US" sz="1400" b="1" dirty="0" smtClean="0">
                <a:solidFill>
                  <a:schemeClr val="tx1">
                    <a:lumMod val="65000"/>
                    <a:lumOff val="35000"/>
                  </a:schemeClr>
                </a:solidFill>
              </a:rPr>
              <a:t>without</a:t>
            </a:r>
            <a:r>
              <a:rPr lang="en-US" sz="1400" dirty="0" smtClean="0">
                <a:solidFill>
                  <a:schemeClr val="tx1">
                    <a:lumMod val="65000"/>
                    <a:lumOff val="35000"/>
                  </a:schemeClr>
                </a:solidFill>
              </a:rPr>
              <a:t> linked child-level </a:t>
            </a:r>
            <a:r>
              <a:rPr lang="en-US" sz="1400" dirty="0">
                <a:solidFill>
                  <a:schemeClr val="tx1">
                    <a:lumMod val="65000"/>
                    <a:lumOff val="35000"/>
                  </a:schemeClr>
                </a:solidFill>
              </a:rPr>
              <a:t>data across different ECE </a:t>
            </a:r>
            <a:r>
              <a:rPr lang="en-US" sz="1400" dirty="0" smtClean="0">
                <a:solidFill>
                  <a:schemeClr val="tx1">
                    <a:lumMod val="65000"/>
                    <a:lumOff val="35000"/>
                  </a:schemeClr>
                </a:solidFill>
              </a:rPr>
              <a:t>programs</a:t>
            </a:r>
          </a:p>
          <a:p>
            <a:endParaRPr lang="en-US" sz="1400" dirty="0" smtClean="0">
              <a:solidFill>
                <a:schemeClr val="tx1">
                  <a:lumMod val="65000"/>
                  <a:lumOff val="35000"/>
                </a:schemeClr>
              </a:solidFill>
            </a:endParaRPr>
          </a:p>
          <a:p>
            <a:r>
              <a:rPr lang="en-US" sz="1600" dirty="0" smtClean="0">
                <a:solidFill>
                  <a:srgbClr val="FF0000"/>
                </a:solidFill>
              </a:rPr>
              <a:t>1</a:t>
            </a:r>
            <a:endParaRPr lang="en-US" sz="1600" dirty="0">
              <a:solidFill>
                <a:srgbClr val="FF0000"/>
              </a:solidFill>
            </a:endParaRPr>
          </a:p>
          <a:p>
            <a:r>
              <a:rPr lang="en-US" sz="1400" dirty="0" smtClean="0">
                <a:solidFill>
                  <a:schemeClr val="tx1">
                    <a:lumMod val="65000"/>
                    <a:lumOff val="35000"/>
                  </a:schemeClr>
                </a:solidFill>
              </a:rPr>
              <a:t>State with linked </a:t>
            </a:r>
            <a:r>
              <a:rPr lang="en-US" sz="1400" b="1" dirty="0" smtClean="0">
                <a:solidFill>
                  <a:schemeClr val="tx1">
                    <a:lumMod val="65000"/>
                    <a:lumOff val="35000"/>
                  </a:schemeClr>
                </a:solidFill>
              </a:rPr>
              <a:t>child-data </a:t>
            </a:r>
            <a:r>
              <a:rPr lang="en-US" sz="1400" b="1" dirty="0">
                <a:solidFill>
                  <a:schemeClr val="tx1">
                    <a:lumMod val="65000"/>
                    <a:lumOff val="35000"/>
                  </a:schemeClr>
                </a:solidFill>
              </a:rPr>
              <a:t>across</a:t>
            </a:r>
            <a:r>
              <a:rPr lang="en-US" sz="1400" dirty="0">
                <a:solidFill>
                  <a:schemeClr val="tx1">
                    <a:lumMod val="65000"/>
                    <a:lumOff val="35000"/>
                  </a:schemeClr>
                </a:solidFill>
              </a:rPr>
              <a:t> </a:t>
            </a:r>
            <a:r>
              <a:rPr lang="en-US" sz="1400" b="1" dirty="0">
                <a:solidFill>
                  <a:schemeClr val="tx1">
                    <a:lumMod val="65000"/>
                    <a:lumOff val="35000"/>
                  </a:schemeClr>
                </a:solidFill>
              </a:rPr>
              <a:t>all</a:t>
            </a:r>
            <a:r>
              <a:rPr lang="en-US" sz="1400" dirty="0">
                <a:solidFill>
                  <a:schemeClr val="tx1">
                    <a:lumMod val="65000"/>
                    <a:lumOff val="35000"/>
                  </a:schemeClr>
                </a:solidFill>
              </a:rPr>
              <a:t> ECE programs and </a:t>
            </a:r>
            <a:r>
              <a:rPr lang="en-US" sz="1400" dirty="0" smtClean="0">
                <a:solidFill>
                  <a:schemeClr val="tx1">
                    <a:lumMod val="65000"/>
                    <a:lumOff val="35000"/>
                  </a:schemeClr>
                </a:solidFill>
              </a:rPr>
              <a:t>linked to K-12 </a:t>
            </a:r>
            <a:r>
              <a:rPr lang="en-US" sz="1400" dirty="0">
                <a:solidFill>
                  <a:schemeClr val="tx1">
                    <a:lumMod val="65000"/>
                    <a:lumOff val="35000"/>
                  </a:schemeClr>
                </a:solidFill>
              </a:rPr>
              <a:t>data </a:t>
            </a:r>
            <a:r>
              <a:rPr lang="en-US" sz="1400" dirty="0" smtClean="0">
                <a:solidFill>
                  <a:schemeClr val="tx1">
                    <a:lumMod val="65000"/>
                    <a:lumOff val="35000"/>
                  </a:schemeClr>
                </a:solidFill>
              </a:rPr>
              <a:t>system</a:t>
            </a:r>
            <a:r>
              <a:rPr lang="en-US" sz="1400" dirty="0">
                <a:solidFill>
                  <a:schemeClr val="tx1">
                    <a:lumMod val="65000"/>
                    <a:lumOff val="35000"/>
                  </a:schemeClr>
                </a:solidFill>
              </a:rPr>
              <a:t> </a:t>
            </a:r>
            <a:r>
              <a:rPr lang="en-US" sz="1400" dirty="0" smtClean="0">
                <a:solidFill>
                  <a:schemeClr val="tx1">
                    <a:lumMod val="65000"/>
                    <a:lumOff val="35000"/>
                  </a:schemeClr>
                </a:solidFill>
              </a:rPr>
              <a:t>(Pennsylvania)</a:t>
            </a:r>
          </a:p>
          <a:p>
            <a:pPr algn="l"/>
            <a:endParaRPr lang="en-US" sz="1400" dirty="0">
              <a:solidFill>
                <a:schemeClr val="tx1">
                  <a:lumMod val="65000"/>
                  <a:lumOff val="35000"/>
                </a:schemeClr>
              </a:solidFill>
            </a:endParaRPr>
          </a:p>
          <a:p>
            <a:r>
              <a:rPr lang="en-US" sz="1600" dirty="0">
                <a:solidFill>
                  <a:schemeClr val="tx1">
                    <a:lumMod val="65000"/>
                    <a:lumOff val="35000"/>
                  </a:schemeClr>
                </a:solidFill>
              </a:rPr>
              <a:t> </a:t>
            </a:r>
            <a:r>
              <a:rPr lang="en-US" sz="1600" dirty="0" smtClean="0">
                <a:solidFill>
                  <a:srgbClr val="FF0000"/>
                </a:solidFill>
              </a:rPr>
              <a:t>36</a:t>
            </a:r>
            <a:endParaRPr lang="en-US" sz="1600" dirty="0">
              <a:solidFill>
                <a:srgbClr val="FF0000"/>
              </a:solidFill>
            </a:endParaRPr>
          </a:p>
          <a:p>
            <a:r>
              <a:rPr lang="en-US" sz="1400" dirty="0" smtClean="0">
                <a:solidFill>
                  <a:schemeClr val="tx1">
                    <a:lumMod val="65000"/>
                    <a:lumOff val="35000"/>
                  </a:schemeClr>
                </a:solidFill>
              </a:rPr>
              <a:t>states collecting </a:t>
            </a:r>
            <a:r>
              <a:rPr lang="en-US" sz="1400" dirty="0">
                <a:solidFill>
                  <a:schemeClr val="tx1">
                    <a:lumMod val="65000"/>
                    <a:lumOff val="35000"/>
                  </a:schemeClr>
                </a:solidFill>
              </a:rPr>
              <a:t>state-level </a:t>
            </a:r>
            <a:r>
              <a:rPr lang="en-US" sz="1400" b="1" dirty="0">
                <a:solidFill>
                  <a:schemeClr val="tx1">
                    <a:lumMod val="65000"/>
                    <a:lumOff val="35000"/>
                  </a:schemeClr>
                </a:solidFill>
              </a:rPr>
              <a:t>child development </a:t>
            </a:r>
            <a:r>
              <a:rPr lang="en-US" sz="1400" dirty="0">
                <a:solidFill>
                  <a:schemeClr val="tx1">
                    <a:lumMod val="65000"/>
                    <a:lumOff val="35000"/>
                  </a:schemeClr>
                </a:solidFill>
              </a:rPr>
              <a:t>data from ECE programs </a:t>
            </a:r>
            <a:endParaRPr lang="en-US" sz="1400" dirty="0" smtClean="0">
              <a:solidFill>
                <a:schemeClr val="tx1">
                  <a:lumMod val="65000"/>
                  <a:lumOff val="35000"/>
                </a:schemeClr>
              </a:solidFill>
            </a:endParaRPr>
          </a:p>
          <a:p>
            <a:pPr algn="l"/>
            <a:endParaRPr lang="en-US" sz="1400" dirty="0" smtClean="0">
              <a:solidFill>
                <a:schemeClr val="tx1">
                  <a:lumMod val="65000"/>
                  <a:lumOff val="35000"/>
                </a:schemeClr>
              </a:solidFill>
            </a:endParaRPr>
          </a:p>
          <a:p>
            <a:r>
              <a:rPr lang="en-US" sz="1600" dirty="0" smtClean="0">
                <a:solidFill>
                  <a:srgbClr val="FF0000"/>
                </a:solidFill>
              </a:rPr>
              <a:t>29</a:t>
            </a:r>
            <a:endParaRPr lang="en-US" sz="1600" dirty="0">
              <a:solidFill>
                <a:srgbClr val="FF0000"/>
              </a:solidFill>
            </a:endParaRPr>
          </a:p>
          <a:p>
            <a:r>
              <a:rPr lang="en-US" sz="1400" dirty="0" smtClean="0">
                <a:solidFill>
                  <a:schemeClr val="tx1">
                    <a:lumMod val="65000"/>
                    <a:lumOff val="35000"/>
                  </a:schemeClr>
                </a:solidFill>
              </a:rPr>
              <a:t>states </a:t>
            </a:r>
            <a:r>
              <a:rPr lang="en-US" sz="1400" dirty="0">
                <a:solidFill>
                  <a:schemeClr val="tx1">
                    <a:lumMod val="65000"/>
                    <a:lumOff val="35000"/>
                  </a:schemeClr>
                </a:solidFill>
              </a:rPr>
              <a:t>capture </a:t>
            </a:r>
            <a:r>
              <a:rPr lang="en-US" sz="1400" b="1" dirty="0">
                <a:solidFill>
                  <a:schemeClr val="tx1">
                    <a:lumMod val="65000"/>
                    <a:lumOff val="35000"/>
                  </a:schemeClr>
                </a:solidFill>
              </a:rPr>
              <a:t>kindergarten entry </a:t>
            </a:r>
            <a:r>
              <a:rPr lang="en-US" sz="1400" dirty="0" smtClean="0">
                <a:solidFill>
                  <a:schemeClr val="tx1">
                    <a:lumMod val="65000"/>
                    <a:lumOff val="35000"/>
                  </a:schemeClr>
                </a:solidFill>
              </a:rPr>
              <a:t>assessment </a:t>
            </a:r>
            <a:r>
              <a:rPr lang="en-US" sz="1400" dirty="0">
                <a:solidFill>
                  <a:schemeClr val="tx1">
                    <a:lumMod val="65000"/>
                    <a:lumOff val="35000"/>
                  </a:schemeClr>
                </a:solidFill>
              </a:rPr>
              <a:t>data</a:t>
            </a:r>
            <a:r>
              <a:rPr lang="en-US" sz="1400" dirty="0" smtClean="0">
                <a:solidFill>
                  <a:schemeClr val="tx1">
                    <a:lumMod val="65000"/>
                    <a:lumOff val="35000"/>
                  </a:schemeClr>
                </a:solidFill>
              </a:rPr>
              <a:t>.</a:t>
            </a:r>
          </a:p>
        </p:txBody>
      </p:sp>
      <p:pic>
        <p:nvPicPr>
          <p:cNvPr id="1026" name="Picture 2"/>
          <p:cNvPicPr>
            <a:picLocks noChangeAspect="1" noChangeArrowheads="1"/>
          </p:cNvPicPr>
          <p:nvPr/>
        </p:nvPicPr>
        <p:blipFill>
          <a:blip r:embed="rId3" cstate="print"/>
          <a:srcRect/>
          <a:stretch>
            <a:fillRect/>
          </a:stretch>
        </p:blipFill>
        <p:spPr bwMode="auto">
          <a:xfrm>
            <a:off x="7467600" y="1752600"/>
            <a:ext cx="1236934" cy="731520"/>
          </a:xfrm>
          <a:prstGeom prst="rect">
            <a:avLst/>
          </a:prstGeom>
          <a:noFill/>
          <a:ln w="9525">
            <a:noFill/>
            <a:miter lim="800000"/>
            <a:headEnd/>
            <a:tailEnd/>
          </a:ln>
          <a:effectLst/>
        </p:spPr>
      </p:pic>
      <p:sp>
        <p:nvSpPr>
          <p:cNvPr id="5" name="Rectangle 4"/>
          <p:cNvSpPr/>
          <p:nvPr/>
        </p:nvSpPr>
        <p:spPr>
          <a:xfrm>
            <a:off x="381000" y="152400"/>
            <a:ext cx="8382000" cy="1200329"/>
          </a:xfrm>
          <a:prstGeom prst="rect">
            <a:avLst/>
          </a:prstGeom>
        </p:spPr>
        <p:txBody>
          <a:bodyPr wrap="square">
            <a:spAutoFit/>
          </a:bodyPr>
          <a:lstStyle/>
          <a:p>
            <a:pPr algn="ctr"/>
            <a:r>
              <a:rPr lang="en-US" sz="3600" dirty="0" smtClean="0">
                <a:solidFill>
                  <a:schemeClr val="bg1"/>
                </a:solidFill>
              </a:rPr>
              <a:t>Early Childhood Integrated Data System (ECIDS) Update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Smart Start Data Reporting </a:t>
            </a:r>
            <a:br>
              <a:rPr lang="en-US" sz="4000" dirty="0" smtClean="0"/>
            </a:br>
            <a:r>
              <a:rPr lang="en-US" sz="4000" dirty="0" smtClean="0"/>
              <a:t>System with Outcomes</a:t>
            </a:r>
            <a:endParaRPr lang="en-US" sz="4000" dirty="0"/>
          </a:p>
        </p:txBody>
      </p:sp>
      <p:sp>
        <p:nvSpPr>
          <p:cNvPr id="3" name="Slide Number Placeholder 2"/>
          <p:cNvSpPr>
            <a:spLocks noGrp="1"/>
          </p:cNvSpPr>
          <p:nvPr>
            <p:ph type="sldNum" sz="quarter" idx="10"/>
          </p:nvPr>
        </p:nvSpPr>
        <p:spPr/>
        <p:txBody>
          <a:bodyPr/>
          <a:lstStyle/>
          <a:p>
            <a:pPr>
              <a:defRPr/>
            </a:pPr>
            <a:fld id="{1F8017C6-A224-4E19-BA47-5D98FB8713AD}" type="slidenum">
              <a:rPr lang="en-US" smtClean="0">
                <a:solidFill>
                  <a:prstClr val="white"/>
                </a:solidFill>
              </a:rPr>
              <a:pPr>
                <a:defRPr/>
              </a:pPr>
              <a:t>31</a:t>
            </a:fld>
            <a:endParaRPr lang="en-US" dirty="0">
              <a:solidFill>
                <a:prstClr val="white"/>
              </a:solidFill>
            </a:endParaRPr>
          </a:p>
        </p:txBody>
      </p:sp>
      <p:sp>
        <p:nvSpPr>
          <p:cNvPr id="5" name="TextBox 4"/>
          <p:cNvSpPr txBox="1"/>
          <p:nvPr/>
        </p:nvSpPr>
        <p:spPr>
          <a:xfrm>
            <a:off x="381000" y="1676400"/>
            <a:ext cx="7086600" cy="2400657"/>
          </a:xfrm>
          <a:prstGeom prst="rect">
            <a:avLst/>
          </a:prstGeom>
          <a:noFill/>
        </p:spPr>
        <p:txBody>
          <a:bodyPr wrap="square" rtlCol="0">
            <a:spAutoFit/>
          </a:bodyPr>
          <a:lstStyle/>
          <a:p>
            <a:endParaRPr lang="en-US" dirty="0"/>
          </a:p>
          <a:p>
            <a:r>
              <a:rPr lang="en-US" dirty="0" smtClean="0"/>
              <a:t>1. </a:t>
            </a:r>
            <a:r>
              <a:rPr lang="en-US" sz="2400" dirty="0" smtClean="0">
                <a:solidFill>
                  <a:srgbClr val="7030A0"/>
                </a:solidFill>
              </a:rPr>
              <a:t>Simplified Outcomes data collected at NCPC</a:t>
            </a:r>
          </a:p>
          <a:p>
            <a:r>
              <a:rPr lang="en-US" i="1" dirty="0" smtClean="0"/>
              <a:t>      </a:t>
            </a:r>
            <a:r>
              <a:rPr lang="en-US" sz="1600" i="1" dirty="0" smtClean="0"/>
              <a:t>example:</a:t>
            </a:r>
          </a:p>
          <a:p>
            <a:pPr lvl="1">
              <a:buFont typeface="Arial" pitchFamily="34" charset="0"/>
              <a:buChar char="•"/>
            </a:pPr>
            <a:r>
              <a:rPr lang="en-US" sz="1600" dirty="0"/>
              <a:t> </a:t>
            </a:r>
            <a:r>
              <a:rPr lang="en-US" sz="1600" dirty="0" smtClean="0"/>
              <a:t>total adults with pre-assessment</a:t>
            </a:r>
          </a:p>
          <a:p>
            <a:pPr lvl="1">
              <a:buFont typeface="Arial" pitchFamily="34" charset="0"/>
              <a:buChar char="•"/>
            </a:pPr>
            <a:r>
              <a:rPr lang="en-US" sz="1600" dirty="0"/>
              <a:t>t</a:t>
            </a:r>
            <a:r>
              <a:rPr lang="en-US" sz="1600" dirty="0" smtClean="0"/>
              <a:t>otal adult improved on post assessment</a:t>
            </a:r>
          </a:p>
          <a:p>
            <a:pPr lvl="1">
              <a:buFont typeface="Arial" pitchFamily="34" charset="0"/>
              <a:buChar char="•"/>
            </a:pPr>
            <a:endParaRPr lang="en-US" sz="1600" dirty="0" smtClean="0"/>
          </a:p>
          <a:p>
            <a:pPr lvl="1"/>
            <a:endParaRPr lang="en-US" dirty="0" smtClean="0"/>
          </a:p>
          <a:p>
            <a:r>
              <a:rPr lang="en-US" dirty="0" smtClean="0"/>
              <a:t>2</a:t>
            </a:r>
            <a:r>
              <a:rPr lang="en-US" sz="2400" dirty="0" smtClean="0"/>
              <a:t>. </a:t>
            </a:r>
            <a:r>
              <a:rPr lang="en-US" sz="2400" dirty="0" smtClean="0">
                <a:solidFill>
                  <a:srgbClr val="0070C0"/>
                </a:solidFill>
              </a:rPr>
              <a:t>Collect Outputs (i.e. Counts) in Fabrik</a:t>
            </a:r>
            <a:endParaRPr lang="en-US" sz="2400" dirty="0">
              <a:solidFill>
                <a:srgbClr val="0070C0"/>
              </a:solidFill>
            </a:endParaRPr>
          </a:p>
        </p:txBody>
      </p:sp>
      <p:sp>
        <p:nvSpPr>
          <p:cNvPr id="9" name="TextBox 8"/>
          <p:cNvSpPr txBox="1"/>
          <p:nvPr/>
        </p:nvSpPr>
        <p:spPr>
          <a:xfrm>
            <a:off x="381000" y="4419600"/>
            <a:ext cx="7086600" cy="1569660"/>
          </a:xfrm>
          <a:prstGeom prst="rect">
            <a:avLst/>
          </a:prstGeom>
          <a:noFill/>
        </p:spPr>
        <p:txBody>
          <a:bodyPr wrap="square" rtlCol="0">
            <a:spAutoFit/>
          </a:bodyPr>
          <a:lstStyle/>
          <a:p>
            <a:r>
              <a:rPr lang="en-US" dirty="0" smtClean="0"/>
              <a:t>3.  </a:t>
            </a:r>
            <a:r>
              <a:rPr lang="en-US" sz="2400" dirty="0" smtClean="0">
                <a:solidFill>
                  <a:srgbClr val="00B050"/>
                </a:solidFill>
              </a:rPr>
              <a:t>Provide mini-grants for LP’s data capacity needs</a:t>
            </a:r>
          </a:p>
          <a:p>
            <a:pPr lvl="1">
              <a:buFont typeface="Arial" pitchFamily="34" charset="0"/>
              <a:buChar char="•"/>
            </a:pPr>
            <a:r>
              <a:rPr lang="en-US" dirty="0" smtClean="0"/>
              <a:t>software</a:t>
            </a:r>
          </a:p>
          <a:p>
            <a:pPr lvl="1">
              <a:buFont typeface="Arial" pitchFamily="34" charset="0"/>
              <a:buChar char="•"/>
            </a:pPr>
            <a:r>
              <a:rPr lang="en-US" dirty="0" smtClean="0"/>
              <a:t>training</a:t>
            </a:r>
          </a:p>
          <a:p>
            <a:pPr lvl="1">
              <a:buFont typeface="Arial" pitchFamily="34" charset="0"/>
              <a:buChar char="•"/>
            </a:pPr>
            <a:r>
              <a:rPr lang="en-US" dirty="0" smtClean="0"/>
              <a:t>analysis/reporting</a:t>
            </a:r>
          </a:p>
          <a:p>
            <a:endParaRPr lang="en-US" dirty="0"/>
          </a:p>
        </p:txBody>
      </p:sp>
      <p:pic>
        <p:nvPicPr>
          <p:cNvPr id="10" name="Picture 2" descr="http://www.kiwimagonline.com/wp-content/uploads/2013/02/shutterstock_127838960.jpg"/>
          <p:cNvPicPr>
            <a:picLocks noChangeAspect="1" noChangeArrowheads="1"/>
          </p:cNvPicPr>
          <p:nvPr/>
        </p:nvPicPr>
        <p:blipFill>
          <a:blip r:embed="rId3" cstate="print"/>
          <a:srcRect/>
          <a:stretch>
            <a:fillRect/>
          </a:stretch>
        </p:blipFill>
        <p:spPr bwMode="auto">
          <a:xfrm>
            <a:off x="6553200" y="2438400"/>
            <a:ext cx="2340864" cy="1828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a:t>
            </a:r>
            <a:endParaRPr lang="en-US" dirty="0"/>
          </a:p>
        </p:txBody>
      </p:sp>
      <p:sp>
        <p:nvSpPr>
          <p:cNvPr id="3" name="Content Placeholder 2"/>
          <p:cNvSpPr>
            <a:spLocks noGrp="1"/>
          </p:cNvSpPr>
          <p:nvPr>
            <p:ph idx="1"/>
          </p:nvPr>
        </p:nvSpPr>
        <p:spPr/>
        <p:txBody>
          <a:bodyPr/>
          <a:lstStyle/>
          <a:p>
            <a:pPr lvl="0"/>
            <a:r>
              <a:rPr lang="en-US" dirty="0" smtClean="0">
                <a:solidFill>
                  <a:srgbClr val="000099"/>
                </a:solidFill>
              </a:rPr>
              <a:t>Help define a set of Smart Start </a:t>
            </a:r>
            <a:r>
              <a:rPr lang="en-US" i="1" dirty="0" smtClean="0"/>
              <a:t>common outcomes</a:t>
            </a:r>
          </a:p>
          <a:p>
            <a:pPr lvl="0"/>
            <a:endParaRPr lang="en-US" sz="1800" dirty="0" smtClean="0"/>
          </a:p>
          <a:p>
            <a:pPr lvl="0"/>
            <a:r>
              <a:rPr lang="en-US" dirty="0" smtClean="0">
                <a:solidFill>
                  <a:srgbClr val="000099"/>
                </a:solidFill>
              </a:rPr>
              <a:t>Provide input into development of a new Smart Start </a:t>
            </a:r>
            <a:r>
              <a:rPr lang="en-US" i="1" dirty="0" smtClean="0"/>
              <a:t>outcomes</a:t>
            </a:r>
            <a:r>
              <a:rPr lang="en-US" dirty="0" smtClean="0">
                <a:solidFill>
                  <a:srgbClr val="000099"/>
                </a:solidFill>
              </a:rPr>
              <a:t> </a:t>
            </a:r>
            <a:r>
              <a:rPr lang="en-US" i="1" dirty="0" smtClean="0"/>
              <a:t>data system</a:t>
            </a:r>
          </a:p>
          <a:p>
            <a:pPr lvl="0"/>
            <a:endParaRPr lang="en-US" sz="1800" dirty="0" smtClean="0"/>
          </a:p>
          <a:p>
            <a:pPr lvl="0"/>
            <a:r>
              <a:rPr lang="en-US" dirty="0" smtClean="0">
                <a:solidFill>
                  <a:srgbClr val="000099"/>
                </a:solidFill>
              </a:rPr>
              <a:t>Share work from </a:t>
            </a:r>
            <a:r>
              <a:rPr lang="en-US" i="1" dirty="0" smtClean="0"/>
              <a:t>RTT-ELC Data Project  with regions</a:t>
            </a:r>
            <a:r>
              <a:rPr lang="en-US" dirty="0" smtClean="0"/>
              <a:t>, </a:t>
            </a:r>
            <a:r>
              <a:rPr lang="en-US" dirty="0" smtClean="0">
                <a:solidFill>
                  <a:srgbClr val="000099"/>
                </a:solidFill>
              </a:rPr>
              <a:t>gather input from partnerships, and incorporate into DAG discussions</a:t>
            </a:r>
          </a:p>
          <a:p>
            <a:endParaRPr lang="en-US" sz="4400" dirty="0" smtClean="0"/>
          </a:p>
          <a:p>
            <a:pPr>
              <a:buNone/>
            </a:pPr>
            <a:endParaRPr lang="en-US" sz="4400" dirty="0" smtClean="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4</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4" name="AutoShape 46"/>
          <p:cNvSpPr>
            <a:spLocks noChangeShapeType="1"/>
          </p:cNvSpPr>
          <p:nvPr/>
        </p:nvSpPr>
        <p:spPr bwMode="auto">
          <a:xfrm>
            <a:off x="625475" y="2257425"/>
            <a:ext cx="0" cy="974725"/>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7" name="AutoShape 39"/>
          <p:cNvSpPr>
            <a:spLocks noChangeShapeType="1"/>
          </p:cNvSpPr>
          <p:nvPr/>
        </p:nvSpPr>
        <p:spPr bwMode="auto">
          <a:xfrm>
            <a:off x="8496300" y="2303463"/>
            <a:ext cx="0" cy="1087437"/>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4" name="AutoShape 26"/>
          <p:cNvSpPr>
            <a:spLocks noChangeShapeType="1"/>
          </p:cNvSpPr>
          <p:nvPr/>
        </p:nvSpPr>
        <p:spPr bwMode="auto">
          <a:xfrm>
            <a:off x="7178675" y="2319338"/>
            <a:ext cx="0" cy="1071562"/>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5" name="AutoShape 27"/>
          <p:cNvSpPr>
            <a:spLocks noChangeShapeType="1"/>
          </p:cNvSpPr>
          <p:nvPr/>
        </p:nvSpPr>
        <p:spPr bwMode="auto">
          <a:xfrm>
            <a:off x="5973763" y="2303463"/>
            <a:ext cx="0" cy="930275"/>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6" name="AutoShape 28"/>
          <p:cNvSpPr>
            <a:spLocks noChangeShapeType="1"/>
          </p:cNvSpPr>
          <p:nvPr/>
        </p:nvSpPr>
        <p:spPr bwMode="auto">
          <a:xfrm>
            <a:off x="4518025" y="2332038"/>
            <a:ext cx="0" cy="987425"/>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9" name="AutoShape 41"/>
          <p:cNvSpPr>
            <a:spLocks noChangeShapeType="1"/>
          </p:cNvSpPr>
          <p:nvPr/>
        </p:nvSpPr>
        <p:spPr bwMode="auto">
          <a:xfrm>
            <a:off x="2895598" y="2319338"/>
            <a:ext cx="45719" cy="881062"/>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8" name="Text Box 40"/>
          <p:cNvSpPr txBox="1">
            <a:spLocks noChangeArrowheads="1"/>
          </p:cNvSpPr>
          <p:nvPr/>
        </p:nvSpPr>
        <p:spPr bwMode="auto">
          <a:xfrm>
            <a:off x="2286000" y="3200400"/>
            <a:ext cx="1492250" cy="196056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RTT-ELC Data Project Regional Meetings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Jul. 26 Buncombe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Aug. 1 Robeson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Aug. 8 Chowan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Aug. 15 Onslow</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Aug. 23 Davie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Aug. 29 Wake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2" name="Text Box 44"/>
          <p:cNvSpPr txBox="1">
            <a:spLocks noChangeArrowheads="1"/>
          </p:cNvSpPr>
          <p:nvPr/>
        </p:nvSpPr>
        <p:spPr bwMode="auto">
          <a:xfrm>
            <a:off x="1295400" y="3319463"/>
            <a:ext cx="777875" cy="12874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RTT-ELC Data Project Data Capacity Survey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June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3" name="AutoShape 45"/>
          <p:cNvSpPr>
            <a:spLocks noChangeShapeType="1"/>
          </p:cNvSpPr>
          <p:nvPr/>
        </p:nvSpPr>
        <p:spPr bwMode="auto">
          <a:xfrm>
            <a:off x="1668463" y="2303463"/>
            <a:ext cx="0" cy="974725"/>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5" name="Rectangle 37"/>
          <p:cNvSpPr>
            <a:spLocks noChangeArrowheads="1"/>
          </p:cNvSpPr>
          <p:nvPr/>
        </p:nvSpPr>
        <p:spPr bwMode="auto">
          <a:xfrm>
            <a:off x="53975" y="2446338"/>
            <a:ext cx="8793163" cy="487362"/>
          </a:xfrm>
          <a:prstGeom prst="rect">
            <a:avLst/>
          </a:prstGeom>
          <a:solidFill>
            <a:srgbClr val="00B05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1" name="Text Box 43"/>
          <p:cNvSpPr txBox="1">
            <a:spLocks noChangeArrowheads="1"/>
          </p:cNvSpPr>
          <p:nvPr/>
        </p:nvSpPr>
        <p:spPr bwMode="auto">
          <a:xfrm>
            <a:off x="1431925" y="1630363"/>
            <a:ext cx="601663" cy="4286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June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0" name="Text Box 42"/>
          <p:cNvSpPr txBox="1">
            <a:spLocks noChangeArrowheads="1"/>
          </p:cNvSpPr>
          <p:nvPr/>
        </p:nvSpPr>
        <p:spPr bwMode="auto">
          <a:xfrm>
            <a:off x="2674938" y="1612900"/>
            <a:ext cx="830262" cy="635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July -August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4" name="Text Box 36"/>
          <p:cNvSpPr txBox="1">
            <a:spLocks noChangeArrowheads="1"/>
          </p:cNvSpPr>
          <p:nvPr/>
        </p:nvSpPr>
        <p:spPr bwMode="auto">
          <a:xfrm>
            <a:off x="4038600" y="1676400"/>
            <a:ext cx="944563" cy="635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October - December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7" name="Text Box 29"/>
          <p:cNvSpPr txBox="1">
            <a:spLocks noChangeArrowheads="1"/>
          </p:cNvSpPr>
          <p:nvPr/>
        </p:nvSpPr>
        <p:spPr bwMode="auto">
          <a:xfrm>
            <a:off x="3810000" y="3429000"/>
            <a:ext cx="1431925" cy="16081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Advisory Group (DAG) Meetings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Oct. 31 Wake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Nov. 11  Guilford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Dec. 17 Cumberland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3" name="Text Box 35"/>
          <p:cNvSpPr txBox="1">
            <a:spLocks noChangeArrowheads="1"/>
          </p:cNvSpPr>
          <p:nvPr/>
        </p:nvSpPr>
        <p:spPr bwMode="auto">
          <a:xfrm>
            <a:off x="5518150" y="1612900"/>
            <a:ext cx="830263" cy="5207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December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8" name="Text Box 30"/>
          <p:cNvSpPr txBox="1">
            <a:spLocks noChangeArrowheads="1"/>
          </p:cNvSpPr>
          <p:nvPr/>
        </p:nvSpPr>
        <p:spPr bwMode="auto">
          <a:xfrm>
            <a:off x="5402263" y="3436938"/>
            <a:ext cx="1192212" cy="11652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DAG Early Childhood Education Measures Survey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2" name="Text Box 34"/>
          <p:cNvSpPr txBox="1">
            <a:spLocks noChangeArrowheads="1"/>
          </p:cNvSpPr>
          <p:nvPr/>
        </p:nvSpPr>
        <p:spPr bwMode="auto">
          <a:xfrm>
            <a:off x="6651625" y="1539875"/>
            <a:ext cx="936625" cy="6651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January - April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2014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0" name="Text Box 32"/>
          <p:cNvSpPr txBox="1">
            <a:spLocks noChangeArrowheads="1"/>
          </p:cNvSpPr>
          <p:nvPr/>
        </p:nvSpPr>
        <p:spPr bwMode="auto">
          <a:xfrm>
            <a:off x="6629400" y="3200400"/>
            <a:ext cx="1490663" cy="23383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DAG Meetings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Jan. 30 (call)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Feb. 27 Randolph</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 17 Guilford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Apr. 10 Catawba</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1" name="Text Box 33"/>
          <p:cNvSpPr txBox="1">
            <a:spLocks noChangeArrowheads="1"/>
          </p:cNvSpPr>
          <p:nvPr/>
        </p:nvSpPr>
        <p:spPr bwMode="auto">
          <a:xfrm>
            <a:off x="7994650" y="1539874"/>
            <a:ext cx="768350" cy="6699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May  2014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6" name="Text Box 38"/>
          <p:cNvSpPr txBox="1">
            <a:spLocks noChangeArrowheads="1"/>
          </p:cNvSpPr>
          <p:nvPr/>
        </p:nvSpPr>
        <p:spPr bwMode="auto">
          <a:xfrm>
            <a:off x="7910513" y="3390900"/>
            <a:ext cx="1184275" cy="914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Advisory Group Smart Start Conference Session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6" name="Text Box 48"/>
          <p:cNvSpPr txBox="1">
            <a:spLocks noChangeArrowheads="1"/>
          </p:cNvSpPr>
          <p:nvPr/>
        </p:nvSpPr>
        <p:spPr bwMode="auto">
          <a:xfrm>
            <a:off x="381000" y="1828800"/>
            <a:ext cx="601662" cy="4476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May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5" name="Text Box 47"/>
          <p:cNvSpPr txBox="1">
            <a:spLocks noChangeArrowheads="1"/>
          </p:cNvSpPr>
          <p:nvPr/>
        </p:nvSpPr>
        <p:spPr bwMode="auto">
          <a:xfrm>
            <a:off x="152400" y="3200400"/>
            <a:ext cx="1184275" cy="1425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Smart Start Conference Program Coordinators &amp; Evaluators Lunch Outcomes &amp; Data Discussion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7"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338" name="Rectangle 5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7" name="Rectangle 26"/>
          <p:cNvSpPr/>
          <p:nvPr/>
        </p:nvSpPr>
        <p:spPr>
          <a:xfrm>
            <a:off x="533400" y="0"/>
            <a:ext cx="8001000" cy="1323439"/>
          </a:xfrm>
          <a:prstGeom prst="rect">
            <a:avLst/>
          </a:prstGeom>
        </p:spPr>
        <p:txBody>
          <a:bodyPr wrap="square">
            <a:spAutoFit/>
          </a:bodyPr>
          <a:lstStyle/>
          <a:p>
            <a:pPr lvl="0" algn="ctr" fontAlgn="base">
              <a:spcBef>
                <a:spcPct val="0"/>
              </a:spcBef>
              <a:spcAft>
                <a:spcPct val="0"/>
              </a:spcAft>
            </a:pPr>
            <a:r>
              <a:rPr lang="en-US" sz="4000" dirty="0" smtClean="0">
                <a:solidFill>
                  <a:schemeClr val="bg1"/>
                </a:solidFill>
                <a:latin typeface="Calibri" pitchFamily="34" charset="0"/>
                <a:ea typeface="Calibri" pitchFamily="34" charset="0"/>
                <a:cs typeface="Times New Roman" pitchFamily="18" charset="0"/>
              </a:rPr>
              <a:t>Timeline: RTT-ELC Data Project &amp; Data Advisory Group Work</a:t>
            </a:r>
            <a:endParaRPr lang="en-US" sz="40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Timeline</a:t>
            </a:r>
            <a:endParaRPr lang="en-US" dirty="0"/>
          </a:p>
        </p:txBody>
      </p:sp>
      <p:sp>
        <p:nvSpPr>
          <p:cNvPr id="3" name="Content Placeholder 2"/>
          <p:cNvSpPr>
            <a:spLocks noGrp="1"/>
          </p:cNvSpPr>
          <p:nvPr>
            <p:ph idx="1"/>
          </p:nvPr>
        </p:nvSpPr>
        <p:spPr/>
        <p:txBody>
          <a:bodyPr/>
          <a:lstStyle/>
          <a:p>
            <a:r>
              <a:rPr lang="en-US" dirty="0" smtClean="0">
                <a:solidFill>
                  <a:srgbClr val="7030A0"/>
                </a:solidFill>
              </a:rPr>
              <a:t>DAG been working on this monthly</a:t>
            </a:r>
          </a:p>
          <a:p>
            <a:pPr>
              <a:buNone/>
            </a:pPr>
            <a:r>
              <a:rPr lang="en-US" dirty="0" smtClean="0">
                <a:solidFill>
                  <a:srgbClr val="7030A0"/>
                </a:solidFill>
              </a:rPr>
              <a:t>   from October to April</a:t>
            </a:r>
          </a:p>
          <a:p>
            <a:pPr lvl="1"/>
            <a:r>
              <a:rPr lang="en-US" sz="2400" dirty="0" smtClean="0"/>
              <a:t>In person meetings and conference calls</a:t>
            </a:r>
          </a:p>
          <a:p>
            <a:pPr>
              <a:buNone/>
            </a:pPr>
            <a:endParaRPr lang="en-US" dirty="0" smtClean="0"/>
          </a:p>
          <a:p>
            <a:r>
              <a:rPr lang="en-US" dirty="0" smtClean="0">
                <a:solidFill>
                  <a:srgbClr val="7030A0"/>
                </a:solidFill>
              </a:rPr>
              <a:t>We want to condense our 7 month timeline into 90 minutes for you today</a:t>
            </a:r>
          </a:p>
          <a:p>
            <a:pPr lvl="1"/>
            <a:r>
              <a:rPr lang="en-US" sz="2400" dirty="0" smtClean="0"/>
              <a:t>Take you through some of our experience to share with you how we’ve ended up here together</a:t>
            </a:r>
            <a:endParaRPr lang="en-US" sz="2400"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6</a:t>
            </a:fld>
            <a:endParaRPr lang="en-US" dirty="0">
              <a:solidFill>
                <a:prstClr val="white"/>
              </a:solidFill>
            </a:endParaRPr>
          </a:p>
        </p:txBody>
      </p:sp>
      <p:pic>
        <p:nvPicPr>
          <p:cNvPr id="114694" name="Picture 6" descr="C:\Users\kmccombs-thornton\AppData\Local\Microsoft\Windows\Temporary Internet Files\Content.IE5\HQRI3EPU\MP900448357[1].jpg"/>
          <p:cNvPicPr>
            <a:picLocks noChangeAspect="1" noChangeArrowheads="1"/>
          </p:cNvPicPr>
          <p:nvPr/>
        </p:nvPicPr>
        <p:blipFill>
          <a:blip r:embed="rId3" cstate="print"/>
          <a:srcRect/>
          <a:stretch>
            <a:fillRect/>
          </a:stretch>
        </p:blipFill>
        <p:spPr bwMode="auto">
          <a:xfrm>
            <a:off x="7315200" y="1600200"/>
            <a:ext cx="1215614"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Smart Start </a:t>
            </a:r>
            <a:br>
              <a:rPr lang="en-US" dirty="0" smtClean="0"/>
            </a:br>
            <a:r>
              <a:rPr lang="en-US" dirty="0" smtClean="0"/>
              <a:t>Program Data Efforts</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7</a:t>
            </a:fld>
            <a:endParaRPr lang="en-US" dirty="0">
              <a:solidFill>
                <a:prstClr val="white"/>
              </a:solidFill>
            </a:endParaRPr>
          </a:p>
        </p:txBody>
      </p:sp>
      <p:sp>
        <p:nvSpPr>
          <p:cNvPr id="7" name="TextBox 6"/>
          <p:cNvSpPr txBox="1"/>
          <p:nvPr/>
        </p:nvSpPr>
        <p:spPr>
          <a:xfrm>
            <a:off x="3124200" y="1676400"/>
            <a:ext cx="2590800" cy="954107"/>
          </a:xfrm>
          <a:prstGeom prst="rect">
            <a:avLst/>
          </a:prstGeom>
          <a:solidFill>
            <a:srgbClr val="92D050"/>
          </a:solidFill>
        </p:spPr>
        <p:txBody>
          <a:bodyPr wrap="square" rtlCol="0">
            <a:spAutoFit/>
          </a:bodyPr>
          <a:lstStyle/>
          <a:p>
            <a:pPr algn="ctr" eaLnBrk="0" fontAlgn="base" hangingPunct="0">
              <a:spcBef>
                <a:spcPct val="0"/>
              </a:spcBef>
              <a:spcAft>
                <a:spcPct val="0"/>
              </a:spcAft>
            </a:pPr>
            <a:r>
              <a:rPr lang="en-US" sz="2400" dirty="0">
                <a:solidFill>
                  <a:prstClr val="black"/>
                </a:solidFill>
                <a:latin typeface="Helvetica" pitchFamily="-106" charset="0"/>
                <a:ea typeface="ＭＳ Ｐゴシック" pitchFamily="-106" charset="-128"/>
              </a:rPr>
              <a:t>Legislation</a:t>
            </a:r>
          </a:p>
          <a:p>
            <a:pPr eaLnBrk="0" fontAlgn="base" hangingPunct="0">
              <a:spcBef>
                <a:spcPct val="0"/>
              </a:spcBef>
              <a:spcAft>
                <a:spcPct val="0"/>
              </a:spcAft>
              <a:buFont typeface="Arial" pitchFamily="34" charset="0"/>
              <a:buChar char="•"/>
            </a:pPr>
            <a:r>
              <a:rPr lang="en-US" sz="1600" dirty="0">
                <a:solidFill>
                  <a:prstClr val="black"/>
                </a:solidFill>
                <a:latin typeface="Helvetica" pitchFamily="-106" charset="0"/>
                <a:ea typeface="ＭＳ Ｐゴシック" pitchFamily="-106" charset="-128"/>
              </a:rPr>
              <a:t> Report outputs</a:t>
            </a:r>
          </a:p>
          <a:p>
            <a:pPr eaLnBrk="0" fontAlgn="base" hangingPunct="0">
              <a:spcBef>
                <a:spcPct val="0"/>
              </a:spcBef>
              <a:spcAft>
                <a:spcPct val="0"/>
              </a:spcAft>
              <a:buFont typeface="Arial" pitchFamily="34" charset="0"/>
              <a:buChar char="•"/>
            </a:pPr>
            <a:r>
              <a:rPr lang="en-US" sz="1600" dirty="0">
                <a:solidFill>
                  <a:prstClr val="black"/>
                </a:solidFill>
                <a:latin typeface="Helvetica" pitchFamily="-106" charset="0"/>
                <a:ea typeface="ＭＳ Ｐゴシック" pitchFamily="-106" charset="-128"/>
              </a:rPr>
              <a:t> NCPC assess LP results</a:t>
            </a:r>
            <a:endParaRPr lang="en-US" sz="2400" dirty="0">
              <a:solidFill>
                <a:prstClr val="black"/>
              </a:solidFill>
              <a:latin typeface="Helvetica" pitchFamily="-106" charset="0"/>
              <a:ea typeface="ＭＳ Ｐゴシック" pitchFamily="-106" charset="-128"/>
            </a:endParaRPr>
          </a:p>
        </p:txBody>
      </p:sp>
      <p:sp>
        <p:nvSpPr>
          <p:cNvPr id="17" name="TextBox 16"/>
          <p:cNvSpPr txBox="1"/>
          <p:nvPr/>
        </p:nvSpPr>
        <p:spPr>
          <a:xfrm>
            <a:off x="6400800" y="3581400"/>
            <a:ext cx="2209800" cy="707886"/>
          </a:xfrm>
          <a:prstGeom prst="rect">
            <a:avLst/>
          </a:prstGeom>
          <a:solidFill>
            <a:srgbClr val="FFFF0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Program Level: FPG Counts</a:t>
            </a:r>
          </a:p>
        </p:txBody>
      </p:sp>
      <p:sp>
        <p:nvSpPr>
          <p:cNvPr id="19" name="TextBox 18"/>
          <p:cNvSpPr txBox="1"/>
          <p:nvPr/>
        </p:nvSpPr>
        <p:spPr>
          <a:xfrm>
            <a:off x="457200" y="3581400"/>
            <a:ext cx="2286000" cy="707886"/>
          </a:xfrm>
          <a:prstGeom prst="rect">
            <a:avLst/>
          </a:prstGeom>
          <a:solidFill>
            <a:srgbClr val="FF505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Community Level: PBIS</a:t>
            </a:r>
          </a:p>
        </p:txBody>
      </p:sp>
      <p:sp>
        <p:nvSpPr>
          <p:cNvPr id="27" name="TextBox 26"/>
          <p:cNvSpPr txBox="1"/>
          <p:nvPr/>
        </p:nvSpPr>
        <p:spPr>
          <a:xfrm>
            <a:off x="3200400" y="3581400"/>
            <a:ext cx="2667000" cy="707886"/>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Program Level:</a:t>
            </a:r>
          </a:p>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FPG </a:t>
            </a:r>
            <a:r>
              <a:rPr lang="en-US" sz="2000" dirty="0" err="1">
                <a:solidFill>
                  <a:prstClr val="black"/>
                </a:solidFill>
                <a:latin typeface="Helvetica" pitchFamily="-106" charset="0"/>
                <a:ea typeface="ＭＳ Ｐゴシック" pitchFamily="-106" charset="-128"/>
              </a:rPr>
              <a:t>Eval</a:t>
            </a:r>
            <a:r>
              <a:rPr lang="en-US" sz="2000" dirty="0">
                <a:solidFill>
                  <a:prstClr val="black"/>
                </a:solidFill>
                <a:latin typeface="Helvetica" pitchFamily="-106" charset="0"/>
                <a:ea typeface="ＭＳ Ｐゴシック" pitchFamily="-106" charset="-128"/>
              </a:rPr>
              <a:t> Studies</a:t>
            </a:r>
          </a:p>
        </p:txBody>
      </p:sp>
      <p:cxnSp>
        <p:nvCxnSpPr>
          <p:cNvPr id="43" name="Straight Connector 42"/>
          <p:cNvCxnSpPr/>
          <p:nvPr/>
        </p:nvCxnSpPr>
        <p:spPr>
          <a:xfrm>
            <a:off x="1676400" y="2971800"/>
            <a:ext cx="5638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7" idx="2"/>
          </p:cNvCxnSpPr>
          <p:nvPr/>
        </p:nvCxnSpPr>
        <p:spPr>
          <a:xfrm>
            <a:off x="4419600" y="2630507"/>
            <a:ext cx="0" cy="569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7315200" y="2971800"/>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676400" y="2971800"/>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419600" y="32004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Smart Start </a:t>
            </a:r>
            <a:br>
              <a:rPr lang="en-US" dirty="0" smtClean="0"/>
            </a:br>
            <a:r>
              <a:rPr lang="en-US" dirty="0" smtClean="0"/>
              <a:t>Program Data Efforts</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8</a:t>
            </a:fld>
            <a:endParaRPr lang="en-US" dirty="0">
              <a:solidFill>
                <a:prstClr val="white"/>
              </a:solidFill>
            </a:endParaRPr>
          </a:p>
        </p:txBody>
      </p:sp>
      <p:sp>
        <p:nvSpPr>
          <p:cNvPr id="7" name="TextBox 6"/>
          <p:cNvSpPr txBox="1"/>
          <p:nvPr/>
        </p:nvSpPr>
        <p:spPr>
          <a:xfrm>
            <a:off x="3124200" y="1676400"/>
            <a:ext cx="2590800" cy="954107"/>
          </a:xfrm>
          <a:prstGeom prst="rect">
            <a:avLst/>
          </a:prstGeom>
          <a:solidFill>
            <a:srgbClr val="92D050"/>
          </a:solidFill>
        </p:spPr>
        <p:txBody>
          <a:bodyPr wrap="square" rtlCol="0">
            <a:spAutoFit/>
          </a:bodyPr>
          <a:lstStyle/>
          <a:p>
            <a:pPr algn="ctr" eaLnBrk="0" fontAlgn="base" hangingPunct="0">
              <a:spcBef>
                <a:spcPct val="0"/>
              </a:spcBef>
              <a:spcAft>
                <a:spcPct val="0"/>
              </a:spcAft>
            </a:pPr>
            <a:r>
              <a:rPr lang="en-US" sz="2400" dirty="0">
                <a:solidFill>
                  <a:prstClr val="black"/>
                </a:solidFill>
                <a:latin typeface="Helvetica" pitchFamily="-106" charset="0"/>
                <a:ea typeface="ＭＳ Ｐゴシック" pitchFamily="-106" charset="-128"/>
              </a:rPr>
              <a:t>Legislation</a:t>
            </a:r>
          </a:p>
          <a:p>
            <a:pPr eaLnBrk="0" fontAlgn="base" hangingPunct="0">
              <a:spcBef>
                <a:spcPct val="0"/>
              </a:spcBef>
              <a:spcAft>
                <a:spcPct val="0"/>
              </a:spcAft>
              <a:buFont typeface="Arial" pitchFamily="34" charset="0"/>
              <a:buChar char="•"/>
            </a:pPr>
            <a:r>
              <a:rPr lang="en-US" sz="1600" dirty="0">
                <a:solidFill>
                  <a:prstClr val="black"/>
                </a:solidFill>
                <a:latin typeface="Helvetica" pitchFamily="-106" charset="0"/>
                <a:ea typeface="ＭＳ Ｐゴシック" pitchFamily="-106" charset="-128"/>
              </a:rPr>
              <a:t> Report outputs</a:t>
            </a:r>
          </a:p>
          <a:p>
            <a:pPr eaLnBrk="0" fontAlgn="base" hangingPunct="0">
              <a:spcBef>
                <a:spcPct val="0"/>
              </a:spcBef>
              <a:spcAft>
                <a:spcPct val="0"/>
              </a:spcAft>
              <a:buFont typeface="Arial" pitchFamily="34" charset="0"/>
              <a:buChar char="•"/>
            </a:pPr>
            <a:r>
              <a:rPr lang="en-US" sz="1600" dirty="0">
                <a:solidFill>
                  <a:prstClr val="black"/>
                </a:solidFill>
                <a:latin typeface="Helvetica" pitchFamily="-106" charset="0"/>
                <a:ea typeface="ＭＳ Ｐゴシック" pitchFamily="-106" charset="-128"/>
              </a:rPr>
              <a:t> NCPC assess LP results</a:t>
            </a:r>
            <a:endParaRPr lang="en-US" sz="2400" dirty="0">
              <a:solidFill>
                <a:prstClr val="black"/>
              </a:solidFill>
              <a:latin typeface="Helvetica" pitchFamily="-106" charset="0"/>
              <a:ea typeface="ＭＳ Ｐゴシック" pitchFamily="-106" charset="-128"/>
            </a:endParaRPr>
          </a:p>
        </p:txBody>
      </p:sp>
      <p:sp>
        <p:nvSpPr>
          <p:cNvPr id="17" name="TextBox 16"/>
          <p:cNvSpPr txBox="1"/>
          <p:nvPr/>
        </p:nvSpPr>
        <p:spPr>
          <a:xfrm>
            <a:off x="6400800" y="3581400"/>
            <a:ext cx="2209800" cy="1015663"/>
          </a:xfrm>
          <a:prstGeom prst="rect">
            <a:avLst/>
          </a:prstGeom>
          <a:solidFill>
            <a:srgbClr val="FFFF0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Program Level: Counts in </a:t>
            </a:r>
            <a:r>
              <a:rPr lang="en-US" sz="2000" dirty="0" err="1">
                <a:solidFill>
                  <a:prstClr val="black"/>
                </a:solidFill>
                <a:latin typeface="Helvetica" pitchFamily="-106" charset="0"/>
                <a:ea typeface="ＭＳ Ｐゴシック" pitchFamily="-106" charset="-128"/>
              </a:rPr>
              <a:t>WebApps</a:t>
            </a:r>
            <a:endParaRPr lang="en-US" sz="2000" dirty="0">
              <a:solidFill>
                <a:prstClr val="black"/>
              </a:solidFill>
              <a:latin typeface="Helvetica" pitchFamily="-106" charset="0"/>
              <a:ea typeface="ＭＳ Ｐゴシック" pitchFamily="-106" charset="-128"/>
            </a:endParaRPr>
          </a:p>
        </p:txBody>
      </p:sp>
      <p:sp>
        <p:nvSpPr>
          <p:cNvPr id="19" name="TextBox 18"/>
          <p:cNvSpPr txBox="1"/>
          <p:nvPr/>
        </p:nvSpPr>
        <p:spPr>
          <a:xfrm>
            <a:off x="457200" y="3581400"/>
            <a:ext cx="2286000" cy="707886"/>
          </a:xfrm>
          <a:prstGeom prst="rect">
            <a:avLst/>
          </a:prstGeom>
          <a:solidFill>
            <a:srgbClr val="FF505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Community Level: PBIS</a:t>
            </a:r>
          </a:p>
        </p:txBody>
      </p:sp>
      <p:sp>
        <p:nvSpPr>
          <p:cNvPr id="27" name="TextBox 26"/>
          <p:cNvSpPr txBox="1"/>
          <p:nvPr/>
        </p:nvSpPr>
        <p:spPr>
          <a:xfrm>
            <a:off x="3200400" y="3581400"/>
            <a:ext cx="2667000" cy="892552"/>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000" dirty="0">
                <a:solidFill>
                  <a:prstClr val="black"/>
                </a:solidFill>
                <a:latin typeface="Helvetica" pitchFamily="-106" charset="0"/>
                <a:ea typeface="ＭＳ Ｐゴシック" pitchFamily="-106" charset="-128"/>
              </a:rPr>
              <a:t>Program Level:</a:t>
            </a:r>
          </a:p>
          <a:p>
            <a:pPr eaLnBrk="0" fontAlgn="base" hangingPunct="0">
              <a:spcBef>
                <a:spcPct val="0"/>
              </a:spcBef>
              <a:spcAft>
                <a:spcPct val="0"/>
              </a:spcAft>
            </a:pPr>
            <a:r>
              <a:rPr lang="en-US" sz="1600" dirty="0">
                <a:solidFill>
                  <a:prstClr val="black"/>
                </a:solidFill>
                <a:latin typeface="Helvetica" pitchFamily="-106" charset="0"/>
                <a:ea typeface="ＭＳ Ｐゴシック" pitchFamily="-106" charset="-128"/>
              </a:rPr>
              <a:t>LP’s  determine own outcomes</a:t>
            </a:r>
          </a:p>
        </p:txBody>
      </p:sp>
      <p:cxnSp>
        <p:nvCxnSpPr>
          <p:cNvPr id="43" name="Straight Connector 42"/>
          <p:cNvCxnSpPr/>
          <p:nvPr/>
        </p:nvCxnSpPr>
        <p:spPr>
          <a:xfrm>
            <a:off x="1676400" y="2971800"/>
            <a:ext cx="5638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7" idx="2"/>
          </p:cNvCxnSpPr>
          <p:nvPr/>
        </p:nvCxnSpPr>
        <p:spPr>
          <a:xfrm>
            <a:off x="4419600" y="2630507"/>
            <a:ext cx="0" cy="569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7315200" y="2971800"/>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676400" y="2971800"/>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419600" y="32004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00400" y="4419600"/>
            <a:ext cx="2667000" cy="584775"/>
          </a:xfrm>
          <a:prstGeom prst="rect">
            <a:avLst/>
          </a:prstGeom>
          <a:solidFill>
            <a:srgbClr val="81C6FF"/>
          </a:solidFill>
        </p:spPr>
        <p:txBody>
          <a:bodyPr wrap="square" rtlCol="0">
            <a:spAutoFit/>
          </a:bodyPr>
          <a:lstStyle/>
          <a:p>
            <a:pPr eaLnBrk="0" fontAlgn="base" hangingPunct="0">
              <a:spcBef>
                <a:spcPct val="0"/>
              </a:spcBef>
              <a:spcAft>
                <a:spcPct val="0"/>
              </a:spcAft>
            </a:pPr>
            <a:r>
              <a:rPr lang="en-US" sz="1600" dirty="0">
                <a:solidFill>
                  <a:prstClr val="black"/>
                </a:solidFill>
                <a:latin typeface="Helvetica" pitchFamily="-106" charset="0"/>
                <a:ea typeface="ＭＳ Ｐゴシック" pitchFamily="-106" charset="-128"/>
              </a:rPr>
              <a:t>NCPC introduced logic models</a:t>
            </a:r>
          </a:p>
        </p:txBody>
      </p:sp>
      <p:sp>
        <p:nvSpPr>
          <p:cNvPr id="15" name="TextBox 14"/>
          <p:cNvSpPr txBox="1"/>
          <p:nvPr/>
        </p:nvSpPr>
        <p:spPr>
          <a:xfrm>
            <a:off x="3200400" y="4953000"/>
            <a:ext cx="2667000" cy="830997"/>
          </a:xfrm>
          <a:prstGeom prst="rect">
            <a:avLst/>
          </a:prstGeom>
          <a:solidFill>
            <a:srgbClr val="00B0F0"/>
          </a:solidFill>
        </p:spPr>
        <p:txBody>
          <a:bodyPr wrap="square" rtlCol="0">
            <a:spAutoFit/>
          </a:bodyPr>
          <a:lstStyle/>
          <a:p>
            <a:pPr eaLnBrk="0" fontAlgn="base" hangingPunct="0">
              <a:spcBef>
                <a:spcPct val="0"/>
              </a:spcBef>
              <a:spcAft>
                <a:spcPct val="0"/>
              </a:spcAft>
            </a:pPr>
            <a:r>
              <a:rPr lang="en-US" sz="1600" dirty="0">
                <a:solidFill>
                  <a:prstClr val="black"/>
                </a:solidFill>
                <a:latin typeface="Helvetica" pitchFamily="-106" charset="0"/>
                <a:ea typeface="ＭＳ Ｐゴシック" pitchFamily="-106" charset="-128"/>
              </a:rPr>
              <a:t>NCPC funded outcomes evaluation for certain activities</a:t>
            </a:r>
          </a:p>
        </p:txBody>
      </p:sp>
      <p:sp>
        <p:nvSpPr>
          <p:cNvPr id="16" name="TextBox 15"/>
          <p:cNvSpPr txBox="1"/>
          <p:nvPr/>
        </p:nvSpPr>
        <p:spPr>
          <a:xfrm>
            <a:off x="3200400" y="5715000"/>
            <a:ext cx="2667000" cy="584775"/>
          </a:xfrm>
          <a:prstGeom prst="rect">
            <a:avLst/>
          </a:prstGeom>
          <a:solidFill>
            <a:srgbClr val="81C6FF"/>
          </a:solidFill>
        </p:spPr>
        <p:txBody>
          <a:bodyPr wrap="square" rtlCol="0">
            <a:spAutoFit/>
          </a:bodyPr>
          <a:lstStyle/>
          <a:p>
            <a:pPr eaLnBrk="0" fontAlgn="base" hangingPunct="0">
              <a:spcBef>
                <a:spcPct val="0"/>
              </a:spcBef>
              <a:spcAft>
                <a:spcPct val="0"/>
              </a:spcAft>
            </a:pPr>
            <a:r>
              <a:rPr lang="en-US" sz="1600" dirty="0">
                <a:solidFill>
                  <a:prstClr val="black"/>
                </a:solidFill>
                <a:latin typeface="Helvetica" pitchFamily="-106" charset="0"/>
                <a:ea typeface="ＭＳ Ｐゴシック" pitchFamily="-106" charset="-128"/>
              </a:rPr>
              <a:t>Standard Language Outcomes work</a:t>
            </a:r>
            <a:endParaRPr lang="en-US" sz="2400" dirty="0">
              <a:solidFill>
                <a:prstClr val="black"/>
              </a:solidFill>
              <a:latin typeface="Helvetica" pitchFamily="-106" charset="0"/>
              <a:ea typeface="ＭＳ Ｐゴシック" pitchFamily="-106" charset="-128"/>
            </a:endParaRPr>
          </a:p>
        </p:txBody>
      </p:sp>
      <p:sp>
        <p:nvSpPr>
          <p:cNvPr id="18" name="TextBox 17"/>
          <p:cNvSpPr txBox="1"/>
          <p:nvPr/>
        </p:nvSpPr>
        <p:spPr>
          <a:xfrm>
            <a:off x="3200400" y="6248400"/>
            <a:ext cx="2667000" cy="338554"/>
          </a:xfrm>
          <a:prstGeom prst="rect">
            <a:avLst/>
          </a:prstGeom>
          <a:solidFill>
            <a:srgbClr val="00B0F0"/>
          </a:solidFill>
        </p:spPr>
        <p:txBody>
          <a:bodyPr wrap="square" rtlCol="0">
            <a:spAutoFit/>
          </a:bodyPr>
          <a:lstStyle/>
          <a:p>
            <a:pPr eaLnBrk="0" fontAlgn="base" hangingPunct="0">
              <a:spcBef>
                <a:spcPct val="0"/>
              </a:spcBef>
              <a:spcAft>
                <a:spcPct val="0"/>
              </a:spcAft>
            </a:pPr>
            <a:r>
              <a:rPr lang="en-US" sz="1600" dirty="0">
                <a:solidFill>
                  <a:prstClr val="black"/>
                </a:solidFill>
                <a:latin typeface="Helvetica" pitchFamily="-106" charset="0"/>
                <a:ea typeface="ＭＳ Ｐゴシック" pitchFamily="-106" charset="-128"/>
              </a:rPr>
              <a:t>EB/EI Resource Guide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Big Picture Purpose?</a:t>
            </a:r>
            <a:endParaRPr lang="en-US" dirty="0"/>
          </a:p>
        </p:txBody>
      </p:sp>
      <p:sp>
        <p:nvSpPr>
          <p:cNvPr id="4" name="Slide Number Placeholder 3"/>
          <p:cNvSpPr>
            <a:spLocks noGrp="1"/>
          </p:cNvSpPr>
          <p:nvPr>
            <p:ph type="sldNum" sz="quarter" idx="10"/>
          </p:nvPr>
        </p:nvSpPr>
        <p:spPr/>
        <p:txBody>
          <a:bodyPr/>
          <a:lstStyle/>
          <a:p>
            <a:pPr>
              <a:defRPr/>
            </a:pPr>
            <a:fld id="{8887DB4A-1789-4AE9-8D0B-65CFDCB2DAFF}" type="slidenum">
              <a:rPr lang="en-US" smtClean="0">
                <a:solidFill>
                  <a:prstClr val="white"/>
                </a:solidFill>
              </a:rPr>
              <a:pPr>
                <a:defRPr/>
              </a:pPr>
              <a:t>9</a:t>
            </a:fld>
            <a:endParaRPr lang="en-US" dirty="0">
              <a:solidFill>
                <a:prstClr val="white"/>
              </a:solidFill>
            </a:endParaRPr>
          </a:p>
        </p:txBody>
      </p:sp>
      <p:sp>
        <p:nvSpPr>
          <p:cNvPr id="6" name="Rectangle 5"/>
          <p:cNvSpPr/>
          <p:nvPr/>
        </p:nvSpPr>
        <p:spPr>
          <a:xfrm>
            <a:off x="762000" y="2057400"/>
            <a:ext cx="2743200" cy="3046988"/>
          </a:xfrm>
          <a:prstGeom prst="rect">
            <a:avLst/>
          </a:prstGeom>
        </p:spPr>
        <p:txBody>
          <a:bodyPr wrap="square">
            <a:spAutoFit/>
          </a:bodyPr>
          <a:lstStyle/>
          <a:p>
            <a:r>
              <a:rPr lang="en-US" sz="3200" dirty="0" smtClean="0">
                <a:solidFill>
                  <a:srgbClr val="0070C0"/>
                </a:solidFill>
              </a:rPr>
              <a:t>Why is this work on data and </a:t>
            </a:r>
          </a:p>
          <a:p>
            <a:pPr>
              <a:buNone/>
            </a:pPr>
            <a:r>
              <a:rPr lang="en-US" sz="3200" dirty="0" smtClean="0">
                <a:solidFill>
                  <a:srgbClr val="0070C0"/>
                </a:solidFill>
              </a:rPr>
              <a:t>outcomes important for Smart Start</a:t>
            </a:r>
            <a:r>
              <a:rPr lang="en-US" sz="2800" dirty="0" smtClean="0">
                <a:solidFill>
                  <a:srgbClr val="0070C0"/>
                </a:solidFill>
              </a:rPr>
              <a:t>? </a:t>
            </a:r>
          </a:p>
        </p:txBody>
      </p:sp>
      <p:pic>
        <p:nvPicPr>
          <p:cNvPr id="8" name="Picture 20" descr="C:\Users\kmccombs-thornton\AppData\Local\Microsoft\Windows\Temporary Internet Files\Content.IE5\4KKZDS3N\MP900442524[1].jpg"/>
          <p:cNvPicPr>
            <a:picLocks noGrp="1" noChangeAspect="1" noChangeArrowheads="1"/>
          </p:cNvPicPr>
          <p:nvPr>
            <p:ph idx="1"/>
          </p:nvPr>
        </p:nvPicPr>
        <p:blipFill>
          <a:blip r:embed="rId3" cstate="print"/>
          <a:srcRect/>
          <a:stretch>
            <a:fillRect/>
          </a:stretch>
        </p:blipFill>
        <p:spPr bwMode="auto">
          <a:xfrm>
            <a:off x="4343400" y="1981200"/>
            <a:ext cx="3886200" cy="32570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NCPCSmartStartWhite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3270</Words>
  <Application>Microsoft Office PowerPoint</Application>
  <PresentationFormat>On-screen Show (4:3)</PresentationFormat>
  <Paragraphs>686</Paragraphs>
  <Slides>31</Slides>
  <Notes>31</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NCPCSmartStartWhiteInc</vt:lpstr>
      <vt:lpstr>3_NCPCSmartStartWhiteInc</vt:lpstr>
      <vt:lpstr>4_NCPCSmartStartWhiteInc</vt:lpstr>
      <vt:lpstr>5_NCPCSmartStartWhiteInc</vt:lpstr>
      <vt:lpstr>6_NCPCSmartStartWhiteInc</vt:lpstr>
      <vt:lpstr>7_NCPCSmartStartWhiteInc</vt:lpstr>
      <vt:lpstr>8_NCPCSmartStartWhiteInc</vt:lpstr>
      <vt:lpstr>9_NCPCSmartStartWhiteInc</vt:lpstr>
      <vt:lpstr>Welcome Smart Start Outcomes Briefing </vt:lpstr>
      <vt:lpstr>Overview</vt:lpstr>
      <vt:lpstr>Data Advisory Group</vt:lpstr>
      <vt:lpstr>Our Purpose</vt:lpstr>
      <vt:lpstr>Slide 5</vt:lpstr>
      <vt:lpstr>DAG Timeline</vt:lpstr>
      <vt:lpstr>Evolution of Smart Start  Program Data Efforts</vt:lpstr>
      <vt:lpstr>Evolution of Smart Start  Program Data Efforts</vt:lpstr>
      <vt:lpstr>What’s The Big Picture Purpose?</vt:lpstr>
      <vt:lpstr>DAG Response</vt:lpstr>
      <vt:lpstr>Common Language</vt:lpstr>
      <vt:lpstr>Our Goal</vt:lpstr>
      <vt:lpstr>DAG Principles</vt:lpstr>
      <vt:lpstr>Our Approach</vt:lpstr>
      <vt:lpstr>Considerations</vt:lpstr>
      <vt:lpstr>Measures</vt:lpstr>
      <vt:lpstr>Smart Start ECE Outcomes  </vt:lpstr>
      <vt:lpstr>Smart Start ECE Measures  </vt:lpstr>
      <vt:lpstr>Smart Start Family Support and Health Outcomes  </vt:lpstr>
      <vt:lpstr>Smart Start Family Support Measures  </vt:lpstr>
      <vt:lpstr>Smart Start Early Intervention Measures  </vt:lpstr>
      <vt:lpstr>Smart Start Outcomes  </vt:lpstr>
      <vt:lpstr>Smart Start Outcomes  </vt:lpstr>
      <vt:lpstr>Smart Start Measures  </vt:lpstr>
      <vt:lpstr>Smart Start Outcomes</vt:lpstr>
      <vt:lpstr>Table Discussion</vt:lpstr>
      <vt:lpstr>The Plan</vt:lpstr>
      <vt:lpstr>Local Partnerships</vt:lpstr>
      <vt:lpstr> Stretching &amp; Balancing</vt:lpstr>
      <vt:lpstr>Slide 30</vt:lpstr>
      <vt:lpstr>Smart Start Data Reporting  System with Outcomes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Smart Start Data Outcomes Briefing</dc:title>
  <dc:creator>mpayson</dc:creator>
  <cp:lastModifiedBy>kmccombs-thornton</cp:lastModifiedBy>
  <cp:revision>117</cp:revision>
  <dcterms:created xsi:type="dcterms:W3CDTF">2014-04-16T17:25:27Z</dcterms:created>
  <dcterms:modified xsi:type="dcterms:W3CDTF">2014-05-21T13:05:28Z</dcterms:modified>
</cp:coreProperties>
</file>