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Default Extension="docx" ContentType="application/vnd.openxmlformats-officedocument.wordprocessingml.document"/>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bookmarkIdSeed="2">
  <p:sldMasterIdLst>
    <p:sldMasterId id="2147483660" r:id="rId1"/>
    <p:sldMasterId id="2147483778" r:id="rId2"/>
  </p:sldMasterIdLst>
  <p:notesMasterIdLst>
    <p:notesMasterId r:id="rId51"/>
  </p:notesMasterIdLst>
  <p:handoutMasterIdLst>
    <p:handoutMasterId r:id="rId52"/>
  </p:handoutMasterIdLst>
  <p:sldIdLst>
    <p:sldId id="493" r:id="rId3"/>
    <p:sldId id="585" r:id="rId4"/>
    <p:sldId id="608" r:id="rId5"/>
    <p:sldId id="640" r:id="rId6"/>
    <p:sldId id="639" r:id="rId7"/>
    <p:sldId id="586" r:id="rId8"/>
    <p:sldId id="589" r:id="rId9"/>
    <p:sldId id="590" r:id="rId10"/>
    <p:sldId id="662" r:id="rId11"/>
    <p:sldId id="592" r:id="rId12"/>
    <p:sldId id="609" r:id="rId13"/>
    <p:sldId id="593" r:id="rId14"/>
    <p:sldId id="594" r:id="rId15"/>
    <p:sldId id="642" r:id="rId16"/>
    <p:sldId id="643" r:id="rId17"/>
    <p:sldId id="644" r:id="rId18"/>
    <p:sldId id="645" r:id="rId19"/>
    <p:sldId id="595" r:id="rId20"/>
    <p:sldId id="603" r:id="rId21"/>
    <p:sldId id="605" r:id="rId22"/>
    <p:sldId id="604" r:id="rId23"/>
    <p:sldId id="606" r:id="rId24"/>
    <p:sldId id="607" r:id="rId25"/>
    <p:sldId id="664" r:id="rId26"/>
    <p:sldId id="661" r:id="rId27"/>
    <p:sldId id="612" r:id="rId28"/>
    <p:sldId id="613" r:id="rId29"/>
    <p:sldId id="614" r:id="rId30"/>
    <p:sldId id="615" r:id="rId31"/>
    <p:sldId id="616" r:id="rId32"/>
    <p:sldId id="617" r:id="rId33"/>
    <p:sldId id="618" r:id="rId34"/>
    <p:sldId id="619" r:id="rId35"/>
    <p:sldId id="620" r:id="rId36"/>
    <p:sldId id="665" r:id="rId37"/>
    <p:sldId id="663" r:id="rId38"/>
    <p:sldId id="628" r:id="rId39"/>
    <p:sldId id="648" r:id="rId40"/>
    <p:sldId id="649" r:id="rId41"/>
    <p:sldId id="650" r:id="rId42"/>
    <p:sldId id="651" r:id="rId43"/>
    <p:sldId id="652" r:id="rId44"/>
    <p:sldId id="653" r:id="rId45"/>
    <p:sldId id="654" r:id="rId46"/>
    <p:sldId id="655" r:id="rId47"/>
    <p:sldId id="657" r:id="rId48"/>
    <p:sldId id="658" r:id="rId49"/>
    <p:sldId id="659" r:id="rId50"/>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Helvetica" pitchFamily="-106" charset="0"/>
        <a:ea typeface="ＭＳ Ｐゴシック" pitchFamily="-106" charset="-128"/>
        <a:cs typeface="+mn-cs"/>
      </a:defRPr>
    </a:lvl1pPr>
    <a:lvl2pPr marL="457200" algn="l" rtl="0" eaLnBrk="0" fontAlgn="base" hangingPunct="0">
      <a:spcBef>
        <a:spcPct val="0"/>
      </a:spcBef>
      <a:spcAft>
        <a:spcPct val="0"/>
      </a:spcAft>
      <a:defRPr sz="2400" kern="1200">
        <a:solidFill>
          <a:schemeClr val="tx1"/>
        </a:solidFill>
        <a:latin typeface="Helvetica" pitchFamily="-106" charset="0"/>
        <a:ea typeface="ＭＳ Ｐゴシック" pitchFamily="-106" charset="-128"/>
        <a:cs typeface="+mn-cs"/>
      </a:defRPr>
    </a:lvl2pPr>
    <a:lvl3pPr marL="914400" algn="l" rtl="0" eaLnBrk="0" fontAlgn="base" hangingPunct="0">
      <a:spcBef>
        <a:spcPct val="0"/>
      </a:spcBef>
      <a:spcAft>
        <a:spcPct val="0"/>
      </a:spcAft>
      <a:defRPr sz="2400" kern="1200">
        <a:solidFill>
          <a:schemeClr val="tx1"/>
        </a:solidFill>
        <a:latin typeface="Helvetica" pitchFamily="-106" charset="0"/>
        <a:ea typeface="ＭＳ Ｐゴシック" pitchFamily="-106" charset="-128"/>
        <a:cs typeface="+mn-cs"/>
      </a:defRPr>
    </a:lvl3pPr>
    <a:lvl4pPr marL="1371600" algn="l" rtl="0" eaLnBrk="0" fontAlgn="base" hangingPunct="0">
      <a:spcBef>
        <a:spcPct val="0"/>
      </a:spcBef>
      <a:spcAft>
        <a:spcPct val="0"/>
      </a:spcAft>
      <a:defRPr sz="2400" kern="1200">
        <a:solidFill>
          <a:schemeClr val="tx1"/>
        </a:solidFill>
        <a:latin typeface="Helvetica" pitchFamily="-106" charset="0"/>
        <a:ea typeface="ＭＳ Ｐゴシック" pitchFamily="-106" charset="-128"/>
        <a:cs typeface="+mn-cs"/>
      </a:defRPr>
    </a:lvl4pPr>
    <a:lvl5pPr marL="1828800" algn="l" rtl="0" eaLnBrk="0" fontAlgn="base" hangingPunct="0">
      <a:spcBef>
        <a:spcPct val="0"/>
      </a:spcBef>
      <a:spcAft>
        <a:spcPct val="0"/>
      </a:spcAft>
      <a:defRPr sz="2400" kern="1200">
        <a:solidFill>
          <a:schemeClr val="tx1"/>
        </a:solidFill>
        <a:latin typeface="Helvetica" pitchFamily="-106" charset="0"/>
        <a:ea typeface="ＭＳ Ｐゴシック" pitchFamily="-106" charset="-128"/>
        <a:cs typeface="+mn-cs"/>
      </a:defRPr>
    </a:lvl5pPr>
    <a:lvl6pPr marL="2286000" algn="l" defTabSz="914400" rtl="0" eaLnBrk="1" latinLnBrk="0" hangingPunct="1">
      <a:defRPr sz="2400" kern="1200">
        <a:solidFill>
          <a:schemeClr val="tx1"/>
        </a:solidFill>
        <a:latin typeface="Helvetica" pitchFamily="-106" charset="0"/>
        <a:ea typeface="ＭＳ Ｐゴシック" pitchFamily="-106" charset="-128"/>
        <a:cs typeface="+mn-cs"/>
      </a:defRPr>
    </a:lvl6pPr>
    <a:lvl7pPr marL="2743200" algn="l" defTabSz="914400" rtl="0" eaLnBrk="1" latinLnBrk="0" hangingPunct="1">
      <a:defRPr sz="2400" kern="1200">
        <a:solidFill>
          <a:schemeClr val="tx1"/>
        </a:solidFill>
        <a:latin typeface="Helvetica" pitchFamily="-106" charset="0"/>
        <a:ea typeface="ＭＳ Ｐゴシック" pitchFamily="-106" charset="-128"/>
        <a:cs typeface="+mn-cs"/>
      </a:defRPr>
    </a:lvl7pPr>
    <a:lvl8pPr marL="3200400" algn="l" defTabSz="914400" rtl="0" eaLnBrk="1" latinLnBrk="0" hangingPunct="1">
      <a:defRPr sz="2400" kern="1200">
        <a:solidFill>
          <a:schemeClr val="tx1"/>
        </a:solidFill>
        <a:latin typeface="Helvetica" pitchFamily="-106" charset="0"/>
        <a:ea typeface="ＭＳ Ｐゴシック" pitchFamily="-106" charset="-128"/>
        <a:cs typeface="+mn-cs"/>
      </a:defRPr>
    </a:lvl8pPr>
    <a:lvl9pPr marL="3657600" algn="l" defTabSz="914400" rtl="0" eaLnBrk="1" latinLnBrk="0" hangingPunct="1">
      <a:defRPr sz="2400" kern="1200">
        <a:solidFill>
          <a:schemeClr val="tx1"/>
        </a:solidFill>
        <a:latin typeface="Helvetica" pitchFamily="-106" charset="0"/>
        <a:ea typeface="ＭＳ Ｐゴシック" pitchFamily="-106"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ynthia" initials="ct"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83B00"/>
    <a:srgbClr val="FF33CC"/>
    <a:srgbClr val="9900CC"/>
    <a:srgbClr val="000099"/>
    <a:srgbClr val="ED8333"/>
    <a:srgbClr val="81C6FF"/>
    <a:srgbClr val="FFFF99"/>
    <a:srgbClr val="FFCC00"/>
    <a:srgbClr val="FFFF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6411" autoAdjust="0"/>
    <p:restoredTop sz="69928" autoAdjust="0"/>
  </p:normalViewPr>
  <p:slideViewPr>
    <p:cSldViewPr>
      <p:cViewPr>
        <p:scale>
          <a:sx n="70" d="100"/>
          <a:sy n="70" d="100"/>
        </p:scale>
        <p:origin x="-2530" y="-475"/>
      </p:cViewPr>
      <p:guideLst>
        <p:guide orient="horz" pos="2160"/>
        <p:guide pos="2880"/>
      </p:guideLst>
    </p:cSldViewPr>
  </p:slideViewPr>
  <p:outlineViewPr>
    <p:cViewPr>
      <p:scale>
        <a:sx n="33" d="100"/>
        <a:sy n="33" d="100"/>
      </p:scale>
      <p:origin x="0" y="2411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10" d="100"/>
          <a:sy n="110" d="100"/>
        </p:scale>
        <p:origin x="48" y="1812"/>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a:defRPr sz="1200">
                <a:latin typeface="Times New Roman" pitchFamily="18" charset="0"/>
              </a:defRPr>
            </a:lvl1pPr>
          </a:lstStyle>
          <a:p>
            <a:pPr>
              <a:defRPr/>
            </a:pPr>
            <a:endParaRPr lang="en-US" dirty="0"/>
          </a:p>
        </p:txBody>
      </p:sp>
      <p:sp>
        <p:nvSpPr>
          <p:cNvPr id="114691" name="Rectangle 3"/>
          <p:cNvSpPr>
            <a:spLocks noGrp="1" noChangeArrowheads="1"/>
          </p:cNvSpPr>
          <p:nvPr>
            <p:ph type="dt" sz="quarter" idx="1"/>
          </p:nvPr>
        </p:nvSpPr>
        <p:spPr bwMode="auto">
          <a:xfrm>
            <a:off x="3971926"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a:defRPr sz="1200">
                <a:latin typeface="Times New Roman" pitchFamily="18" charset="0"/>
              </a:defRPr>
            </a:lvl1pPr>
          </a:lstStyle>
          <a:p>
            <a:pPr>
              <a:defRPr/>
            </a:pPr>
            <a:endParaRPr lang="en-US" dirty="0"/>
          </a:p>
        </p:txBody>
      </p:sp>
      <p:sp>
        <p:nvSpPr>
          <p:cNvPr id="114692" name="Rectangle 4"/>
          <p:cNvSpPr>
            <a:spLocks noGrp="1" noChangeArrowheads="1"/>
          </p:cNvSpPr>
          <p:nvPr>
            <p:ph type="ftr" sz="quarter" idx="2"/>
          </p:nvPr>
        </p:nvSpPr>
        <p:spPr bwMode="auto">
          <a:xfrm>
            <a:off x="0" y="8831264"/>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a:defRPr sz="1200">
                <a:latin typeface="Times New Roman" pitchFamily="18" charset="0"/>
              </a:defRPr>
            </a:lvl1pPr>
          </a:lstStyle>
          <a:p>
            <a:pPr>
              <a:defRPr/>
            </a:pPr>
            <a:endParaRPr lang="en-US" dirty="0"/>
          </a:p>
        </p:txBody>
      </p:sp>
      <p:sp>
        <p:nvSpPr>
          <p:cNvPr id="114693" name="Rectangle 5"/>
          <p:cNvSpPr>
            <a:spLocks noGrp="1" noChangeArrowheads="1"/>
          </p:cNvSpPr>
          <p:nvPr>
            <p:ph type="sldNum" sz="quarter" idx="3"/>
          </p:nvPr>
        </p:nvSpPr>
        <p:spPr bwMode="auto">
          <a:xfrm>
            <a:off x="3971926" y="8831264"/>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a:defRPr sz="1200">
                <a:latin typeface="Times New Roman" pitchFamily="18" charset="0"/>
              </a:defRPr>
            </a:lvl1pPr>
          </a:lstStyle>
          <a:p>
            <a:pPr>
              <a:defRPr/>
            </a:pPr>
            <a:fld id="{5875C791-720A-49D0-9F03-749F82FF19CA}" type="slidenum">
              <a:rPr lang="en-US"/>
              <a:pPr>
                <a:defRPr/>
              </a:pPr>
              <a:t>‹#›</a:t>
            </a:fld>
            <a:endParaRPr lang="en-US" dirty="0"/>
          </a:p>
        </p:txBody>
      </p:sp>
    </p:spTree>
    <p:extLst>
      <p:ext uri="{BB962C8B-B14F-4D97-AF65-F5344CB8AC3E}">
        <p14:creationId xmlns:p14="http://schemas.microsoft.com/office/powerpoint/2010/main" xmlns="" val="37991456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a:defRPr sz="1200">
                <a:latin typeface="Times New Roman" pitchFamily="18" charset="0"/>
              </a:defRPr>
            </a:lvl1pPr>
          </a:lstStyle>
          <a:p>
            <a:pPr>
              <a:defRPr/>
            </a:pPr>
            <a:endParaRPr lang="en-US" dirty="0"/>
          </a:p>
        </p:txBody>
      </p:sp>
      <p:sp>
        <p:nvSpPr>
          <p:cNvPr id="100355" name="Rectangle 3"/>
          <p:cNvSpPr>
            <a:spLocks noGrp="1" noChangeArrowheads="1"/>
          </p:cNvSpPr>
          <p:nvPr>
            <p:ph type="dt" idx="1"/>
          </p:nvPr>
        </p:nvSpPr>
        <p:spPr bwMode="auto">
          <a:xfrm>
            <a:off x="3971926"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a:defRPr sz="1200">
                <a:latin typeface="Times New Roman" pitchFamily="18" charset="0"/>
              </a:defRPr>
            </a:lvl1pPr>
          </a:lstStyle>
          <a:p>
            <a:pPr>
              <a:defRPr/>
            </a:pPr>
            <a:endParaRPr lang="en-US" dirty="0"/>
          </a:p>
        </p:txBody>
      </p:sp>
      <p:sp>
        <p:nvSpPr>
          <p:cNvPr id="1741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100357" name="Rectangle 5"/>
          <p:cNvSpPr>
            <a:spLocks noGrp="1" noChangeArrowheads="1"/>
          </p:cNvSpPr>
          <p:nvPr>
            <p:ph type="body" sz="quarter" idx="3"/>
          </p:nvPr>
        </p:nvSpPr>
        <p:spPr bwMode="auto">
          <a:xfrm>
            <a:off x="935039" y="4416426"/>
            <a:ext cx="5140325" cy="4183063"/>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0358" name="Rectangle 6"/>
          <p:cNvSpPr>
            <a:spLocks noGrp="1" noChangeArrowheads="1"/>
          </p:cNvSpPr>
          <p:nvPr>
            <p:ph type="ftr" sz="quarter" idx="4"/>
          </p:nvPr>
        </p:nvSpPr>
        <p:spPr bwMode="auto">
          <a:xfrm>
            <a:off x="0" y="8831264"/>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a:defRPr sz="1200">
                <a:latin typeface="Times New Roman" pitchFamily="18" charset="0"/>
              </a:defRPr>
            </a:lvl1pPr>
          </a:lstStyle>
          <a:p>
            <a:pPr>
              <a:defRPr/>
            </a:pPr>
            <a:endParaRPr lang="en-US" dirty="0"/>
          </a:p>
        </p:txBody>
      </p:sp>
      <p:sp>
        <p:nvSpPr>
          <p:cNvPr id="100359" name="Rectangle 7"/>
          <p:cNvSpPr>
            <a:spLocks noGrp="1" noChangeArrowheads="1"/>
          </p:cNvSpPr>
          <p:nvPr>
            <p:ph type="sldNum" sz="quarter" idx="5"/>
          </p:nvPr>
        </p:nvSpPr>
        <p:spPr bwMode="auto">
          <a:xfrm>
            <a:off x="3971926" y="8831264"/>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a:defRPr sz="1200">
                <a:latin typeface="Times New Roman" pitchFamily="18" charset="0"/>
              </a:defRPr>
            </a:lvl1pPr>
          </a:lstStyle>
          <a:p>
            <a:pPr>
              <a:defRPr/>
            </a:pPr>
            <a:fld id="{0E6AB3EC-08B7-40C9-8DEE-48BB1560BF54}" type="slidenum">
              <a:rPr lang="en-US"/>
              <a:pPr>
                <a:defRPr/>
              </a:pPr>
              <a:t>‹#›</a:t>
            </a:fld>
            <a:endParaRPr lang="en-US" dirty="0"/>
          </a:p>
        </p:txBody>
      </p:sp>
    </p:spTree>
    <p:extLst>
      <p:ext uri="{BB962C8B-B14F-4D97-AF65-F5344CB8AC3E}">
        <p14:creationId xmlns:p14="http://schemas.microsoft.com/office/powerpoint/2010/main" xmlns="" val="17274295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p:spPr>
        <p:txBody>
          <a:bodyPr/>
          <a:lstStyle/>
          <a:p>
            <a:endParaRPr lang="en-US" strike="noStrike" dirty="0" smtClean="0">
              <a:latin typeface="Times New Roman" charset="0"/>
            </a:endParaRPr>
          </a:p>
        </p:txBody>
      </p:sp>
      <p:sp>
        <p:nvSpPr>
          <p:cNvPr id="18436" name="Slide Number Placeholder 3"/>
          <p:cNvSpPr>
            <a:spLocks noGrp="1"/>
          </p:cNvSpPr>
          <p:nvPr>
            <p:ph type="sldNum" sz="quarter" idx="5"/>
          </p:nvPr>
        </p:nvSpPr>
        <p:spPr>
          <a:noFill/>
        </p:spPr>
        <p:txBody>
          <a:bodyPr/>
          <a:lstStyle/>
          <a:p>
            <a:fld id="{A4220E08-8371-42CD-8DAA-F40842C88567}" type="slidenum">
              <a:rPr lang="en-US" smtClean="0">
                <a:latin typeface="Times New Roman" charset="0"/>
              </a:rPr>
              <a:pPr/>
              <a:t>1</a:t>
            </a:fld>
            <a:endParaRPr lang="en-US" dirty="0" smtClean="0">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6AB3EC-08B7-40C9-8DEE-48BB1560BF54}" type="slidenum">
              <a:rPr lang="en-US" smtClean="0"/>
              <a:pPr>
                <a:defRPr/>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6AB3EC-08B7-40C9-8DEE-48BB1560BF54}" type="slidenum">
              <a:rPr lang="en-US" smtClean="0"/>
              <a:pPr>
                <a:defRPr/>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6AB3EC-08B7-40C9-8DEE-48BB1560BF54}" type="slidenum">
              <a:rPr lang="en-US" smtClean="0"/>
              <a:pPr>
                <a:defRPr/>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6AB3EC-08B7-40C9-8DEE-48BB1560BF54}" type="slidenum">
              <a:rPr lang="en-US" smtClean="0"/>
              <a:pPr>
                <a:defRPr/>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6AB3EC-08B7-40C9-8DEE-48BB1560BF54}" type="slidenum">
              <a:rPr lang="en-US" smtClean="0"/>
              <a:pPr>
                <a:defRPr/>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6AB3EC-08B7-40C9-8DEE-48BB1560BF54}" type="slidenum">
              <a:rPr lang="en-US" smtClean="0"/>
              <a:pPr>
                <a:defRPr/>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6AB3EC-08B7-40C9-8DEE-48BB1560BF54}" type="slidenum">
              <a:rPr lang="en-US" smtClean="0"/>
              <a:pPr>
                <a:defRPr/>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6AB3EC-08B7-40C9-8DEE-48BB1560BF54}" type="slidenum">
              <a:rPr lang="en-US" smtClean="0"/>
              <a:pPr>
                <a:defRPr/>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6AB3EC-08B7-40C9-8DEE-48BB1560BF54}" type="slidenum">
              <a:rPr lang="en-US" smtClean="0"/>
              <a:pPr>
                <a:defRPr/>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 – can</a:t>
            </a:r>
            <a:r>
              <a:rPr lang="en-US" baseline="0" dirty="0" smtClean="0"/>
              <a:t> only use PAT evidence for PAT, not for home visiting in general.  </a:t>
            </a:r>
            <a:r>
              <a:rPr lang="en-US" baseline="0" dirty="0" smtClean="0"/>
              <a:t>PAT has prescribed degrees of duration, curriculum, etc.  This combination achieved the results. </a:t>
            </a:r>
            <a:endParaRPr lang="en-US" dirty="0"/>
          </a:p>
        </p:txBody>
      </p:sp>
      <p:sp>
        <p:nvSpPr>
          <p:cNvPr id="4" name="Slide Number Placeholder 3"/>
          <p:cNvSpPr>
            <a:spLocks noGrp="1"/>
          </p:cNvSpPr>
          <p:nvPr>
            <p:ph type="sldNum" sz="quarter" idx="10"/>
          </p:nvPr>
        </p:nvSpPr>
        <p:spPr/>
        <p:txBody>
          <a:bodyPr/>
          <a:lstStyle/>
          <a:p>
            <a:pPr>
              <a:defRPr/>
            </a:pPr>
            <a:fld id="{0E6AB3EC-08B7-40C9-8DEE-48BB1560BF54}" type="slidenum">
              <a:rPr lang="en-US" smtClean="0"/>
              <a:pPr>
                <a:defRPr/>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Format – observations</a:t>
            </a:r>
            <a:r>
              <a:rPr lang="en-US" baseline="0" dirty="0" smtClean="0"/>
              <a:t> from the field followed by a table discussion for each topic</a:t>
            </a:r>
          </a:p>
        </p:txBody>
      </p:sp>
      <p:sp>
        <p:nvSpPr>
          <p:cNvPr id="4" name="Slide Number Placeholder 3"/>
          <p:cNvSpPr>
            <a:spLocks noGrp="1"/>
          </p:cNvSpPr>
          <p:nvPr>
            <p:ph type="sldNum" sz="quarter" idx="10"/>
          </p:nvPr>
        </p:nvSpPr>
        <p:spPr/>
        <p:txBody>
          <a:bodyPr/>
          <a:lstStyle/>
          <a:p>
            <a:pPr>
              <a:defRPr/>
            </a:pPr>
            <a:fld id="{0E6AB3EC-08B7-40C9-8DEE-48BB1560BF54}"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Discuss</a:t>
            </a:r>
            <a:r>
              <a:rPr lang="en-US" baseline="0" dirty="0" smtClean="0"/>
              <a:t> program supports</a:t>
            </a:r>
          </a:p>
          <a:p>
            <a:r>
              <a:rPr lang="en-US" baseline="0" dirty="0" smtClean="0"/>
              <a:t>Handle on case by case basis</a:t>
            </a:r>
            <a:endParaRPr lang="en-US" dirty="0"/>
          </a:p>
        </p:txBody>
      </p:sp>
      <p:sp>
        <p:nvSpPr>
          <p:cNvPr id="4" name="Slide Number Placeholder 3"/>
          <p:cNvSpPr>
            <a:spLocks noGrp="1"/>
          </p:cNvSpPr>
          <p:nvPr>
            <p:ph type="sldNum" sz="quarter" idx="10"/>
          </p:nvPr>
        </p:nvSpPr>
        <p:spPr/>
        <p:txBody>
          <a:bodyPr/>
          <a:lstStyle/>
          <a:p>
            <a:pPr>
              <a:defRPr/>
            </a:pPr>
            <a:fld id="{0E6AB3EC-08B7-40C9-8DEE-48BB1560BF54}" type="slidenum">
              <a:rPr lang="en-US" smtClean="0"/>
              <a:pPr>
                <a:defRPr/>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6AB3EC-08B7-40C9-8DEE-48BB1560BF54}" type="slidenum">
              <a:rPr lang="en-US" smtClean="0"/>
              <a:pPr>
                <a:defRPr/>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6AB3EC-08B7-40C9-8DEE-48BB1560BF54}" type="slidenum">
              <a:rPr lang="en-US" smtClean="0"/>
              <a:pPr>
                <a:defRPr/>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6AB3EC-08B7-40C9-8DEE-48BB1560BF54}" type="slidenum">
              <a:rPr lang="en-US" smtClean="0"/>
              <a:pPr>
                <a:defRPr/>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6AB3EC-08B7-40C9-8DEE-48BB1560BF54}" type="slidenum">
              <a:rPr lang="en-US" smtClean="0"/>
              <a:pPr>
                <a:defRPr/>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6AB3EC-08B7-40C9-8DEE-48BB1560BF54}" type="slidenum">
              <a:rPr lang="en-US" smtClean="0"/>
              <a:pPr>
                <a:defRPr/>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r>
              <a:rPr lang="en-US" dirty="0" smtClean="0">
                <a:latin typeface="Arial" pitchFamily="34" charset="0"/>
                <a:ea typeface="ＭＳ Ｐゴシック" pitchFamily="34" charset="-128"/>
              </a:rPr>
              <a:t>All programs are performance and outcome based. The process of having agencies develop and utilize a logic model guides programs towards greater outcome accountability. Outcome accountability is demonstrating that the expenditure of staff time, funding, and other resources result in tangible positive changes for children and families. </a:t>
            </a:r>
          </a:p>
          <a:p>
            <a:endParaRPr lang="en-US" dirty="0" smtClean="0">
              <a:latin typeface="Arial" pitchFamily="34" charset="0"/>
              <a:ea typeface="ＭＳ Ｐゴシック" pitchFamily="34" charset="-128"/>
            </a:endParaRPr>
          </a:p>
          <a:p>
            <a:r>
              <a:rPr lang="en-US" dirty="0" smtClean="0">
                <a:latin typeface="Arial" pitchFamily="34" charset="0"/>
                <a:ea typeface="ＭＳ Ｐゴシック" pitchFamily="34" charset="-128"/>
              </a:rPr>
              <a:t>The logic model should be the applicant’s ‘drawing board’ for planning services, linking those services to outcomes, and identifying tools that will measure whether the stated outcomes were achieved. You might hear this articulated as your Theory of Change – steps need to bring about a long-term goal.  </a:t>
            </a:r>
          </a:p>
          <a:p>
            <a:endParaRPr lang="en-US" dirty="0" smtClean="0">
              <a:latin typeface="Arial" pitchFamily="34" charset="0"/>
              <a:ea typeface="ＭＳ Ｐゴシック" pitchFamily="34" charset="-128"/>
            </a:endParaRPr>
          </a:p>
          <a:p>
            <a:r>
              <a:rPr lang="en-US" dirty="0" smtClean="0">
                <a:latin typeface="Arial" pitchFamily="34" charset="0"/>
                <a:ea typeface="ＭＳ Ｐゴシック" pitchFamily="34" charset="-128"/>
              </a:rPr>
              <a:t>The logic model is intended to be a working document that is referenced and revised regularly by your agency. The information in your logic model should also align with what you have in your written guidelines and activity descriptions. </a:t>
            </a:r>
          </a:p>
          <a:p>
            <a:endParaRPr lang="en-US" dirty="0" smtClean="0">
              <a:latin typeface="Arial" pitchFamily="34" charset="0"/>
              <a:ea typeface="ＭＳ Ｐゴシック" pitchFamily="34" charset="-128"/>
            </a:endParaRPr>
          </a:p>
        </p:txBody>
      </p:sp>
      <p:sp>
        <p:nvSpPr>
          <p:cNvPr id="30724" name="Slide Number Placeholder 3"/>
          <p:cNvSpPr>
            <a:spLocks noGrp="1"/>
          </p:cNvSpPr>
          <p:nvPr>
            <p:ph type="sldNum" sz="quarter" idx="5"/>
          </p:nvPr>
        </p:nvSpPr>
        <p:spPr>
          <a:noFill/>
        </p:spPr>
        <p:txBody>
          <a:bodyPr/>
          <a:lstStyle/>
          <a:p>
            <a:fld id="{D041520C-6A7B-4A53-9179-1B754FEDC1CE}" type="slidenum">
              <a:rPr lang="en-US" smtClean="0"/>
              <a:pPr/>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p:spPr>
        <p:txBody>
          <a:bodyPr/>
          <a:lstStyle/>
          <a:p>
            <a:r>
              <a:rPr lang="en-US" smtClean="0">
                <a:latin typeface="Arial" pitchFamily="34" charset="0"/>
                <a:ea typeface="ＭＳ Ｐゴシック" pitchFamily="34" charset="-128"/>
              </a:rPr>
              <a:t>As a reminder, legislation requires EB/EI and the Smart Start definition for EB/EI required STRONG logic models. We introduced logic models at our last webinar.  We know that logic models have these components….Needs Statement (Why), Target Population (Who), Program or Activity Elements (What), Outputs (How or How many), and Outcomes (So what? Short and Long-term). </a:t>
            </a:r>
          </a:p>
          <a:p>
            <a:r>
              <a:rPr lang="en-US" smtClean="0">
                <a:latin typeface="Arial" pitchFamily="34" charset="0"/>
                <a:ea typeface="ＭＳ Ｐゴシック" pitchFamily="34" charset="-128"/>
              </a:rPr>
              <a:t> </a:t>
            </a:r>
          </a:p>
          <a:p>
            <a:r>
              <a:rPr lang="en-US" smtClean="0">
                <a:latin typeface="Arial" pitchFamily="34" charset="0"/>
                <a:ea typeface="ＭＳ Ｐゴシック" pitchFamily="34" charset="-128"/>
              </a:rPr>
              <a:t>But what is a STRONG logic model?  </a:t>
            </a:r>
          </a:p>
          <a:p>
            <a:endParaRPr lang="en-US"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p:txBody>
      </p:sp>
      <p:sp>
        <p:nvSpPr>
          <p:cNvPr id="31748" name="Slide Number Placeholder 3"/>
          <p:cNvSpPr>
            <a:spLocks noGrp="1"/>
          </p:cNvSpPr>
          <p:nvPr>
            <p:ph type="sldNum" sz="quarter" idx="5"/>
          </p:nvPr>
        </p:nvSpPr>
        <p:spPr>
          <a:noFill/>
        </p:spPr>
        <p:txBody>
          <a:bodyPr/>
          <a:lstStyle/>
          <a:p>
            <a:fld id="{9B82D680-C943-4046-BFBD-DA069F4651E4}" type="slidenum">
              <a:rPr lang="en-US" smtClean="0"/>
              <a:pPr/>
              <a:t>27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xfrm>
            <a:off x="935039" y="4416426"/>
            <a:ext cx="5140325" cy="4651374"/>
          </a:xfrm>
          <a:ln/>
        </p:spPr>
        <p:txBody>
          <a:bodyPr/>
          <a:lstStyle/>
          <a:p>
            <a:pPr indent="3175">
              <a:defRPr/>
            </a:pPr>
            <a:r>
              <a:rPr lang="en-US" b="1" dirty="0" smtClean="0">
                <a:solidFill>
                  <a:schemeClr val="accent2"/>
                </a:solidFill>
              </a:rPr>
              <a:t>A </a:t>
            </a:r>
            <a:r>
              <a:rPr lang="en-US" b="1" u="sng" dirty="0" smtClean="0">
                <a:solidFill>
                  <a:schemeClr val="accent2"/>
                </a:solidFill>
              </a:rPr>
              <a:t>strong</a:t>
            </a:r>
            <a:r>
              <a:rPr lang="en-US" b="1" dirty="0" smtClean="0">
                <a:solidFill>
                  <a:schemeClr val="accent2"/>
                </a:solidFill>
              </a:rPr>
              <a:t> logic model would include which of the following?</a:t>
            </a:r>
          </a:p>
          <a:p>
            <a:pPr>
              <a:defRPr/>
            </a:pPr>
            <a:endParaRPr lang="en-US" sz="800" dirty="0" smtClean="0">
              <a:latin typeface="Arial" pitchFamily="34" charset="0"/>
              <a:ea typeface="ＭＳ Ｐゴシック" pitchFamily="34" charset="-128"/>
            </a:endParaRPr>
          </a:p>
          <a:p>
            <a:pPr>
              <a:defRPr/>
            </a:pPr>
            <a:r>
              <a:rPr lang="en-US" dirty="0" smtClean="0">
                <a:latin typeface="Arial" pitchFamily="34" charset="0"/>
                <a:ea typeface="ＭＳ Ｐゴシック" pitchFamily="34" charset="-128"/>
              </a:rPr>
              <a:t>The EB/EI definition includes a statement about practices having a strong logic model. Clearly a strong logic model at a minimum needs to have each of the components we listed.  It also needs to provide enough information for a general audience to have a pretty good understanding of exactly what you are doing, why you are doing it, and what you intend to achieve (or how you’ll know you’ve done it).  (</a:t>
            </a:r>
            <a:r>
              <a:rPr lang="en-US" dirty="0" err="1" smtClean="0">
                <a:latin typeface="Arial" pitchFamily="34" charset="0"/>
                <a:ea typeface="ＭＳ Ｐゴシック" pitchFamily="34" charset="-128"/>
              </a:rPr>
              <a:t>ie</a:t>
            </a:r>
            <a:r>
              <a:rPr lang="en-US" dirty="0" smtClean="0">
                <a:latin typeface="Arial" pitchFamily="34" charset="0"/>
                <a:ea typeface="ＭＳ Ｐゴシック" pitchFamily="34" charset="-128"/>
              </a:rPr>
              <a:t>. It is logical, it needs to make sense).  </a:t>
            </a:r>
          </a:p>
          <a:p>
            <a:pPr>
              <a:defRPr/>
            </a:pPr>
            <a:endParaRPr lang="en-US" sz="800" dirty="0" smtClean="0">
              <a:latin typeface="Arial" pitchFamily="34" charset="0"/>
              <a:ea typeface="ＭＳ Ｐゴシック" pitchFamily="34" charset="-128"/>
            </a:endParaRPr>
          </a:p>
          <a:p>
            <a:pPr>
              <a:defRPr/>
            </a:pPr>
            <a:r>
              <a:rPr lang="en-US" dirty="0" smtClean="0">
                <a:latin typeface="Arial" pitchFamily="34" charset="0"/>
                <a:ea typeface="ＭＳ Ｐゴシック" pitchFamily="34" charset="-128"/>
              </a:rPr>
              <a:t>Strong Smart Start logic model tends to have more implementation information than you might see in examples from outside of Smart Start as we want to ensure we identify things key to good implementation, such as staffing, community collaboration, reporting, etc… </a:t>
            </a:r>
          </a:p>
          <a:p>
            <a:pPr>
              <a:defRPr/>
            </a:pPr>
            <a:r>
              <a:rPr lang="en-US" dirty="0" smtClean="0">
                <a:latin typeface="Arial" pitchFamily="34" charset="0"/>
                <a:ea typeface="ＭＳ Ｐゴシック" pitchFamily="34" charset="-128"/>
              </a:rPr>
              <a:t> </a:t>
            </a:r>
          </a:p>
          <a:p>
            <a:pPr>
              <a:defRPr/>
            </a:pPr>
            <a:r>
              <a:rPr lang="en-US" dirty="0" smtClean="0">
                <a:latin typeface="Arial" pitchFamily="34" charset="0"/>
                <a:ea typeface="ＭＳ Ｐゴシック" pitchFamily="34" charset="-128"/>
              </a:rPr>
              <a:t>In addition to needing strong logic models for EB/EI documentation, logic models can be useful tools.  We are seeing in our QA review, that some LP’s are indeed using LP’s for planning and monitoring tools. When you are truly using your LM as a tool, then this is a sign that you have a strong logic model.</a:t>
            </a:r>
          </a:p>
          <a:p>
            <a:pPr>
              <a:defRPr/>
            </a:pPr>
            <a:r>
              <a:rPr lang="en-US" dirty="0" smtClean="0">
                <a:latin typeface="Arial" pitchFamily="34" charset="0"/>
                <a:ea typeface="ＭＳ Ｐゴシック" pitchFamily="34" charset="-128"/>
              </a:rPr>
              <a:t> </a:t>
            </a:r>
          </a:p>
          <a:p>
            <a:pPr>
              <a:defRPr/>
            </a:pPr>
            <a:r>
              <a:rPr lang="en-US" dirty="0" smtClean="0">
                <a:latin typeface="Arial" pitchFamily="34" charset="0"/>
                <a:ea typeface="ＭＳ Ｐゴシック" pitchFamily="34" charset="-128"/>
              </a:rPr>
              <a:t>When used this way, the LM becomes a useful tool and in the process, you’ve developed a strong LM.  </a:t>
            </a:r>
          </a:p>
          <a:p>
            <a:pPr>
              <a:defRPr/>
            </a:pPr>
            <a:endParaRPr lang="en-US" dirty="0" smtClean="0">
              <a:latin typeface="Arial" pitchFamily="34" charset="0"/>
              <a:ea typeface="ＭＳ Ｐゴシック" pitchFamily="34" charset="-128"/>
            </a:endParaRPr>
          </a:p>
          <a:p>
            <a:pPr>
              <a:defRPr/>
            </a:pPr>
            <a:endParaRPr lang="en-US" dirty="0" smtClean="0">
              <a:latin typeface="Arial" pitchFamily="34" charset="0"/>
              <a:ea typeface="ＭＳ Ｐゴシック" pitchFamily="34" charset="-128"/>
            </a:endParaRPr>
          </a:p>
        </p:txBody>
      </p:sp>
      <p:sp>
        <p:nvSpPr>
          <p:cNvPr id="32772" name="Slide Number Placeholder 3"/>
          <p:cNvSpPr>
            <a:spLocks noGrp="1"/>
          </p:cNvSpPr>
          <p:nvPr>
            <p:ph type="sldNum" sz="quarter" idx="5"/>
          </p:nvPr>
        </p:nvSpPr>
        <p:spPr>
          <a:noFill/>
        </p:spPr>
        <p:txBody>
          <a:bodyPr/>
          <a:lstStyle/>
          <a:p>
            <a:fld id="{E4EB666A-EFD9-403C-B96C-9245F28A274F}" type="slidenum">
              <a:rPr lang="en-US" smtClean="0"/>
              <a:pPr/>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xfrm>
            <a:off x="304800" y="4343400"/>
            <a:ext cx="6400800" cy="4498974"/>
          </a:xfrm>
          <a:noFill/>
          <a:ln/>
        </p:spPr>
        <p:txBody>
          <a:bodyPr/>
          <a:lstStyle/>
          <a:p>
            <a:pPr>
              <a:spcBef>
                <a:spcPct val="0"/>
              </a:spcBef>
            </a:pPr>
            <a:r>
              <a:rPr lang="en-US" sz="1100" dirty="0" smtClean="0">
                <a:latin typeface="Arial" pitchFamily="34" charset="0"/>
                <a:ea typeface="ＭＳ Ｐゴシック" pitchFamily="34" charset="-128"/>
              </a:rPr>
              <a:t>Based on the Quality Assurance Reviews that Kim, Cynthia and Ann have conducted so far, we’d like to share a few tips for you to consider as you are creating or  editing logic models.</a:t>
            </a:r>
          </a:p>
          <a:p>
            <a:pPr>
              <a:spcBef>
                <a:spcPct val="0"/>
              </a:spcBef>
            </a:pPr>
            <a:endParaRPr lang="en-US" sz="400" dirty="0" smtClean="0">
              <a:latin typeface="Arial" pitchFamily="34" charset="0"/>
              <a:ea typeface="ＭＳ Ｐゴシック" pitchFamily="34" charset="-128"/>
            </a:endParaRPr>
          </a:p>
          <a:p>
            <a:pPr>
              <a:spcBef>
                <a:spcPct val="0"/>
              </a:spcBef>
            </a:pPr>
            <a:r>
              <a:rPr lang="en-US" sz="1100" u="sng" dirty="0" smtClean="0">
                <a:latin typeface="Arial" pitchFamily="34" charset="0"/>
                <a:ea typeface="ＭＳ Ｐゴシック" pitchFamily="34" charset="-128"/>
              </a:rPr>
              <a:t>Reference</a:t>
            </a:r>
            <a:r>
              <a:rPr lang="en-US" sz="1100" u="sng" baseline="0" dirty="0" smtClean="0">
                <a:latin typeface="Arial" pitchFamily="34" charset="0"/>
                <a:ea typeface="ＭＳ Ｐゴシック" pitchFamily="34" charset="-128"/>
              </a:rPr>
              <a:t> handout </a:t>
            </a:r>
            <a:r>
              <a:rPr lang="en-US" sz="1100" baseline="0" dirty="0" smtClean="0">
                <a:latin typeface="Arial" pitchFamily="34" charset="0"/>
                <a:ea typeface="ＭＳ Ｐゴシック" pitchFamily="34" charset="-128"/>
              </a:rPr>
              <a:t>– don’t expect you to read this slide when projected</a:t>
            </a:r>
          </a:p>
          <a:p>
            <a:pPr>
              <a:spcBef>
                <a:spcPct val="0"/>
              </a:spcBef>
            </a:pPr>
            <a:endParaRPr lang="en-US" sz="1100" dirty="0" smtClean="0">
              <a:latin typeface="Arial" pitchFamily="34" charset="0"/>
              <a:ea typeface="ＭＳ Ｐゴシック" pitchFamily="34" charset="-128"/>
            </a:endParaRPr>
          </a:p>
          <a:p>
            <a:pPr>
              <a:spcBef>
                <a:spcPct val="0"/>
              </a:spcBef>
            </a:pPr>
            <a:r>
              <a:rPr lang="en-US" sz="1100" dirty="0" smtClean="0">
                <a:latin typeface="Arial" pitchFamily="34" charset="0"/>
                <a:ea typeface="ＭＳ Ｐゴシック" pitchFamily="34" charset="-128"/>
              </a:rPr>
              <a:t>Staffing and Collaboration sections  are on the handout but not this slide– only top portion on slide due to space constraints</a:t>
            </a:r>
          </a:p>
          <a:p>
            <a:pPr>
              <a:spcBef>
                <a:spcPct val="0"/>
              </a:spcBef>
            </a:pPr>
            <a:endParaRPr lang="en-US" sz="1100" dirty="0" smtClean="0">
              <a:latin typeface="Arial" pitchFamily="34" charset="0"/>
              <a:ea typeface="ＭＳ Ｐゴシック" pitchFamily="34" charset="-128"/>
            </a:endParaRPr>
          </a:p>
          <a:p>
            <a:pPr>
              <a:spcBef>
                <a:spcPct val="0"/>
              </a:spcBef>
            </a:pPr>
            <a:r>
              <a:rPr lang="en-US" sz="1100" dirty="0" smtClean="0">
                <a:latin typeface="Arial" pitchFamily="34" charset="0"/>
                <a:ea typeface="ＭＳ Ｐゴシック" pitchFamily="34" charset="-128"/>
              </a:rPr>
              <a:t>Discuss with last slide</a:t>
            </a:r>
          </a:p>
          <a:p>
            <a:pPr>
              <a:spcBef>
                <a:spcPct val="0"/>
              </a:spcBef>
              <a:buFont typeface="Arial" charset="0"/>
              <a:buChar char="•"/>
            </a:pPr>
            <a:r>
              <a:rPr lang="en-US" sz="1100" dirty="0" smtClean="0">
                <a:latin typeface="Arial" pitchFamily="34" charset="0"/>
                <a:ea typeface="ＭＳ Ｐゴシック" pitchFamily="34" charset="-128"/>
              </a:rPr>
              <a:t>Staffing – remember to mention trainings and/or certifications required</a:t>
            </a:r>
          </a:p>
          <a:p>
            <a:pPr lvl="1">
              <a:spcBef>
                <a:spcPct val="0"/>
              </a:spcBef>
            </a:pPr>
            <a:r>
              <a:rPr lang="en-US" sz="1100" dirty="0" smtClean="0">
                <a:latin typeface="Arial" pitchFamily="34" charset="0"/>
                <a:ea typeface="ＭＳ Ｐゴシック" pitchFamily="34" charset="-128"/>
              </a:rPr>
              <a:t>** some strategies, like home visiting, really need supervision for the home visitors. If this is funded by another funding stream, it would be helpful to provide this with notation</a:t>
            </a:r>
          </a:p>
          <a:p>
            <a:pPr lvl="1">
              <a:spcBef>
                <a:spcPct val="0"/>
              </a:spcBef>
            </a:pPr>
            <a:endParaRPr lang="en-US" sz="1100" dirty="0" smtClean="0">
              <a:latin typeface="Arial" pitchFamily="34" charset="0"/>
              <a:ea typeface="ＭＳ Ｐゴシック" pitchFamily="34" charset="-128"/>
            </a:endParaRPr>
          </a:p>
          <a:p>
            <a:pPr>
              <a:spcBef>
                <a:spcPct val="0"/>
              </a:spcBef>
              <a:buFont typeface="Arial" charset="0"/>
              <a:buChar char="•"/>
            </a:pPr>
            <a:r>
              <a:rPr lang="en-US" sz="1100" dirty="0" smtClean="0">
                <a:latin typeface="Arial" pitchFamily="34" charset="0"/>
                <a:ea typeface="ＭＳ Ｐゴシック" pitchFamily="34" charset="-128"/>
              </a:rPr>
              <a:t>Community Collaboration – Please remember to describe whom you will need to work with while implementing this activity to achieve the best possible results for your target population.</a:t>
            </a:r>
          </a:p>
          <a:p>
            <a:pPr>
              <a:spcBef>
                <a:spcPct val="0"/>
              </a:spcBef>
              <a:buFont typeface="Arial" charset="0"/>
              <a:buChar char="•"/>
            </a:pPr>
            <a:endParaRPr lang="en-US" sz="1000" dirty="0" smtClean="0">
              <a:latin typeface="Arial" pitchFamily="34" charset="0"/>
              <a:ea typeface="ＭＳ Ｐゴシック" pitchFamily="34" charset="-128"/>
            </a:endParaRPr>
          </a:p>
        </p:txBody>
      </p:sp>
      <p:sp>
        <p:nvSpPr>
          <p:cNvPr id="33796" name="Slide Number Placeholder 3"/>
          <p:cNvSpPr>
            <a:spLocks noGrp="1"/>
          </p:cNvSpPr>
          <p:nvPr>
            <p:ph type="sldNum" sz="quarter" idx="5"/>
          </p:nvPr>
        </p:nvSpPr>
        <p:spPr>
          <a:noFill/>
        </p:spPr>
        <p:txBody>
          <a:bodyPr/>
          <a:lstStyle/>
          <a:p>
            <a:fld id="{289F7BF2-3B77-4EE0-92C4-39CB4320F659}" type="slidenum">
              <a:rPr lang="en-US" smtClean="0"/>
              <a:pPr/>
              <a:t>29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6AB3EC-08B7-40C9-8DEE-48BB1560BF54}" type="slidenum">
              <a:rPr lang="en-US" smtClean="0"/>
              <a:pPr>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xfrm>
            <a:off x="381000" y="4267200"/>
            <a:ext cx="6248400" cy="4800600"/>
          </a:xfrm>
          <a:noFill/>
          <a:ln/>
        </p:spPr>
        <p:txBody>
          <a:bodyPr/>
          <a:lstStyle/>
          <a:p>
            <a:pPr marL="173038" indent="-173038">
              <a:buFont typeface="Wingdings" pitchFamily="2" charset="2"/>
              <a:buChar char="Ø"/>
            </a:pPr>
            <a:r>
              <a:rPr lang="en-US" sz="1100" dirty="0" smtClean="0">
                <a:latin typeface="Arial" pitchFamily="34" charset="0"/>
                <a:ea typeface="ＭＳ Ｐゴシック" pitchFamily="34" charset="-128"/>
              </a:rPr>
              <a:t>We need to start by identifying the need. Why is this program needed? What is the issue in your specific community that your program plans to address? What current community need exists that you would like to affect? </a:t>
            </a:r>
          </a:p>
          <a:p>
            <a:pPr marL="468313" lvl="1" indent="-171450" defTabSz="457200" eaLnBrk="1" hangingPunct="1">
              <a:spcBef>
                <a:spcPts val="0"/>
              </a:spcBef>
              <a:spcAft>
                <a:spcPts val="0"/>
              </a:spcAft>
              <a:buFont typeface="Wingdings" pitchFamily="2" charset="2"/>
              <a:buChar char="v"/>
            </a:pPr>
            <a:r>
              <a:rPr lang="en-US" sz="1100" dirty="0" smtClean="0">
                <a:latin typeface="Arial"/>
                <a:ea typeface="Times New Roman"/>
              </a:rPr>
              <a:t>While what is happening somewhere else is interesting, it doesn’t make the case for implementing an activity in your community</a:t>
            </a:r>
          </a:p>
          <a:p>
            <a:pPr marL="228600" indent="-171450" defTabSz="457200" eaLnBrk="1" hangingPunct="1">
              <a:spcBef>
                <a:spcPts val="0"/>
              </a:spcBef>
              <a:spcAft>
                <a:spcPts val="0"/>
              </a:spcAft>
              <a:buFont typeface="Wingdings"/>
              <a:buChar char=""/>
            </a:pPr>
            <a:r>
              <a:rPr lang="en-US" sz="1100" dirty="0" smtClean="0">
                <a:latin typeface="Arial" pitchFamily="34" charset="0"/>
                <a:ea typeface="ＭＳ Ｐゴシック" pitchFamily="34" charset="-128"/>
              </a:rPr>
              <a:t>It’s important to be aware of the existing or current strategic planning being completed in your partnership as it is the systematic way an organization agrees on priorities that are essential to the agency’s mission. The strategic planning process likely achieved consensus through inclusion of various stakeholders and by reviewing various agency and community data. </a:t>
            </a:r>
            <a:r>
              <a:rPr lang="en-US" sz="1100" dirty="0" smtClean="0">
                <a:latin typeface="Arial"/>
                <a:ea typeface="Times New Roman"/>
              </a:rPr>
              <a:t> </a:t>
            </a:r>
          </a:p>
          <a:p>
            <a:pPr marL="511175" lvl="1" indent="-171450" defTabSz="457200" eaLnBrk="1" hangingPunct="1">
              <a:spcBef>
                <a:spcPts val="0"/>
              </a:spcBef>
              <a:spcAft>
                <a:spcPts val="0"/>
              </a:spcAft>
              <a:buFont typeface="Wingdings" pitchFamily="2" charset="2"/>
              <a:buChar char="v"/>
              <a:tabLst>
                <a:tab pos="1484313" algn="l"/>
              </a:tabLst>
            </a:pPr>
            <a:r>
              <a:rPr lang="en-US" sz="1100" dirty="0" smtClean="0">
                <a:latin typeface="Arial"/>
                <a:ea typeface="Times New Roman"/>
              </a:rPr>
              <a:t>It would make sense for your need statement to link with your LP’s priorities.</a:t>
            </a:r>
          </a:p>
          <a:p>
            <a:pPr marL="231775" indent="-171450" defTabSz="457200" eaLnBrk="1" hangingPunct="1">
              <a:spcBef>
                <a:spcPts val="0"/>
              </a:spcBef>
              <a:spcAft>
                <a:spcPts val="0"/>
              </a:spcAft>
              <a:buFont typeface="Wingdings" pitchFamily="2" charset="2"/>
              <a:buChar char="Ø"/>
              <a:tabLst>
                <a:tab pos="1484313" algn="l"/>
              </a:tabLst>
            </a:pPr>
            <a:r>
              <a:rPr lang="en-US" sz="1100" dirty="0" smtClean="0">
                <a:latin typeface="Arial" pitchFamily="34" charset="0"/>
                <a:ea typeface="ＭＳ Ｐゴシック" pitchFamily="34" charset="-128"/>
              </a:rPr>
              <a:t>Your strategic planning community assessment may provide the level of detail you need or it is possible that you may need to drill a little deeper and do some targeted assessment of a community issue </a:t>
            </a:r>
            <a:r>
              <a:rPr lang="en-US" sz="1100" dirty="0" err="1" smtClean="0">
                <a:latin typeface="Arial" pitchFamily="34" charset="0"/>
                <a:ea typeface="ＭＳ Ｐゴシック" pitchFamily="34" charset="-128"/>
              </a:rPr>
              <a:t>IDed</a:t>
            </a:r>
            <a:r>
              <a:rPr lang="en-US" sz="1100" dirty="0" smtClean="0">
                <a:latin typeface="Arial" pitchFamily="34" charset="0"/>
                <a:ea typeface="ＭＳ Ｐゴシック" pitchFamily="34" charset="-128"/>
              </a:rPr>
              <a:t> by your board to get data that is specific enough to align with a targeted intervention/program.  You may need to conducted interviews, focus groups, or surveys, for example, to really identify the need and/or interest </a:t>
            </a:r>
            <a:endParaRPr lang="en-US" sz="1100" dirty="0" smtClean="0">
              <a:latin typeface="Arial"/>
              <a:ea typeface="Times New Roman"/>
            </a:endParaRPr>
          </a:p>
          <a:p>
            <a:pPr marL="228600" lvl="0" indent="-171450" defTabSz="457200" eaLnBrk="1" hangingPunct="1">
              <a:spcBef>
                <a:spcPts val="0"/>
              </a:spcBef>
              <a:spcAft>
                <a:spcPts val="0"/>
              </a:spcAft>
              <a:buFont typeface="Wingdings"/>
              <a:buChar char=""/>
            </a:pPr>
            <a:r>
              <a:rPr lang="en-US" sz="1100" dirty="0" smtClean="0">
                <a:latin typeface="Arial"/>
                <a:ea typeface="Times New Roman"/>
              </a:rPr>
              <a:t>Can include relevant national data. If applicable, for more information include research citation as a footnote.</a:t>
            </a:r>
          </a:p>
          <a:p>
            <a:pPr marL="468313" lvl="1" indent="-171450" defTabSz="457200" eaLnBrk="1" hangingPunct="1">
              <a:spcBef>
                <a:spcPts val="0"/>
              </a:spcBef>
              <a:spcAft>
                <a:spcPts val="0"/>
              </a:spcAft>
              <a:buFont typeface="Wingdings" pitchFamily="2" charset="2"/>
              <a:buChar char="v"/>
              <a:tabLst>
                <a:tab pos="1484313" algn="l"/>
              </a:tabLst>
            </a:pPr>
            <a:r>
              <a:rPr lang="en-US" sz="1100" dirty="0" smtClean="0">
                <a:latin typeface="Arial"/>
                <a:ea typeface="Times New Roman"/>
              </a:rPr>
              <a:t>National data may help put  your need in perspective or help give it relevance; it does NOT  document a need for </a:t>
            </a:r>
            <a:r>
              <a:rPr lang="en-US" sz="1100" b="1" u="sng" dirty="0" smtClean="0">
                <a:latin typeface="Arial"/>
                <a:ea typeface="Times New Roman"/>
              </a:rPr>
              <a:t>your</a:t>
            </a:r>
            <a:r>
              <a:rPr lang="en-US" sz="1100" dirty="0" smtClean="0">
                <a:latin typeface="Arial"/>
                <a:ea typeface="Times New Roman"/>
              </a:rPr>
              <a:t> specific community</a:t>
            </a:r>
          </a:p>
          <a:p>
            <a:pPr marL="468313" lvl="1" indent="-171450" defTabSz="457200" eaLnBrk="1" hangingPunct="1">
              <a:spcBef>
                <a:spcPts val="0"/>
              </a:spcBef>
              <a:spcAft>
                <a:spcPts val="0"/>
              </a:spcAft>
              <a:buFont typeface="Wingdings" pitchFamily="2" charset="2"/>
              <a:buChar char="v"/>
              <a:tabLst>
                <a:tab pos="1484313" algn="l"/>
              </a:tabLst>
            </a:pPr>
            <a:r>
              <a:rPr lang="en-US" sz="1100" dirty="0" smtClean="0">
                <a:latin typeface="Arial"/>
                <a:ea typeface="Times New Roman"/>
              </a:rPr>
              <a:t>Sometimes you are noting data in a national study with a long citation. You may want to include this in a footnote to avoid taking up prime space in the column and lengthening the logic model due to the column formatting</a:t>
            </a:r>
          </a:p>
          <a:p>
            <a:pPr marL="228600" lvl="0" indent="-171450" defTabSz="457200" eaLnBrk="1" hangingPunct="1">
              <a:spcBef>
                <a:spcPts val="0"/>
              </a:spcBef>
              <a:spcAft>
                <a:spcPts val="0"/>
              </a:spcAft>
              <a:buFont typeface="Wingdings"/>
              <a:buChar char=""/>
              <a:tabLst>
                <a:tab pos="1603375" algn="l"/>
              </a:tabLst>
            </a:pPr>
            <a:r>
              <a:rPr lang="en-US" sz="1100" dirty="0" smtClean="0">
                <a:latin typeface="Arial"/>
                <a:ea typeface="Times New Roman"/>
              </a:rPr>
              <a:t>Include date and source for all data – this is REALLY helpful when you try to confirm and/or update your data</a:t>
            </a:r>
          </a:p>
          <a:p>
            <a:pPr marL="228600" lvl="0" indent="-171450" defTabSz="457200" eaLnBrk="1" hangingPunct="1">
              <a:spcBef>
                <a:spcPts val="0"/>
              </a:spcBef>
              <a:spcAft>
                <a:spcPts val="0"/>
              </a:spcAft>
              <a:buFont typeface="Wingdings"/>
              <a:buChar char=""/>
              <a:tabLst>
                <a:tab pos="1603375" algn="l"/>
              </a:tabLst>
            </a:pPr>
            <a:r>
              <a:rPr lang="en-US" sz="1100" dirty="0" smtClean="0">
                <a:latin typeface="Arial"/>
                <a:ea typeface="Times New Roman"/>
              </a:rPr>
              <a:t>You should ensure you have considered and can identify service duplication and </a:t>
            </a:r>
            <a:r>
              <a:rPr lang="en-US" sz="1100" dirty="0" err="1" smtClean="0">
                <a:latin typeface="Arial"/>
                <a:ea typeface="Times New Roman"/>
              </a:rPr>
              <a:t>supplantation</a:t>
            </a:r>
            <a:r>
              <a:rPr lang="en-US" sz="1100" dirty="0" smtClean="0">
                <a:latin typeface="Arial"/>
                <a:ea typeface="Times New Roman"/>
              </a:rPr>
              <a:t>. – describing  a need that is clearly the function of another agency is confusing to a reader without additional information to explain why Smart Start would also fund similar strategies </a:t>
            </a:r>
            <a:endParaRPr lang="en-US" sz="1100" dirty="0" smtClean="0">
              <a:latin typeface="Arial" pitchFamily="34" charset="0"/>
              <a:ea typeface="ＭＳ Ｐゴシック" pitchFamily="34" charset="-128"/>
            </a:endParaRPr>
          </a:p>
        </p:txBody>
      </p:sp>
      <p:sp>
        <p:nvSpPr>
          <p:cNvPr id="34820" name="Slide Number Placeholder 3"/>
          <p:cNvSpPr>
            <a:spLocks noGrp="1"/>
          </p:cNvSpPr>
          <p:nvPr>
            <p:ph type="sldNum" sz="quarter" idx="5"/>
          </p:nvPr>
        </p:nvSpPr>
        <p:spPr>
          <a:noFill/>
        </p:spPr>
        <p:txBody>
          <a:bodyPr/>
          <a:lstStyle/>
          <a:p>
            <a:fld id="{608207AF-ED64-4507-A05E-05DCE01D0CC6}" type="slidenum">
              <a:rPr lang="en-US" smtClean="0"/>
              <a:pPr/>
              <a:t>30</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r>
              <a:rPr lang="en-US" dirty="0" smtClean="0">
                <a:latin typeface="Arial" pitchFamily="34" charset="0"/>
                <a:ea typeface="ＭＳ Ｐゴシック" pitchFamily="34" charset="-128"/>
              </a:rPr>
              <a:t>Who is the anticipated target population? </a:t>
            </a:r>
          </a:p>
          <a:p>
            <a:pPr marL="471488" lvl="1" indent="-239713">
              <a:buFont typeface="Wingdings" pitchFamily="2" charset="2"/>
              <a:buChar char="Ø"/>
            </a:pPr>
            <a:r>
              <a:rPr lang="en-US" dirty="0" smtClean="0">
                <a:latin typeface="Arial" pitchFamily="34" charset="0"/>
                <a:ea typeface="ＭＳ Ｐゴシック" pitchFamily="34" charset="-128"/>
              </a:rPr>
              <a:t>Sometimes the target population is all parents or all childcare providers (so a more universal approach), but usually you have a prioritization plan so please specify this</a:t>
            </a:r>
          </a:p>
          <a:p>
            <a:pPr marL="471488" lvl="1" indent="-239713">
              <a:buFont typeface="Wingdings" pitchFamily="2" charset="2"/>
              <a:buChar char="Ø"/>
            </a:pPr>
            <a:r>
              <a:rPr lang="en-US" dirty="0" smtClean="0">
                <a:latin typeface="Arial" pitchFamily="34" charset="0"/>
                <a:ea typeface="ＭＳ Ｐゴシック" pitchFamily="34" charset="-128"/>
              </a:rPr>
              <a:t>Sometimes you target a population based on identified risk factors or other data (i.e. – teen parents, lower rated child care providers, geographic location, etc). </a:t>
            </a:r>
          </a:p>
          <a:p>
            <a:pPr marL="471488" lvl="1" indent="-239713">
              <a:buFont typeface="Wingdings" pitchFamily="2" charset="2"/>
              <a:buChar char="Ø"/>
            </a:pPr>
            <a:r>
              <a:rPr lang="en-US" dirty="0" smtClean="0">
                <a:latin typeface="Arial" pitchFamily="34" charset="0"/>
                <a:ea typeface="ＭＳ Ｐゴシック" pitchFamily="34" charset="-128"/>
              </a:rPr>
              <a:t>Please keep in mind that the target population should not be a surprise to the readers after they have read the need statement. They should be related!</a:t>
            </a:r>
          </a:p>
          <a:p>
            <a:r>
              <a:rPr lang="en-US" dirty="0" smtClean="0">
                <a:latin typeface="Arial" pitchFamily="34" charset="0"/>
                <a:ea typeface="ＭＳ Ｐゴシック" pitchFamily="34" charset="-128"/>
              </a:rPr>
              <a:t>This column is a great place to list the selection or priority criteria you are using when focusing your services within your community. For example, are you focusing on birth to 2 year olds? 1-3 star facilities? </a:t>
            </a:r>
          </a:p>
        </p:txBody>
      </p:sp>
      <p:sp>
        <p:nvSpPr>
          <p:cNvPr id="35844" name="Slide Number Placeholder 3"/>
          <p:cNvSpPr>
            <a:spLocks noGrp="1"/>
          </p:cNvSpPr>
          <p:nvPr>
            <p:ph type="sldNum" sz="quarter" idx="5"/>
          </p:nvPr>
        </p:nvSpPr>
        <p:spPr>
          <a:noFill/>
        </p:spPr>
        <p:txBody>
          <a:bodyPr/>
          <a:lstStyle/>
          <a:p>
            <a:fld id="{BE548C30-B472-42C3-A2C1-38B0B70F0F31}" type="slidenum">
              <a:rPr lang="en-US" smtClean="0"/>
              <a:pPr/>
              <a:t>31</a:t>
            </a:fld>
            <a:endParaRPr lang="en-US" smtClean="0"/>
          </a:p>
        </p:txBody>
      </p:sp>
      <p:pic>
        <p:nvPicPr>
          <p:cNvPr id="292867" name="Picture 3" descr="C:\Users\aspence\AppData\Local\Microsoft\Windows\Temporary Internet Files\Content.IE5\NOODS4Y2\MC900382592[1].jpg"/>
          <p:cNvPicPr>
            <a:picLocks noChangeAspect="1" noChangeArrowheads="1"/>
          </p:cNvPicPr>
          <p:nvPr/>
        </p:nvPicPr>
        <p:blipFill>
          <a:blip r:embed="rId3"/>
          <a:srcRect/>
          <a:stretch>
            <a:fillRect/>
          </a:stretch>
        </p:blipFill>
        <p:spPr bwMode="auto">
          <a:xfrm>
            <a:off x="5029200" y="1219200"/>
            <a:ext cx="685800" cy="685800"/>
          </a:xfrm>
          <a:prstGeom prst="rect">
            <a:avLst/>
          </a:prstGeom>
          <a:noFill/>
        </p:spPr>
      </p:pic>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endParaRPr lang="en-US" sz="1400" dirty="0" smtClean="0">
              <a:latin typeface="Arial" pitchFamily="34" charset="0"/>
              <a:ea typeface="ＭＳ Ｐゴシック" pitchFamily="34" charset="-128"/>
            </a:endParaRPr>
          </a:p>
          <a:p>
            <a:pPr marL="231775" indent="-231775">
              <a:buFont typeface="Arial" pitchFamily="34" charset="0"/>
              <a:buChar char="•"/>
            </a:pPr>
            <a:r>
              <a:rPr lang="en-US" sz="1400" dirty="0" smtClean="0">
                <a:latin typeface="Arial" pitchFamily="34" charset="0"/>
                <a:ea typeface="ＭＳ Ｐゴシック" pitchFamily="34" charset="-128"/>
              </a:rPr>
              <a:t> Would</a:t>
            </a:r>
            <a:r>
              <a:rPr lang="en-US" sz="1400" baseline="0" dirty="0" smtClean="0">
                <a:latin typeface="Arial" pitchFamily="34" charset="0"/>
                <a:ea typeface="ＭＳ Ｐゴシック" pitchFamily="34" charset="-128"/>
              </a:rPr>
              <a:t> someone unfamiliar with the program understand what the program looks like (key implementation components)? </a:t>
            </a:r>
            <a:r>
              <a:rPr lang="en-US" sz="1400" dirty="0" smtClean="0">
                <a:latin typeface="Arial" pitchFamily="34" charset="0"/>
                <a:ea typeface="ＭＳ Ｐゴシック" pitchFamily="34" charset="-128"/>
              </a:rPr>
              <a:t> </a:t>
            </a:r>
          </a:p>
          <a:p>
            <a:pPr marL="231775" indent="-231775">
              <a:buFont typeface="Arial" pitchFamily="34" charset="0"/>
              <a:buChar char="•"/>
            </a:pPr>
            <a:r>
              <a:rPr lang="en-US" sz="1400" dirty="0" smtClean="0">
                <a:latin typeface="Arial" pitchFamily="34" charset="0"/>
                <a:ea typeface="ＭＳ Ｐゴシック" pitchFamily="34" charset="-128"/>
              </a:rPr>
              <a:t> Be specific and provide enough detail for your various audiences – staff, board, funders, etc. Just listing the name of a program and saying that you will implement  it does not make the logic model a very helpful tool.</a:t>
            </a:r>
          </a:p>
          <a:p>
            <a:pPr marL="231775" indent="-231775">
              <a:buFont typeface="Arial" pitchFamily="34" charset="0"/>
              <a:buChar char="•"/>
            </a:pPr>
            <a:r>
              <a:rPr lang="en-US" sz="1400" dirty="0" smtClean="0">
                <a:latin typeface="Arial" pitchFamily="34" charset="0"/>
                <a:ea typeface="ＭＳ Ｐゴシック" pitchFamily="34" charset="-128"/>
              </a:rPr>
              <a:t> Describe grants in the logic model (or bonuses, incentives – whatever you call them) – you may have more detail in the guidelines or grant agreements but they should be noted in the LM. </a:t>
            </a:r>
          </a:p>
          <a:p>
            <a:pPr marL="231775" indent="-231775">
              <a:buFont typeface="Arial" pitchFamily="34" charset="0"/>
              <a:buChar char="•"/>
            </a:pPr>
            <a:r>
              <a:rPr lang="en-US" sz="1400" dirty="0" smtClean="0">
                <a:latin typeface="Arial" pitchFamily="34" charset="0"/>
                <a:ea typeface="ＭＳ Ｐゴシック" pitchFamily="34" charset="-128"/>
              </a:rPr>
              <a:t>Remember to compare the CAD language with this column in particular. The strategies noted in both documents should align</a:t>
            </a:r>
            <a:endParaRPr lang="en-US" dirty="0" smtClean="0">
              <a:latin typeface="Arial" pitchFamily="34" charset="0"/>
              <a:ea typeface="ＭＳ Ｐゴシック" pitchFamily="34" charset="-128"/>
            </a:endParaRPr>
          </a:p>
          <a:p>
            <a:endParaRPr lang="en-US" dirty="0" smtClean="0">
              <a:latin typeface="Arial" pitchFamily="34" charset="0"/>
              <a:ea typeface="ＭＳ Ｐゴシック" pitchFamily="34" charset="-128"/>
            </a:endParaRPr>
          </a:p>
          <a:p>
            <a:endParaRPr lang="en-US" dirty="0" smtClean="0">
              <a:latin typeface="Arial" pitchFamily="34" charset="0"/>
              <a:ea typeface="ＭＳ Ｐゴシック" pitchFamily="34" charset="-128"/>
            </a:endParaRPr>
          </a:p>
          <a:p>
            <a:endParaRPr lang="en-US" dirty="0" smtClean="0">
              <a:latin typeface="Arial" pitchFamily="34" charset="0"/>
              <a:ea typeface="ＭＳ Ｐゴシック" pitchFamily="34" charset="-128"/>
            </a:endParaRPr>
          </a:p>
          <a:p>
            <a:r>
              <a:rPr lang="en-US" dirty="0" smtClean="0">
                <a:latin typeface="Arial" pitchFamily="34" charset="0"/>
                <a:ea typeface="ＭＳ Ｐゴシック" pitchFamily="34" charset="-128"/>
              </a:rPr>
              <a:t>	</a:t>
            </a:r>
          </a:p>
          <a:p>
            <a:endParaRPr lang="en-US" dirty="0" smtClean="0">
              <a:latin typeface="Arial" pitchFamily="34" charset="0"/>
              <a:ea typeface="ＭＳ Ｐゴシック" pitchFamily="34" charset="-128"/>
            </a:endParaRPr>
          </a:p>
        </p:txBody>
      </p:sp>
      <p:sp>
        <p:nvSpPr>
          <p:cNvPr id="36868" name="Slide Number Placeholder 3"/>
          <p:cNvSpPr>
            <a:spLocks noGrp="1"/>
          </p:cNvSpPr>
          <p:nvPr>
            <p:ph type="sldNum" sz="quarter" idx="5"/>
          </p:nvPr>
        </p:nvSpPr>
        <p:spPr>
          <a:noFill/>
        </p:spPr>
        <p:txBody>
          <a:bodyPr/>
          <a:lstStyle/>
          <a:p>
            <a:fld id="{714FDE62-F925-4840-A513-AE53433E8386}" type="slidenum">
              <a:rPr lang="en-US" smtClean="0"/>
              <a:pPr/>
              <a:t>32</a:t>
            </a:fld>
            <a:endParaRPr lang="en-US" smtClean="0"/>
          </a:p>
        </p:txBody>
      </p:sp>
      <p:pic>
        <p:nvPicPr>
          <p:cNvPr id="293897" name="Picture 9" descr="C:\Users\aspence\AppData\Local\Microsoft\Windows\Temporary Internet Files\Content.IE5\NOODS4Y2\MC900056597[1].wmf"/>
          <p:cNvPicPr>
            <a:picLocks noChangeAspect="1" noChangeArrowheads="1"/>
          </p:cNvPicPr>
          <p:nvPr/>
        </p:nvPicPr>
        <p:blipFill>
          <a:blip r:embed="rId3"/>
          <a:srcRect/>
          <a:stretch>
            <a:fillRect/>
          </a:stretch>
        </p:blipFill>
        <p:spPr bwMode="auto">
          <a:xfrm>
            <a:off x="4876800" y="2133600"/>
            <a:ext cx="823488" cy="1214171"/>
          </a:xfrm>
          <a:prstGeom prst="rect">
            <a:avLst/>
          </a:prstGeom>
          <a:noFill/>
        </p:spPr>
      </p:pic>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latin typeface="Times New Roman" pitchFamily="-106" charset="0"/>
                <a:ea typeface="ＭＳ Ｐゴシック" pitchFamily="-106" charset="-128"/>
                <a:cs typeface="ＭＳ Ｐゴシック" pitchFamily="-106" charset="-128"/>
              </a:rPr>
              <a:t>What is important to count?</a:t>
            </a:r>
          </a:p>
          <a:p>
            <a:pPr lvl="1" indent="-282575">
              <a:buFont typeface="Arial" pitchFamily="34" charset="0"/>
              <a:buChar char="•"/>
            </a:pPr>
            <a:r>
              <a:rPr lang="en-US" dirty="0" smtClean="0"/>
              <a:t>Think about what you will need to know to determine whether or not the program is successful and  confirm it is being implemented with model fidelity</a:t>
            </a:r>
            <a:endParaRPr lang="en-US" kern="1200" dirty="0" smtClean="0">
              <a:solidFill>
                <a:schemeClr val="tx1"/>
              </a:solidFill>
              <a:latin typeface="Times New Roman" pitchFamily="-106" charset="0"/>
              <a:ea typeface="ＭＳ Ｐゴシック" pitchFamily="-106" charset="-128"/>
              <a:cs typeface="ＭＳ Ｐゴシック" pitchFamily="-106" charset="-128"/>
            </a:endParaRPr>
          </a:p>
          <a:p>
            <a:pPr marL="225425" indent="-225425"/>
            <a:r>
              <a:rPr lang="en-US" kern="1200" dirty="0" smtClean="0">
                <a:solidFill>
                  <a:schemeClr val="tx1"/>
                </a:solidFill>
                <a:latin typeface="Times New Roman" pitchFamily="-106" charset="0"/>
                <a:ea typeface="ＭＳ Ｐゴシック" pitchFamily="-106" charset="-128"/>
                <a:cs typeface="ＭＳ Ｐゴシック" pitchFamily="-106" charset="-128"/>
              </a:rPr>
              <a:t>Include the </a:t>
            </a:r>
            <a:r>
              <a:rPr lang="en-US" u="sng" kern="1200" dirty="0" smtClean="0">
                <a:solidFill>
                  <a:schemeClr val="tx1"/>
                </a:solidFill>
                <a:latin typeface="Times New Roman" pitchFamily="-106" charset="0"/>
                <a:ea typeface="ＭＳ Ｐゴシック" pitchFamily="-106" charset="-128"/>
                <a:cs typeface="ＭＳ Ｐゴシック" pitchFamily="-106" charset="-128"/>
              </a:rPr>
              <a:t>projected number </a:t>
            </a:r>
            <a:r>
              <a:rPr lang="en-US" kern="1200" dirty="0" smtClean="0">
                <a:solidFill>
                  <a:schemeClr val="tx1"/>
                </a:solidFill>
                <a:latin typeface="Times New Roman" pitchFamily="-106" charset="0"/>
                <a:ea typeface="ＭＳ Ｐゴシック" pitchFamily="-106" charset="-128"/>
                <a:cs typeface="ＭＳ Ｐゴシック" pitchFamily="-106" charset="-128"/>
              </a:rPr>
              <a:t>of people you will serve, sessions you offer,  visits you will complete, etc. </a:t>
            </a:r>
          </a:p>
          <a:p>
            <a:pPr lvl="1">
              <a:buFont typeface="Arial" pitchFamily="34" charset="0"/>
              <a:buChar char="•"/>
            </a:pPr>
            <a:r>
              <a:rPr lang="en-US" kern="1200" dirty="0" smtClean="0">
                <a:solidFill>
                  <a:schemeClr val="tx1"/>
                </a:solidFill>
                <a:latin typeface="Times New Roman" pitchFamily="-106" charset="0"/>
                <a:ea typeface="ＭＳ Ｐゴシック" pitchFamily="-106" charset="-128"/>
                <a:cs typeface="ＭＳ Ｐゴシック" pitchFamily="-106" charset="-128"/>
              </a:rPr>
              <a:t>  Some LMs contain “number” without projected data. Confer with the activity staff  - this is important given other considerations like staffing levels and the budget</a:t>
            </a:r>
            <a:r>
              <a:rPr lang="en-US" dirty="0" smtClean="0">
                <a:cs typeface="ＭＳ Ｐゴシック" pitchFamily="-106" charset="-128"/>
              </a:rPr>
              <a:t>!</a:t>
            </a:r>
            <a:endParaRPr lang="en-US" kern="1200" dirty="0" smtClean="0">
              <a:solidFill>
                <a:schemeClr val="tx1"/>
              </a:solidFill>
              <a:latin typeface="Times New Roman" pitchFamily="-106" charset="0"/>
              <a:ea typeface="ＭＳ Ｐゴシック" pitchFamily="-106" charset="-128"/>
              <a:cs typeface="ＭＳ Ｐゴシック" pitchFamily="-106" charset="-128"/>
            </a:endParaRPr>
          </a:p>
          <a:p>
            <a:pPr lvl="0"/>
            <a:r>
              <a:rPr lang="en-US" sz="1200" kern="1200" dirty="0" smtClean="0">
                <a:solidFill>
                  <a:schemeClr val="tx1"/>
                </a:solidFill>
                <a:latin typeface="Times New Roman" pitchFamily="-106" charset="0"/>
                <a:ea typeface="ＭＳ Ｐゴシック" pitchFamily="-106" charset="-128"/>
                <a:cs typeface="ＭＳ Ｐゴシック" pitchFamily="-106" charset="-128"/>
              </a:rPr>
              <a:t>What is the dosage? </a:t>
            </a:r>
            <a:r>
              <a:rPr lang="en-US" dirty="0" smtClean="0"/>
              <a:t>If specific caseload is expected, make sure the numbers correlate with staffing pattern or number of sessions offered.</a:t>
            </a:r>
            <a:endParaRPr lang="en-US" sz="1200" kern="1200" dirty="0" smtClean="0">
              <a:solidFill>
                <a:schemeClr val="tx1"/>
              </a:solidFill>
              <a:latin typeface="Times New Roman" pitchFamily="-106" charset="0"/>
              <a:ea typeface="ＭＳ Ｐゴシック" pitchFamily="-106" charset="-128"/>
              <a:cs typeface="ＭＳ Ｐゴシック" pitchFamily="-106" charset="-128"/>
            </a:endParaRPr>
          </a:p>
          <a:p>
            <a:pPr marL="231775" lvl="0" indent="-115888">
              <a:buFont typeface="Arial" pitchFamily="34" charset="0"/>
              <a:buChar char="•"/>
            </a:pPr>
            <a:r>
              <a:rPr lang="en-US" sz="1200" kern="1200" dirty="0" smtClean="0">
                <a:solidFill>
                  <a:schemeClr val="tx1"/>
                </a:solidFill>
                <a:latin typeface="Times New Roman" pitchFamily="-106" charset="0"/>
                <a:ea typeface="ＭＳ Ｐゴシック" pitchFamily="-106" charset="-128"/>
                <a:cs typeface="ＭＳ Ｐゴシック" pitchFamily="-106" charset="-128"/>
              </a:rPr>
              <a:t>Frequency of services – how often will the service be provided? Weekly for the fiscal year? Monthly for 6 months?</a:t>
            </a:r>
          </a:p>
          <a:p>
            <a:r>
              <a:rPr lang="en-US" sz="1200" kern="1200" dirty="0" smtClean="0">
                <a:solidFill>
                  <a:schemeClr val="tx1"/>
                </a:solidFill>
                <a:latin typeface="Times New Roman" pitchFamily="-106" charset="0"/>
                <a:ea typeface="ＭＳ Ｐゴシック" pitchFamily="-106" charset="-128"/>
                <a:cs typeface="ＭＳ Ｐゴシック" pitchFamily="-106" charset="-128"/>
              </a:rPr>
              <a:t> </a:t>
            </a:r>
          </a:p>
          <a:p>
            <a:r>
              <a:rPr lang="en-US" sz="1200" kern="1200" dirty="0" smtClean="0">
                <a:solidFill>
                  <a:schemeClr val="tx1"/>
                </a:solidFill>
                <a:latin typeface="Times New Roman" pitchFamily="-106" charset="0"/>
                <a:ea typeface="ＭＳ Ｐゴシック" pitchFamily="-106" charset="-128"/>
                <a:cs typeface="ＭＳ Ｐゴシック" pitchFamily="-106" charset="-128"/>
              </a:rPr>
              <a:t>Outputs should tie back directly to your target population. Don’t forget to count the information you noted in the target population. If it’s important to target, it’s important to count so you can ensure that your service is reaching the intended audience.</a:t>
            </a:r>
            <a:endParaRPr lang="en-US" dirty="0"/>
          </a:p>
        </p:txBody>
      </p:sp>
      <p:sp>
        <p:nvSpPr>
          <p:cNvPr id="4" name="Slide Number Placeholder 3"/>
          <p:cNvSpPr>
            <a:spLocks noGrp="1"/>
          </p:cNvSpPr>
          <p:nvPr>
            <p:ph type="sldNum" sz="quarter" idx="10"/>
          </p:nvPr>
        </p:nvSpPr>
        <p:spPr/>
        <p:txBody>
          <a:bodyPr/>
          <a:lstStyle/>
          <a:p>
            <a:pPr>
              <a:defRPr/>
            </a:pPr>
            <a:fld id="{0E6AB3EC-08B7-40C9-8DEE-48BB1560BF54}" type="slidenum">
              <a:rPr lang="en-US" smtClean="0"/>
              <a:pPr>
                <a:defRPr/>
              </a:pPr>
              <a:t>33</a:t>
            </a:fld>
            <a:endParaRPr lang="en-US" dirty="0"/>
          </a:p>
        </p:txBody>
      </p:sp>
      <p:pic>
        <p:nvPicPr>
          <p:cNvPr id="294914" name="Picture 2" descr="C:\Users\aspence\AppData\Local\Microsoft\Windows\Temporary Internet Files\Content.IE5\NOODS4Y2\MP900438759[1].jpg"/>
          <p:cNvPicPr>
            <a:picLocks noChangeAspect="1" noChangeArrowheads="1"/>
          </p:cNvPicPr>
          <p:nvPr/>
        </p:nvPicPr>
        <p:blipFill>
          <a:blip r:embed="rId3"/>
          <a:srcRect/>
          <a:stretch>
            <a:fillRect/>
          </a:stretch>
        </p:blipFill>
        <p:spPr bwMode="auto">
          <a:xfrm>
            <a:off x="4495800" y="1676400"/>
            <a:ext cx="881379" cy="1234137"/>
          </a:xfrm>
          <a:prstGeom prst="rect">
            <a:avLst/>
          </a:prstGeom>
          <a:noFill/>
        </p:spPr>
      </p:pic>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r>
              <a:rPr lang="en-US" b="1" dirty="0" smtClean="0"/>
              <a:t>As you know, there are several things to think about when developing outcomes. Some of these include the issues noted on this slide.</a:t>
            </a:r>
          </a:p>
          <a:p>
            <a:pPr>
              <a:defRPr/>
            </a:pPr>
            <a:endParaRPr lang="en-US" sz="500" b="1" dirty="0" smtClean="0"/>
          </a:p>
          <a:p>
            <a:pPr>
              <a:defRPr/>
            </a:pPr>
            <a:r>
              <a:rPr lang="en-US" b="1" dirty="0" smtClean="0"/>
              <a:t>Research</a:t>
            </a:r>
            <a:r>
              <a:rPr lang="en-US" dirty="0" smtClean="0"/>
              <a:t>:   Please make sure the outcomes for your activity align with the outcomes found in the research. You want to focus your outcomes on the areas where there was evidence for positive results for the participants. This applies if you are using research summarized in the Guide or other research you have found on your own. (on the next slide we will talk a little bit about how you would find this in the Guide)</a:t>
            </a:r>
          </a:p>
          <a:p>
            <a:pPr>
              <a:defRPr/>
            </a:pPr>
            <a:endParaRPr lang="en-US" sz="500" b="1" dirty="0" smtClean="0"/>
          </a:p>
          <a:p>
            <a:pPr>
              <a:defRPr/>
            </a:pPr>
            <a:r>
              <a:rPr lang="en-US" b="1" dirty="0" smtClean="0"/>
              <a:t>Linkage</a:t>
            </a:r>
            <a:r>
              <a:rPr lang="en-US" dirty="0" smtClean="0"/>
              <a:t> with LM content: Please make sure your outcomes align with the need statement, target population, and program elements. No surprises!</a:t>
            </a:r>
          </a:p>
          <a:p>
            <a:pPr>
              <a:defRPr/>
            </a:pPr>
            <a:endParaRPr lang="en-US" sz="600" dirty="0" smtClean="0"/>
          </a:p>
          <a:p>
            <a:pPr>
              <a:defRPr/>
            </a:pPr>
            <a:r>
              <a:rPr lang="en-US" b="1" dirty="0" smtClean="0"/>
              <a:t>Change: </a:t>
            </a:r>
            <a:r>
              <a:rPr lang="en-US" dirty="0" smtClean="0"/>
              <a:t>Outcomes, in contrast to outputs, should focus on a change or improvement that occurs for the participants as a result of your program. Outcomes commonly measure changes in knowledge, skill, attitude or behavior. You may also see outcomes that focus on the change in a situation.</a:t>
            </a:r>
          </a:p>
          <a:p>
            <a:pPr>
              <a:defRPr/>
            </a:pPr>
            <a:endParaRPr lang="en-US" sz="600" dirty="0" smtClean="0"/>
          </a:p>
          <a:p>
            <a:pPr>
              <a:spcBef>
                <a:spcPts val="0"/>
              </a:spcBef>
              <a:defRPr/>
            </a:pPr>
            <a:r>
              <a:rPr lang="en-US" b="1" dirty="0" smtClean="0"/>
              <a:t>Measurable</a:t>
            </a:r>
            <a:r>
              <a:rPr lang="en-US" dirty="0" smtClean="0"/>
              <a:t>:  Make sure you include outcomes that can be measured! Include specific data that will help you determine whether or not your program is working as intended when implemented. Helpful to include data after your percentage change projections to convey the scope of your project. 80% - is that 8 of 10 OR 80 of 100?  Also include the date at which point you will measure the change!</a:t>
            </a:r>
          </a:p>
          <a:p>
            <a:pPr>
              <a:defRPr/>
            </a:pPr>
            <a:endParaRPr lang="en-US" sz="600" dirty="0" smtClean="0"/>
          </a:p>
          <a:p>
            <a:pPr>
              <a:defRPr/>
            </a:pPr>
            <a:r>
              <a:rPr lang="en-US" b="1" dirty="0" smtClean="0"/>
              <a:t>Reasonable</a:t>
            </a:r>
            <a:r>
              <a:rPr lang="en-US" dirty="0" smtClean="0"/>
              <a:t>:   Given the resources and strategies you are implementing, make sure the outcome you are projecting is reasonable. </a:t>
            </a:r>
          </a:p>
          <a:p>
            <a:pPr>
              <a:defRPr/>
            </a:pPr>
            <a:endParaRPr lang="en-US" sz="600" dirty="0" smtClean="0"/>
          </a:p>
          <a:p>
            <a:pPr>
              <a:defRPr/>
            </a:pPr>
            <a:r>
              <a:rPr lang="en-US" b="1" dirty="0" smtClean="0"/>
              <a:t>Short-term outcomes – 2</a:t>
            </a:r>
            <a:r>
              <a:rPr lang="en-US" b="1" baseline="30000" dirty="0" smtClean="0"/>
              <a:t>nd</a:t>
            </a:r>
            <a:r>
              <a:rPr lang="en-US" b="1" dirty="0" smtClean="0"/>
              <a:t> to last column</a:t>
            </a:r>
            <a:r>
              <a:rPr lang="en-US" dirty="0" smtClean="0"/>
              <a:t>:   Given the nature of Smart Start’s funding on an annual basis, when we talk about short-term outcomes we are talking about a one year cycle. What is the improvement or benefit that will occur within one fiscal year? </a:t>
            </a:r>
            <a:r>
              <a:rPr lang="en-US" i="1" dirty="0" smtClean="0"/>
              <a:t>We realize that sometimes the desired change takes more than one fiscal year so you will want to develop incremental success milestones if this is your particular situation. When appropriate, you can certainly work with the same facility, for example, in sequential years but you would have different expectations for them each FY. </a:t>
            </a:r>
            <a:endParaRPr lang="en-US" dirty="0" smtClean="0"/>
          </a:p>
          <a:p>
            <a:pPr>
              <a:defRPr/>
            </a:pPr>
            <a:endParaRPr lang="en-US" sz="600" dirty="0" smtClean="0"/>
          </a:p>
          <a:p>
            <a:pPr>
              <a:defRPr/>
            </a:pPr>
            <a:r>
              <a:rPr lang="en-US" b="1" dirty="0" smtClean="0"/>
              <a:t>Long-term outcomes – LAST column</a:t>
            </a:r>
            <a:r>
              <a:rPr lang="en-US" dirty="0" smtClean="0"/>
              <a:t>:   While the literature will vary on how many years should be covered in “l-term” outcomes, we are usually talking about the impact over a period of time longer than one year. In Smart Start, we talk about longer term outcomes in the last column of the logic model. Usually we are looking at the impact on a community or system that might be expected to occur if the outcomes (or benefits to participants) are achieved over time. Smart Start activities often measure PBIS results in the last column.</a:t>
            </a:r>
          </a:p>
          <a:p>
            <a:pPr>
              <a:defRPr/>
            </a:pPr>
            <a:endParaRPr lang="en-US" dirty="0" smtClean="0"/>
          </a:p>
        </p:txBody>
      </p:sp>
      <p:sp>
        <p:nvSpPr>
          <p:cNvPr id="37892" name="Slide Number Placeholder 3"/>
          <p:cNvSpPr>
            <a:spLocks noGrp="1"/>
          </p:cNvSpPr>
          <p:nvPr>
            <p:ph type="sldNum" sz="quarter" idx="5"/>
          </p:nvPr>
        </p:nvSpPr>
        <p:spPr>
          <a:noFill/>
        </p:spPr>
        <p:txBody>
          <a:bodyPr/>
          <a:lstStyle/>
          <a:p>
            <a:fld id="{D143ACCF-F769-4F10-8C76-9D320EE6FD03}" type="slidenum">
              <a:rPr lang="en-US" smtClean="0"/>
              <a:pPr/>
              <a:t>34</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1" y="4416426"/>
            <a:ext cx="5943600" cy="4651374"/>
          </a:xfrm>
        </p:spPr>
        <p:txBody>
          <a:bodyPr>
            <a:noAutofit/>
          </a:bodyPr>
          <a:lstStyle/>
          <a:p>
            <a:r>
              <a:rPr lang="en-US" sz="1000" dirty="0" smtClean="0">
                <a:latin typeface="Arial" pitchFamily="34" charset="0"/>
                <a:cs typeface="Arial" pitchFamily="34" charset="0"/>
              </a:rPr>
              <a:t>To finish looking at the Handout on Issues to consider when you are creating or reviewing a logic model, there are 2 more sections to discuss briefly:</a:t>
            </a:r>
          </a:p>
          <a:p>
            <a:pPr marL="228600" indent="-228600">
              <a:spcBef>
                <a:spcPct val="0"/>
              </a:spcBef>
              <a:buFont typeface="+mj-lt"/>
              <a:buAutoNum type="arabicPeriod"/>
            </a:pPr>
            <a:r>
              <a:rPr lang="en-US" sz="1000" dirty="0" smtClean="0">
                <a:latin typeface="Arial" pitchFamily="34" charset="0"/>
                <a:ea typeface="ＭＳ Ｐゴシック" pitchFamily="34" charset="-128"/>
                <a:cs typeface="Arial" pitchFamily="34" charset="0"/>
              </a:rPr>
              <a:t>Staffing – remember to mention trainings and/or certifications required</a:t>
            </a:r>
          </a:p>
          <a:p>
            <a:pPr lvl="1">
              <a:spcBef>
                <a:spcPct val="0"/>
              </a:spcBef>
            </a:pPr>
            <a:r>
              <a:rPr lang="en-US" sz="1000" dirty="0" smtClean="0">
                <a:latin typeface="Arial" pitchFamily="34" charset="0"/>
                <a:ea typeface="ＭＳ Ｐゴシック" pitchFamily="34" charset="-128"/>
                <a:cs typeface="Arial" pitchFamily="34" charset="0"/>
              </a:rPr>
              <a:t>** some strategies, like home visiting, really need supervision for the home visitors. If this is funded by another funding stream, it would be helpful to provide this with notation</a:t>
            </a:r>
          </a:p>
          <a:p>
            <a:pPr lvl="1">
              <a:spcBef>
                <a:spcPct val="0"/>
              </a:spcBef>
            </a:pPr>
            <a:endParaRPr lang="en-US" sz="1000" dirty="0" smtClean="0">
              <a:latin typeface="Arial" pitchFamily="34" charset="0"/>
              <a:ea typeface="ＭＳ Ｐゴシック" pitchFamily="34" charset="-128"/>
              <a:cs typeface="Arial" pitchFamily="34" charset="0"/>
            </a:endParaRPr>
          </a:p>
          <a:p>
            <a:pPr marL="228600" indent="-228600">
              <a:spcBef>
                <a:spcPct val="0"/>
              </a:spcBef>
              <a:buFont typeface="+mj-lt"/>
              <a:buAutoNum type="arabicPeriod"/>
            </a:pPr>
            <a:r>
              <a:rPr lang="en-US" sz="1000" dirty="0" smtClean="0">
                <a:latin typeface="Arial" pitchFamily="34" charset="0"/>
                <a:ea typeface="ＭＳ Ｐゴシック" pitchFamily="34" charset="-128"/>
                <a:cs typeface="Arial" pitchFamily="34" charset="0"/>
              </a:rPr>
              <a:t>Community Collaboration – Please remember to describe whom you will need to work with while implementing this activity to achieve the best possible results for your target population.</a:t>
            </a:r>
          </a:p>
          <a:p>
            <a:pPr>
              <a:spcBef>
                <a:spcPts val="0"/>
              </a:spcBef>
            </a:pPr>
            <a:r>
              <a:rPr lang="en-US" sz="1000" dirty="0" smtClean="0">
                <a:latin typeface="Arial" pitchFamily="34" charset="0"/>
                <a:cs typeface="Arial" pitchFamily="34" charset="0"/>
              </a:rPr>
              <a:t>_____________________________________</a:t>
            </a:r>
          </a:p>
          <a:p>
            <a:r>
              <a:rPr lang="en-US" sz="1000" dirty="0" smtClean="0">
                <a:latin typeface="Arial" pitchFamily="34" charset="0"/>
                <a:cs typeface="Arial" pitchFamily="34" charset="0"/>
              </a:rPr>
              <a:t>Now… Let’s look at the handout that is an exercise for you to apply some of what we’ve discussed. </a:t>
            </a:r>
          </a:p>
          <a:p>
            <a:pPr>
              <a:spcAft>
                <a:spcPts val="600"/>
              </a:spcAft>
            </a:pPr>
            <a:r>
              <a:rPr lang="en-US" sz="1000" dirty="0" smtClean="0">
                <a:latin typeface="Arial" pitchFamily="34" charset="0"/>
                <a:cs typeface="Arial" pitchFamily="34" charset="0"/>
              </a:rPr>
              <a:t>This example summarizes a program that will provide consultation and coaching to increase the Environment Rating Scale (ERS) scores and thereby increase the star rating. We will make assumptions about this logic model – for example, that the </a:t>
            </a:r>
            <a:r>
              <a:rPr lang="en-US" sz="1000" dirty="0" err="1" smtClean="0">
                <a:latin typeface="Arial" pitchFamily="34" charset="0"/>
                <a:cs typeface="Arial" pitchFamily="34" charset="0"/>
              </a:rPr>
              <a:t>ed</a:t>
            </a:r>
            <a:r>
              <a:rPr lang="en-US" sz="1000" dirty="0" smtClean="0">
                <a:latin typeface="Arial" pitchFamily="34" charset="0"/>
                <a:cs typeface="Arial" pitchFamily="34" charset="0"/>
              </a:rPr>
              <a:t> points are high and that the data included in the logic model is correct! (we’ve had to simplify it in some cases for sake of a quick group exercise)</a:t>
            </a:r>
          </a:p>
          <a:p>
            <a:pPr>
              <a:spcAft>
                <a:spcPts val="600"/>
              </a:spcAft>
            </a:pPr>
            <a:r>
              <a:rPr lang="en-US" sz="1000" dirty="0" smtClean="0">
                <a:latin typeface="Arial" pitchFamily="34" charset="0"/>
                <a:cs typeface="Arial" pitchFamily="34" charset="0"/>
              </a:rPr>
              <a:t>Need – 3 centers are only 1 star, program points are low, willing to be assessed this year by state </a:t>
            </a:r>
          </a:p>
          <a:p>
            <a:pPr>
              <a:spcAft>
                <a:spcPts val="600"/>
              </a:spcAft>
            </a:pPr>
            <a:r>
              <a:rPr lang="en-US" sz="1000" dirty="0" smtClean="0">
                <a:latin typeface="Arial" pitchFamily="34" charset="0"/>
                <a:cs typeface="Arial" pitchFamily="34" charset="0"/>
              </a:rPr>
              <a:t>Target pop – low star rated centers, not homes and those due for assessment will be targeted</a:t>
            </a:r>
          </a:p>
          <a:p>
            <a:pPr>
              <a:spcAft>
                <a:spcPts val="600"/>
              </a:spcAft>
            </a:pPr>
            <a:r>
              <a:rPr lang="en-US" sz="1000" dirty="0" smtClean="0">
                <a:latin typeface="Arial" pitchFamily="34" charset="0"/>
                <a:cs typeface="Arial" pitchFamily="34" charset="0"/>
              </a:rPr>
              <a:t>Program Elements – this describes the types of meetings with center staff that will be conducted, including orientation and pre/post-ERS assessment as well as grants</a:t>
            </a:r>
          </a:p>
          <a:p>
            <a:r>
              <a:rPr lang="en-US" sz="1000" dirty="0" smtClean="0">
                <a:latin typeface="Arial" pitchFamily="34" charset="0"/>
                <a:cs typeface="Arial" pitchFamily="34" charset="0"/>
              </a:rPr>
              <a:t>Outputs – You will notice that the projected numbers are listed for the items to be counted such as centers, classrooms, teachers, children, plans, grants and QE sessions</a:t>
            </a:r>
          </a:p>
          <a:p>
            <a:endParaRPr lang="en-US" sz="1000" dirty="0" smtClean="0">
              <a:latin typeface="Arial" pitchFamily="34" charset="0"/>
              <a:cs typeface="Arial" pitchFamily="34" charset="0"/>
            </a:endParaRPr>
          </a:p>
          <a:p>
            <a:r>
              <a:rPr lang="en-US" sz="1000" dirty="0" smtClean="0">
                <a:latin typeface="Arial" pitchFamily="34" charset="0"/>
                <a:cs typeface="Arial" pitchFamily="34" charset="0"/>
              </a:rPr>
              <a:t>Let’s now give you an opportunity to select what you think would be two outcomes to consider for both the short term (2</a:t>
            </a:r>
            <a:r>
              <a:rPr lang="en-US" sz="1000" baseline="30000" dirty="0" smtClean="0">
                <a:latin typeface="Arial" pitchFamily="34" charset="0"/>
                <a:cs typeface="Arial" pitchFamily="34" charset="0"/>
              </a:rPr>
              <a:t>nd</a:t>
            </a:r>
            <a:r>
              <a:rPr lang="en-US" sz="1000" dirty="0" smtClean="0">
                <a:latin typeface="Arial" pitchFamily="34" charset="0"/>
                <a:cs typeface="Arial" pitchFamily="34" charset="0"/>
              </a:rPr>
              <a:t> to last column) and longer term (last column) – Tables to discuss handout and select 2 for each: s-term and l-term. </a:t>
            </a:r>
            <a:endParaRPr lang="en-US"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0E6AB3EC-08B7-40C9-8DEE-48BB1560BF54}" type="slidenum">
              <a:rPr lang="en-US" smtClean="0"/>
              <a:pPr>
                <a:defRPr/>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6AB3EC-08B7-40C9-8DEE-48BB1560BF54}" type="slidenum">
              <a:rPr lang="en-US" smtClean="0"/>
              <a:pPr>
                <a:defRPr/>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r>
              <a:rPr lang="en-US" b="1" dirty="0" smtClean="0">
                <a:latin typeface="Arial" pitchFamily="34" charset="0"/>
                <a:ea typeface="ＭＳ Ｐゴシック" pitchFamily="34" charset="-128"/>
              </a:rPr>
              <a:t>30 seconds</a:t>
            </a:r>
          </a:p>
          <a:p>
            <a:endParaRPr lang="en-US" dirty="0" smtClean="0">
              <a:latin typeface="Arial" pitchFamily="34" charset="0"/>
              <a:ea typeface="ＭＳ Ｐゴシック" pitchFamily="34" charset="-128"/>
            </a:endParaRPr>
          </a:p>
          <a:p>
            <a:r>
              <a:rPr lang="en-US" dirty="0" smtClean="0">
                <a:latin typeface="Arial" pitchFamily="34" charset="0"/>
                <a:ea typeface="ＭＳ Ｐゴシック" pitchFamily="34" charset="-128"/>
              </a:rPr>
              <a:t>As a reminder</a:t>
            </a:r>
            <a:r>
              <a:rPr lang="en-US" baseline="0" dirty="0" smtClean="0">
                <a:latin typeface="Arial" pitchFamily="34" charset="0"/>
                <a:ea typeface="ＭＳ Ｐゴシック" pitchFamily="34" charset="-128"/>
              </a:rPr>
              <a:t> (similar to strong logic models), Smart Start </a:t>
            </a:r>
            <a:r>
              <a:rPr lang="en-US" dirty="0" smtClean="0">
                <a:latin typeface="Arial" pitchFamily="34" charset="0"/>
                <a:ea typeface="ＭＳ Ｐゴシック" pitchFamily="34" charset="-128"/>
              </a:rPr>
              <a:t>legislation requires Smart Start funded activities</a:t>
            </a:r>
            <a:r>
              <a:rPr lang="en-US" baseline="0" dirty="0" smtClean="0">
                <a:latin typeface="Arial" pitchFamily="34" charset="0"/>
                <a:ea typeface="ＭＳ Ｐゴシック" pitchFamily="34" charset="-128"/>
              </a:rPr>
              <a:t> are</a:t>
            </a:r>
            <a:r>
              <a:rPr lang="en-US" dirty="0" smtClean="0">
                <a:latin typeface="Arial" pitchFamily="34" charset="0"/>
                <a:ea typeface="ＭＳ Ｐゴシック" pitchFamily="34" charset="-128"/>
              </a:rPr>
              <a:t> Evidence-Based or Evidence-Informed.</a:t>
            </a:r>
            <a:r>
              <a:rPr lang="en-US" baseline="0" dirty="0" smtClean="0">
                <a:latin typeface="Arial" pitchFamily="34" charset="0"/>
                <a:ea typeface="ＭＳ Ｐゴシック" pitchFamily="34" charset="-128"/>
              </a:rPr>
              <a:t> </a:t>
            </a:r>
          </a:p>
          <a:p>
            <a:endParaRPr lang="en-US" baseline="0" dirty="0" smtClean="0">
              <a:latin typeface="Arial" pitchFamily="34" charset="0"/>
              <a:ea typeface="ＭＳ Ｐゴシック" pitchFamily="34" charset="-128"/>
            </a:endParaRPr>
          </a:p>
          <a:p>
            <a:r>
              <a:rPr lang="en-US" baseline="0" dirty="0" smtClean="0">
                <a:latin typeface="Arial" pitchFamily="34" charset="0"/>
                <a:ea typeface="ＭＳ Ｐゴシック" pitchFamily="34" charset="-128"/>
              </a:rPr>
              <a:t>Included in the Evidence-Informed definition are written guidelines.</a:t>
            </a:r>
            <a:r>
              <a:rPr lang="en-US" dirty="0" smtClean="0">
                <a:latin typeface="Arial" pitchFamily="34" charset="0"/>
                <a:ea typeface="ＭＳ Ｐゴシック" pitchFamily="34" charset="-128"/>
              </a:rPr>
              <a:t> </a:t>
            </a:r>
          </a:p>
          <a:p>
            <a:endParaRPr lang="en-US" dirty="0" smtClean="0">
              <a:latin typeface="Arial" pitchFamily="34" charset="0"/>
              <a:ea typeface="ＭＳ Ｐゴシック" pitchFamily="34" charset="-128"/>
            </a:endParaRPr>
          </a:p>
          <a:p>
            <a:r>
              <a:rPr lang="en-US" dirty="0" smtClean="0">
                <a:latin typeface="Arial" pitchFamily="34" charset="0"/>
                <a:ea typeface="ＭＳ Ｐゴシック" pitchFamily="34" charset="-128"/>
              </a:rPr>
              <a:t>Written</a:t>
            </a:r>
            <a:r>
              <a:rPr lang="en-US" baseline="0" dirty="0" smtClean="0">
                <a:latin typeface="Arial" pitchFamily="34" charset="0"/>
                <a:ea typeface="ＭＳ Ｐゴシック" pitchFamily="34" charset="-128"/>
              </a:rPr>
              <a:t> guidelines are best practice for all Smart Start funded programs, practices or strategies</a:t>
            </a:r>
            <a:endParaRPr lang="en-US" dirty="0" smtClean="0">
              <a:latin typeface="Arial" pitchFamily="34" charset="0"/>
              <a:ea typeface="ＭＳ Ｐゴシック" pitchFamily="34" charset="-128"/>
            </a:endParaRPr>
          </a:p>
          <a:p>
            <a:endParaRPr lang="en-US" dirty="0" smtClean="0">
              <a:latin typeface="Arial" pitchFamily="34" charset="0"/>
              <a:ea typeface="ＭＳ Ｐゴシック" pitchFamily="34" charset="-128"/>
            </a:endParaRPr>
          </a:p>
          <a:p>
            <a:endParaRPr lang="en-US" dirty="0" smtClean="0">
              <a:latin typeface="Arial" pitchFamily="34" charset="0"/>
              <a:ea typeface="ＭＳ Ｐゴシック" pitchFamily="34" charset="-128"/>
            </a:endParaRPr>
          </a:p>
          <a:p>
            <a:endParaRPr lang="en-US" dirty="0" smtClean="0">
              <a:latin typeface="Arial" pitchFamily="34" charset="0"/>
              <a:ea typeface="ＭＳ Ｐゴシック" pitchFamily="34" charset="-128"/>
            </a:endParaRPr>
          </a:p>
          <a:p>
            <a:endParaRPr lang="en-US" dirty="0" smtClean="0">
              <a:latin typeface="Arial" pitchFamily="34" charset="0"/>
              <a:ea typeface="ＭＳ Ｐゴシック" pitchFamily="34" charset="-128"/>
            </a:endParaRPr>
          </a:p>
          <a:p>
            <a:r>
              <a:rPr lang="en-US" dirty="0" smtClean="0">
                <a:latin typeface="Arial" pitchFamily="34" charset="0"/>
                <a:ea typeface="ＭＳ Ｐゴシック" pitchFamily="34" charset="-128"/>
              </a:rPr>
              <a:t> </a:t>
            </a:r>
          </a:p>
          <a:p>
            <a:endParaRPr lang="en-US" dirty="0" smtClean="0">
              <a:latin typeface="Arial" pitchFamily="34" charset="0"/>
              <a:ea typeface="ＭＳ Ｐゴシック" pitchFamily="34" charset="-128"/>
            </a:endParaRPr>
          </a:p>
          <a:p>
            <a:endParaRPr lang="en-US" dirty="0" smtClean="0">
              <a:latin typeface="Arial" pitchFamily="34" charset="0"/>
              <a:ea typeface="ＭＳ Ｐゴシック" pitchFamily="34" charset="-128"/>
            </a:endParaRPr>
          </a:p>
          <a:p>
            <a:endParaRPr lang="en-US" dirty="0" smtClean="0">
              <a:latin typeface="Arial" pitchFamily="34" charset="0"/>
              <a:ea typeface="ＭＳ Ｐゴシック" pitchFamily="34" charset="-128"/>
            </a:endParaRPr>
          </a:p>
          <a:p>
            <a:endParaRPr lang="en-US" dirty="0" smtClean="0">
              <a:latin typeface="Arial" pitchFamily="34" charset="0"/>
              <a:ea typeface="ＭＳ Ｐゴシック" pitchFamily="34" charset="-128"/>
            </a:endParaRPr>
          </a:p>
        </p:txBody>
      </p:sp>
      <p:sp>
        <p:nvSpPr>
          <p:cNvPr id="27652" name="Slide Number Placeholder 3"/>
          <p:cNvSpPr>
            <a:spLocks noGrp="1"/>
          </p:cNvSpPr>
          <p:nvPr>
            <p:ph type="sldNum" sz="quarter" idx="5"/>
          </p:nvPr>
        </p:nvSpPr>
        <p:spPr>
          <a:noFill/>
        </p:spPr>
        <p:txBody>
          <a:bodyPr/>
          <a:lstStyle/>
          <a:p>
            <a:fld id="{E2C98129-2960-4E41-B1BB-A91D9FE82B06}" type="slidenum">
              <a:rPr lang="en-US" smtClean="0"/>
              <a:pPr/>
              <a:t>37</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xfrm>
            <a:off x="1143000" y="381000"/>
            <a:ext cx="4648200" cy="3486150"/>
          </a:xfrm>
          <a:ln/>
        </p:spPr>
      </p:sp>
      <p:sp>
        <p:nvSpPr>
          <p:cNvPr id="22531" name="Notes Placeholder 2"/>
          <p:cNvSpPr>
            <a:spLocks noGrp="1"/>
          </p:cNvSpPr>
          <p:nvPr>
            <p:ph type="body" idx="1"/>
          </p:nvPr>
        </p:nvSpPr>
        <p:spPr>
          <a:ln/>
        </p:spPr>
        <p:txBody>
          <a:bodyPr/>
          <a:lstStyle/>
          <a:p>
            <a:pPr marL="457200" indent="-457200">
              <a:spcAft>
                <a:spcPts val="1200"/>
              </a:spcAft>
              <a:defRPr/>
            </a:pPr>
            <a:r>
              <a:rPr lang="en-US" b="1" dirty="0" smtClean="0">
                <a:ea typeface="ＭＳ Ｐゴシック" pitchFamily="34" charset="-128"/>
              </a:rPr>
              <a:t>1 minute</a:t>
            </a:r>
          </a:p>
          <a:p>
            <a:pPr>
              <a:defRPr/>
            </a:pPr>
            <a:r>
              <a:rPr lang="en-US" sz="1100" dirty="0" smtClean="0">
                <a:latin typeface="Arial" pitchFamily="34" charset="0"/>
                <a:ea typeface="ＭＳ Ｐゴシック" pitchFamily="34" charset="-128"/>
              </a:rPr>
              <a:t>What do we mean by written guidelines? Why are guidelines important? </a:t>
            </a:r>
          </a:p>
          <a:p>
            <a:pPr>
              <a:defRPr/>
            </a:pPr>
            <a:r>
              <a:rPr lang="en-US" sz="1100" dirty="0" smtClean="0">
                <a:latin typeface="Arial" pitchFamily="34" charset="0"/>
                <a:ea typeface="ＭＳ Ｐゴシック" pitchFamily="34" charset="-128"/>
              </a:rPr>
              <a:t>Throughout our daily lives, we see and use common, well-known guidelines everyday. Right?  Merriam-Webster dictionary defines guidelines as “a rule or instructions that shows or tells how something should be done”. </a:t>
            </a:r>
          </a:p>
          <a:p>
            <a:pPr>
              <a:defRPr/>
            </a:pPr>
            <a:r>
              <a:rPr lang="en-US" sz="1100" dirty="0" smtClean="0">
                <a:latin typeface="Arial" pitchFamily="34" charset="0"/>
                <a:ea typeface="ＭＳ Ｐゴシック" pitchFamily="34" charset="-128"/>
              </a:rPr>
              <a:t>Refresher:</a:t>
            </a:r>
          </a:p>
          <a:p>
            <a:pPr>
              <a:buFont typeface="Arial" pitchFamily="34" charset="0"/>
              <a:buChar char="•"/>
              <a:defRPr/>
            </a:pPr>
            <a:r>
              <a:rPr lang="en-US" sz="1100" dirty="0" smtClean="0">
                <a:latin typeface="Arial" pitchFamily="34" charset="0"/>
                <a:ea typeface="ＭＳ Ｐゴシック" pitchFamily="34" charset="-128"/>
              </a:rPr>
              <a:t>Smart Start legislation requires all SS funded activities are to EB or EI</a:t>
            </a:r>
          </a:p>
          <a:p>
            <a:pPr>
              <a:buFont typeface="Arial" pitchFamily="34" charset="0"/>
              <a:buChar char="•"/>
              <a:defRPr/>
            </a:pPr>
            <a:r>
              <a:rPr lang="en-US" sz="1100" dirty="0" smtClean="0">
                <a:ea typeface="ＭＳ Ｐゴシック" pitchFamily="34" charset="-128"/>
              </a:rPr>
              <a:t>NC board adopted definition of EI activities, which includes written guidelines</a:t>
            </a:r>
          </a:p>
          <a:p>
            <a:pPr>
              <a:buFont typeface="Arial" pitchFamily="34" charset="0"/>
              <a:buChar char="•"/>
              <a:defRPr/>
            </a:pPr>
            <a:r>
              <a:rPr lang="en-US" sz="1100" dirty="0" smtClean="0">
                <a:ea typeface="ＭＳ Ｐゴシック" pitchFamily="34" charset="-128"/>
              </a:rPr>
              <a:t>Typically, purveyors or developers will have guidelines (also known as policies &amp; procedures, etc.). For example, for state subsidy activities, you can refer to “</a:t>
            </a:r>
            <a:r>
              <a:rPr lang="en-US" sz="1100" dirty="0" smtClean="0"/>
              <a:t>DCDEE Subsidized Child Care Services Manual”, </a:t>
            </a:r>
            <a:r>
              <a:rPr lang="en-US" sz="1100" dirty="0" smtClean="0">
                <a:ea typeface="ＭＳ Ｐゴシック" pitchFamily="34" charset="-128"/>
              </a:rPr>
              <a:t>PAT’s “Quality Assurance Guidelines, or ROR’s etc.). Review them carefully to ensure that </a:t>
            </a:r>
          </a:p>
          <a:p>
            <a:pPr>
              <a:buFont typeface="Arial" pitchFamily="34" charset="0"/>
              <a:buChar char="•"/>
              <a:defRPr/>
            </a:pPr>
            <a:r>
              <a:rPr lang="en-US" sz="1100" dirty="0" smtClean="0">
                <a:ea typeface="ＭＳ Ｐゴシック" pitchFamily="34" charset="-128"/>
              </a:rPr>
              <a:t>Also, it’s considered best practice for all activities to have written guidelines</a:t>
            </a:r>
            <a:endParaRPr lang="en-US" dirty="0" smtClean="0">
              <a:ea typeface="ＭＳ Ｐゴシック" pitchFamily="34" charset="-128"/>
            </a:endParaRPr>
          </a:p>
          <a:p>
            <a:pPr>
              <a:buFont typeface="Arial" pitchFamily="34" charset="0"/>
              <a:buNone/>
              <a:defRPr/>
            </a:pPr>
            <a:endParaRPr lang="en-US" dirty="0" smtClean="0">
              <a:ea typeface="ＭＳ Ｐゴシック" pitchFamily="34" charset="-128"/>
            </a:endParaRPr>
          </a:p>
          <a:p>
            <a:pPr>
              <a:buFont typeface="Arial" pitchFamily="34" charset="0"/>
              <a:buNone/>
              <a:defRPr/>
            </a:pPr>
            <a:endParaRPr lang="en-US" dirty="0" smtClean="0">
              <a:ea typeface="ＭＳ Ｐゴシック" pitchFamily="34" charset="-128"/>
            </a:endParaRPr>
          </a:p>
          <a:p>
            <a:pPr>
              <a:defRPr/>
            </a:pPr>
            <a:endParaRPr lang="en-US" i="1" dirty="0" smtClean="0">
              <a:latin typeface="Arial" pitchFamily="34" charset="0"/>
              <a:ea typeface="ＭＳ Ｐゴシック" pitchFamily="34" charset="-128"/>
            </a:endParaRPr>
          </a:p>
          <a:p>
            <a:pPr>
              <a:defRPr/>
            </a:pPr>
            <a:endParaRPr lang="en-US" dirty="0" smtClean="0">
              <a:latin typeface="Arial" pitchFamily="34" charset="0"/>
              <a:ea typeface="ＭＳ Ｐゴシック" pitchFamily="34" charset="-128"/>
            </a:endParaRPr>
          </a:p>
        </p:txBody>
      </p:sp>
      <p:sp>
        <p:nvSpPr>
          <p:cNvPr id="22532" name="Slide Number Placeholder 3"/>
          <p:cNvSpPr>
            <a:spLocks noGrp="1"/>
          </p:cNvSpPr>
          <p:nvPr>
            <p:ph type="sldNum" sz="quarter" idx="5"/>
          </p:nvPr>
        </p:nvSpPr>
        <p:spPr>
          <a:noFill/>
        </p:spPr>
        <p:txBody>
          <a:bodyPr/>
          <a:lstStyle/>
          <a:p>
            <a:fld id="{50F67CFA-2351-4011-9C36-81548DD02353}" type="slidenum">
              <a:rPr lang="en-US" smtClean="0">
                <a:solidFill>
                  <a:srgbClr val="000000"/>
                </a:solidFill>
              </a:rPr>
              <a:pPr/>
              <a:t>38</a:t>
            </a:fld>
            <a:endParaRPr lang="en-US" smtClean="0">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p:spPr>
        <p:txBody>
          <a:bodyPr/>
          <a:lstStyle/>
          <a:p>
            <a:r>
              <a:rPr lang="en-US" b="1" dirty="0" smtClean="0">
                <a:latin typeface="Arial" pitchFamily="34" charset="0"/>
                <a:ea typeface="ＭＳ Ｐゴシック" pitchFamily="34" charset="-128"/>
              </a:rPr>
              <a:t>30 seconds</a:t>
            </a:r>
          </a:p>
          <a:p>
            <a:r>
              <a:rPr lang="en-US" dirty="0" smtClean="0">
                <a:latin typeface="Arial" pitchFamily="34" charset="0"/>
                <a:ea typeface="ＭＳ Ｐゴシック" pitchFamily="34" charset="-128"/>
              </a:rPr>
              <a:t>The word “guide-lines”, dates back to the 1700s and literally means “a line or rope to help one over rough terrain”. (Etymology Dictionary).</a:t>
            </a:r>
          </a:p>
          <a:p>
            <a:endParaRPr lang="en-US" dirty="0" smtClean="0">
              <a:latin typeface="Arial" pitchFamily="34" charset="0"/>
              <a:ea typeface="ＭＳ Ｐゴシック" pitchFamily="34" charset="-128"/>
            </a:endParaRPr>
          </a:p>
          <a:p>
            <a:r>
              <a:rPr lang="en-US" b="1" dirty="0" smtClean="0">
                <a:latin typeface="Arial" pitchFamily="34" charset="0"/>
                <a:ea typeface="ＭＳ Ｐゴシック" pitchFamily="34" charset="-128"/>
              </a:rPr>
              <a:t>Simply put, written guidelines </a:t>
            </a:r>
            <a:r>
              <a:rPr lang="en-US" b="1" dirty="0" smtClean="0">
                <a:ea typeface="ＭＳ Ｐゴシック" pitchFamily="34" charset="-128"/>
              </a:rPr>
              <a:t>are necessary to assure the strategy or activity is implemented consistently by different personnel and consistently over time. The effectiveness of your programs is contingent upon consistency.</a:t>
            </a:r>
          </a:p>
          <a:p>
            <a:endParaRPr lang="en-US" dirty="0" smtClean="0">
              <a:latin typeface="Arial" pitchFamily="34" charset="0"/>
              <a:ea typeface="ＭＳ Ｐゴシック" pitchFamily="34" charset="-128"/>
            </a:endParaRPr>
          </a:p>
          <a:p>
            <a:endParaRPr lang="en-US" dirty="0" smtClean="0">
              <a:latin typeface="Arial" pitchFamily="34" charset="0"/>
              <a:ea typeface="ＭＳ Ｐゴシック" pitchFamily="34" charset="-128"/>
            </a:endParaRPr>
          </a:p>
        </p:txBody>
      </p:sp>
      <p:sp>
        <p:nvSpPr>
          <p:cNvPr id="23556" name="Slide Number Placeholder 3"/>
          <p:cNvSpPr>
            <a:spLocks noGrp="1"/>
          </p:cNvSpPr>
          <p:nvPr>
            <p:ph type="sldNum" sz="quarter" idx="5"/>
          </p:nvPr>
        </p:nvSpPr>
        <p:spPr>
          <a:noFill/>
        </p:spPr>
        <p:txBody>
          <a:bodyPr/>
          <a:lstStyle/>
          <a:p>
            <a:fld id="{44D41556-C7AF-4186-9880-378C89154F95}" type="slidenum">
              <a:rPr lang="en-US" smtClean="0">
                <a:solidFill>
                  <a:srgbClr val="000000"/>
                </a:solidFill>
              </a:rPr>
              <a:pPr/>
              <a:t>39</a:t>
            </a:fld>
            <a:endParaRPr lang="en-US" smtClean="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6AB3EC-08B7-40C9-8DEE-48BB1560BF54}" type="slidenum">
              <a:rPr lang="en-US" smtClean="0"/>
              <a:pPr>
                <a:defRPr/>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p:spPr>
        <p:txBody>
          <a:bodyPr/>
          <a:lstStyle/>
          <a:p>
            <a:r>
              <a:rPr lang="en-US" b="1" smtClean="0">
                <a:latin typeface="Arial" pitchFamily="34" charset="0"/>
                <a:ea typeface="ＭＳ Ｐゴシック" pitchFamily="34" charset="-128"/>
              </a:rPr>
              <a:t>1 minute (Handout #1)</a:t>
            </a:r>
          </a:p>
          <a:p>
            <a:endParaRPr lang="en-US" b="1" smtClean="0">
              <a:latin typeface="Arial" pitchFamily="34" charset="0"/>
              <a:ea typeface="ＭＳ Ｐゴシック" pitchFamily="34" charset="-128"/>
            </a:endParaRPr>
          </a:p>
          <a:p>
            <a:r>
              <a:rPr lang="en-US" smtClean="0">
                <a:latin typeface="Arial" pitchFamily="34" charset="0"/>
                <a:ea typeface="ＭＳ Ｐゴシック" pitchFamily="34" charset="-128"/>
              </a:rPr>
              <a:t>Precise format for your guidelines may vary between activities and LPs, all guidelines should contain the same basic information:</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NCPC anticipate guidelines for each program, activity, or strategy will address each of these 5 main categories.</a:t>
            </a:r>
          </a:p>
          <a:p>
            <a:endParaRPr lang="en-US" b="1"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p:txBody>
      </p:sp>
      <p:sp>
        <p:nvSpPr>
          <p:cNvPr id="24580" name="Slide Number Placeholder 3"/>
          <p:cNvSpPr>
            <a:spLocks noGrp="1"/>
          </p:cNvSpPr>
          <p:nvPr>
            <p:ph type="sldNum" sz="quarter" idx="5"/>
          </p:nvPr>
        </p:nvSpPr>
        <p:spPr>
          <a:noFill/>
        </p:spPr>
        <p:txBody>
          <a:bodyPr/>
          <a:lstStyle/>
          <a:p>
            <a:fld id="{313A7E06-74D6-4102-A595-F59EC5A37280}" type="slidenum">
              <a:rPr lang="en-US" smtClean="0">
                <a:solidFill>
                  <a:srgbClr val="000000"/>
                </a:solidFill>
              </a:rPr>
              <a:pPr/>
              <a:t>40</a:t>
            </a:fld>
            <a:endParaRPr lang="en-US" smtClean="0">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r>
              <a:rPr lang="en-US" b="1" smtClean="0">
                <a:latin typeface="Arial" pitchFamily="34" charset="0"/>
                <a:ea typeface="ＭＳ Ｐゴシック" pitchFamily="34" charset="-128"/>
              </a:rPr>
              <a:t>1 minute (Handout #2)</a:t>
            </a:r>
          </a:p>
          <a:p>
            <a:r>
              <a:rPr lang="en-US" smtClean="0">
                <a:latin typeface="Arial" pitchFamily="34" charset="0"/>
                <a:ea typeface="ＭＳ Ｐゴシック" pitchFamily="34" charset="-128"/>
              </a:rPr>
              <a:t>And each of the categories should have enough detail so that they are clear and precise in how the program is to be carried out or conducted by the provider at any time. We call them “key elements”. NCPC anticipates that each of the 5 main categories will have related key elements.</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For example, let’s take a look at the “Program Implementation” category and apply it to our sample QE/QM CAD.</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Very critical that all components are included when describing key elements in this category, especially if there are several like our sample CAD (8 different strategies). Most LPs will already have policies and procedures for most if not all of the 8 strategies. So think about how you will organize all of them so that the guidelines are comprehensive. Many of LPs we visited have documented grants P &amp; Ps, but were missing the other pieces.</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Some of these elements are universal or apply to nearly all programs (e.g., specific type of services provided). While others may be appropriate for certain programs (e.g., grant criteria, legal requirements).</a:t>
            </a:r>
          </a:p>
          <a:p>
            <a:endParaRPr lang="en-US"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p:txBody>
      </p:sp>
      <p:sp>
        <p:nvSpPr>
          <p:cNvPr id="25604" name="Slide Number Placeholder 3"/>
          <p:cNvSpPr>
            <a:spLocks noGrp="1"/>
          </p:cNvSpPr>
          <p:nvPr>
            <p:ph type="sldNum" sz="quarter" idx="5"/>
          </p:nvPr>
        </p:nvSpPr>
        <p:spPr>
          <a:noFill/>
        </p:spPr>
        <p:txBody>
          <a:bodyPr/>
          <a:lstStyle/>
          <a:p>
            <a:fld id="{97E139D2-F3A2-454D-A449-CC7604374078}" type="slidenum">
              <a:rPr lang="en-US" smtClean="0">
                <a:solidFill>
                  <a:srgbClr val="000000"/>
                </a:solidFill>
              </a:rPr>
              <a:pPr/>
              <a:t>41</a:t>
            </a:fld>
            <a:endParaRPr lang="en-US" smtClean="0">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p:spPr>
        <p:txBody>
          <a:bodyPr/>
          <a:lstStyle/>
          <a:p>
            <a:r>
              <a:rPr lang="en-US" b="1" smtClean="0">
                <a:latin typeface="Arial" pitchFamily="34" charset="0"/>
                <a:ea typeface="ＭＳ Ｐゴシック" pitchFamily="34" charset="-128"/>
              </a:rPr>
              <a:t>1 minute</a:t>
            </a:r>
          </a:p>
          <a:p>
            <a:r>
              <a:rPr lang="en-US" smtClean="0">
                <a:latin typeface="Arial" pitchFamily="34" charset="0"/>
                <a:ea typeface="ＭＳ Ｐゴシック" pitchFamily="34" charset="-128"/>
              </a:rPr>
              <a:t>During our Quality Assurance Review visits this year, Ann and I noted some common trends and we thought it would be helpful to share some of these “tips” with you as you review/develop your guidelines.</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Note: Example of  LP’s “Aha” moment regarding effective utilization of guidelines and user-friendly</a:t>
            </a:r>
          </a:p>
        </p:txBody>
      </p:sp>
      <p:sp>
        <p:nvSpPr>
          <p:cNvPr id="26628" name="Slide Number Placeholder 3"/>
          <p:cNvSpPr>
            <a:spLocks noGrp="1"/>
          </p:cNvSpPr>
          <p:nvPr>
            <p:ph type="sldNum" sz="quarter" idx="5"/>
          </p:nvPr>
        </p:nvSpPr>
        <p:spPr>
          <a:noFill/>
        </p:spPr>
        <p:txBody>
          <a:bodyPr/>
          <a:lstStyle/>
          <a:p>
            <a:fld id="{D0589C31-292E-49BF-A808-14D4FE323CAC}" type="slidenum">
              <a:rPr lang="en-US" smtClean="0">
                <a:solidFill>
                  <a:srgbClr val="000000"/>
                </a:solidFill>
              </a:rPr>
              <a:pPr/>
              <a:t>42</a:t>
            </a:fld>
            <a:endParaRPr lang="en-US" smtClean="0">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r>
              <a:rPr lang="en-US" b="1" smtClean="0">
                <a:latin typeface="Arial" pitchFamily="34" charset="0"/>
                <a:ea typeface="ＭＳ Ｐゴシック" pitchFamily="34" charset="-128"/>
              </a:rPr>
              <a:t>5  Minutes</a:t>
            </a:r>
          </a:p>
          <a:p>
            <a:r>
              <a:rPr lang="en-US" sz="1000" smtClean="0">
                <a:latin typeface="Arial" pitchFamily="34" charset="0"/>
                <a:ea typeface="ＭＳ Ｐゴシック" pitchFamily="34" charset="-128"/>
              </a:rPr>
              <a:t>Throughout this process, we’ve learned so many valuable lessons from our local partnerships. We thought you would like to hear directly from your peers. So we’ve invited 2 LPs who have completed the QA Review this year to share their approach/process for reviewing/developing guidelines and using them as a </a:t>
            </a:r>
            <a:r>
              <a:rPr lang="en-US" sz="1000" u="sng" smtClean="0">
                <a:latin typeface="Arial" pitchFamily="34" charset="0"/>
                <a:ea typeface="ＭＳ Ｐゴシック" pitchFamily="34" charset="-128"/>
              </a:rPr>
              <a:t>tool</a:t>
            </a:r>
            <a:r>
              <a:rPr lang="en-US" sz="1000" smtClean="0">
                <a:latin typeface="Arial" pitchFamily="34" charset="0"/>
                <a:ea typeface="ＭＳ Ｐゴシック" pitchFamily="34" charset="-128"/>
              </a:rPr>
              <a:t>  for continuous quality improvement. </a:t>
            </a:r>
          </a:p>
          <a:p>
            <a:endParaRPr lang="en-US" sz="1000" smtClean="0">
              <a:latin typeface="Arial" pitchFamily="34" charset="0"/>
              <a:ea typeface="ＭＳ Ｐゴシック" pitchFamily="34" charset="-128"/>
            </a:endParaRPr>
          </a:p>
          <a:p>
            <a:r>
              <a:rPr lang="en-US" sz="1000" smtClean="0">
                <a:latin typeface="Arial" pitchFamily="34" charset="0"/>
                <a:ea typeface="ＭＳ Ｐゴシック" pitchFamily="34" charset="-128"/>
              </a:rPr>
              <a:t>Nia Trammel is the Program Evaluator for Martin-Pitt Partnership for Children:</a:t>
            </a:r>
          </a:p>
          <a:p>
            <a:pPr>
              <a:buFontTx/>
              <a:buChar char="•"/>
            </a:pPr>
            <a:r>
              <a:rPr lang="en-US" sz="1000" smtClean="0">
                <a:latin typeface="Arial" pitchFamily="34" charset="0"/>
                <a:ea typeface="ＭＳ Ｐゴシック" pitchFamily="34" charset="-128"/>
              </a:rPr>
              <a:t> What approach has your partnership decided to use in developing written guidelines for EI activities? Comprehensive? checklist? Both? Other?</a:t>
            </a:r>
          </a:p>
          <a:p>
            <a:pPr>
              <a:buFontTx/>
              <a:buChar char="•"/>
            </a:pPr>
            <a:r>
              <a:rPr lang="en-US" sz="1000" smtClean="0">
                <a:latin typeface="Arial" pitchFamily="34" charset="0"/>
                <a:ea typeface="ＭＳ Ｐゴシック" pitchFamily="34" charset="-128"/>
              </a:rPr>
              <a:t>Please explain why you decided on this approach.</a:t>
            </a:r>
          </a:p>
          <a:p>
            <a:pPr>
              <a:buFontTx/>
              <a:buChar char="•"/>
            </a:pPr>
            <a:r>
              <a:rPr lang="en-US" sz="1000" smtClean="0">
                <a:latin typeface="Arial" pitchFamily="34" charset="0"/>
                <a:ea typeface="ＭＳ Ｐゴシック" pitchFamily="34" charset="-128"/>
              </a:rPr>
              <a:t>Who partnered with you to write your guidelines ( e.g., ED, service providers, board members, evaluators, etc.)?</a:t>
            </a:r>
          </a:p>
          <a:p>
            <a:pPr>
              <a:buFontTx/>
              <a:buChar char="•"/>
            </a:pPr>
            <a:r>
              <a:rPr lang="en-US" sz="1000" smtClean="0">
                <a:latin typeface="Arial" pitchFamily="34" charset="0"/>
                <a:ea typeface="ＭＳ Ｐゴシック" pitchFamily="34" charset="-128"/>
              </a:rPr>
              <a:t>How do you use written guidelines in conjunction with other documentation such as logic model, CAD, etc.? In other words, how have you systematized written guidelines?</a:t>
            </a:r>
          </a:p>
          <a:p>
            <a:pPr>
              <a:buFontTx/>
              <a:buChar char="•"/>
            </a:pPr>
            <a:r>
              <a:rPr lang="en-US" sz="1000" smtClean="0">
                <a:latin typeface="Arial" pitchFamily="34" charset="0"/>
                <a:ea typeface="ＭＳ Ｐゴシック" pitchFamily="34" charset="-128"/>
              </a:rPr>
              <a:t>How do you regularly review/update the guidelines to ensure continuous quality improvement</a:t>
            </a:r>
          </a:p>
          <a:p>
            <a:pPr>
              <a:buFontTx/>
              <a:buChar char="•"/>
            </a:pPr>
            <a:r>
              <a:rPr lang="en-US" sz="1000" smtClean="0">
                <a:latin typeface="Arial" pitchFamily="34" charset="0"/>
                <a:ea typeface="ＭＳ Ｐゴシック" pitchFamily="34" charset="-128"/>
              </a:rPr>
              <a:t>Unexpected benefits? Any particular challenges? Lessons learned? </a:t>
            </a:r>
          </a:p>
          <a:p>
            <a:pPr>
              <a:buFontTx/>
              <a:buChar char="•"/>
            </a:pPr>
            <a:endParaRPr lang="en-US" sz="1000" smtClean="0">
              <a:latin typeface="Arial" pitchFamily="34" charset="0"/>
              <a:ea typeface="ＭＳ Ｐゴシック" pitchFamily="34" charset="-128"/>
            </a:endParaRPr>
          </a:p>
          <a:p>
            <a:pPr>
              <a:buFontTx/>
              <a:buChar char="•"/>
            </a:pPr>
            <a:r>
              <a:rPr lang="en-US" sz="1000" b="1" smtClean="0">
                <a:latin typeface="Arial" pitchFamily="34" charset="0"/>
                <a:ea typeface="ＭＳ Ｐゴシック" pitchFamily="34" charset="-128"/>
              </a:rPr>
              <a:t>Thank you Nia</a:t>
            </a:r>
          </a:p>
        </p:txBody>
      </p:sp>
      <p:sp>
        <p:nvSpPr>
          <p:cNvPr id="27652" name="Slide Number Placeholder 3"/>
          <p:cNvSpPr>
            <a:spLocks noGrp="1"/>
          </p:cNvSpPr>
          <p:nvPr>
            <p:ph type="sldNum" sz="quarter" idx="5"/>
          </p:nvPr>
        </p:nvSpPr>
        <p:spPr>
          <a:noFill/>
        </p:spPr>
        <p:txBody>
          <a:bodyPr/>
          <a:lstStyle/>
          <a:p>
            <a:fld id="{02AB1522-1372-4BFB-892D-CF15FD29436A}" type="slidenum">
              <a:rPr lang="en-US" smtClean="0">
                <a:solidFill>
                  <a:srgbClr val="000000"/>
                </a:solidFill>
              </a:rPr>
              <a:pPr/>
              <a:t>43</a:t>
            </a:fld>
            <a:endParaRPr lang="en-US" smtClean="0">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p:spPr>
        <p:txBody>
          <a:bodyPr/>
          <a:lstStyle/>
          <a:p>
            <a:r>
              <a:rPr lang="en-US" b="1" smtClean="0">
                <a:latin typeface="Arial" pitchFamily="34" charset="0"/>
                <a:ea typeface="ＭＳ Ｐゴシック" pitchFamily="34" charset="-128"/>
              </a:rPr>
              <a:t>5  minutes</a:t>
            </a:r>
          </a:p>
          <a:p>
            <a:r>
              <a:rPr lang="en-US" smtClean="0">
                <a:latin typeface="Arial" pitchFamily="34" charset="0"/>
                <a:ea typeface="ＭＳ Ｐゴシック" pitchFamily="34" charset="-128"/>
              </a:rPr>
              <a:t>Next we’ll hear from Lee Henderson, Sr. Program Manager at Mecklenburg Partnership for Children.</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Welcome Lee:</a:t>
            </a:r>
          </a:p>
          <a:p>
            <a:pPr>
              <a:buFontTx/>
              <a:buChar char="•"/>
            </a:pPr>
            <a:r>
              <a:rPr lang="en-US" smtClean="0">
                <a:latin typeface="Arial" pitchFamily="34" charset="0"/>
                <a:ea typeface="ＭＳ Ｐゴシック" pitchFamily="34" charset="-128"/>
              </a:rPr>
              <a:t> What approach has your partnership decided to use in developing written guidelines for EI activities? Comprehensive? checklist? Both? Other?</a:t>
            </a:r>
          </a:p>
          <a:p>
            <a:pPr>
              <a:buFontTx/>
              <a:buChar char="•"/>
            </a:pPr>
            <a:r>
              <a:rPr lang="en-US" smtClean="0">
                <a:latin typeface="Arial" pitchFamily="34" charset="0"/>
                <a:ea typeface="ＭＳ Ｐゴシック" pitchFamily="34" charset="-128"/>
              </a:rPr>
              <a:t>Please explain why you decided on this approach.</a:t>
            </a:r>
          </a:p>
          <a:p>
            <a:pPr>
              <a:buFontTx/>
              <a:buChar char="•"/>
            </a:pPr>
            <a:r>
              <a:rPr lang="en-US" smtClean="0">
                <a:latin typeface="Arial" pitchFamily="34" charset="0"/>
                <a:ea typeface="ＭＳ Ｐゴシック" pitchFamily="34" charset="-128"/>
              </a:rPr>
              <a:t>Who partnered with you to write your guidelines ( e.g., ED, service providers, board members, evaluators, etc.)?</a:t>
            </a:r>
          </a:p>
          <a:p>
            <a:pPr>
              <a:buFontTx/>
              <a:buChar char="•"/>
            </a:pPr>
            <a:r>
              <a:rPr lang="en-US" smtClean="0">
                <a:latin typeface="Arial" pitchFamily="34" charset="0"/>
                <a:ea typeface="ＭＳ Ｐゴシック" pitchFamily="34" charset="-128"/>
              </a:rPr>
              <a:t>How do you use written guidelines in conjunction with other documentation such as logic model, CAD, etc.? In other words, how have you systematized written guidelines?</a:t>
            </a:r>
          </a:p>
          <a:p>
            <a:pPr>
              <a:buFontTx/>
              <a:buChar char="•"/>
            </a:pPr>
            <a:r>
              <a:rPr lang="en-US" smtClean="0">
                <a:latin typeface="Arial" pitchFamily="34" charset="0"/>
                <a:ea typeface="ＭＳ Ｐゴシック" pitchFamily="34" charset="-128"/>
              </a:rPr>
              <a:t>How do you regularly review/update the guidelines to ensure continuous quality improvement</a:t>
            </a:r>
          </a:p>
          <a:p>
            <a:pPr>
              <a:buFontTx/>
              <a:buChar char="•"/>
            </a:pPr>
            <a:r>
              <a:rPr lang="en-US" smtClean="0">
                <a:latin typeface="Arial" pitchFamily="34" charset="0"/>
                <a:ea typeface="ＭＳ Ｐゴシック" pitchFamily="34" charset="-128"/>
              </a:rPr>
              <a:t>Unexpected benefits? Any particular challenges? Lessons learned? </a:t>
            </a:r>
          </a:p>
          <a:p>
            <a:pPr>
              <a:buFontTx/>
              <a:buChar char="•"/>
            </a:pPr>
            <a:endParaRPr lang="en-US" smtClean="0">
              <a:latin typeface="Arial" pitchFamily="34" charset="0"/>
              <a:ea typeface="ＭＳ Ｐゴシック" pitchFamily="34" charset="-128"/>
            </a:endParaRPr>
          </a:p>
          <a:p>
            <a:pPr>
              <a:buFontTx/>
              <a:buChar char="•"/>
            </a:pPr>
            <a:r>
              <a:rPr lang="en-US" b="1" smtClean="0">
                <a:latin typeface="Arial" pitchFamily="34" charset="0"/>
                <a:ea typeface="ＭＳ Ｐゴシック" pitchFamily="34" charset="-128"/>
              </a:rPr>
              <a:t>Thank you Lee</a:t>
            </a:r>
          </a:p>
          <a:p>
            <a:endParaRPr lang="en-US"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Thank you Nia and Lee for sharing . </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Summary: These are 2 examples of many, many different approaches.</a:t>
            </a:r>
          </a:p>
        </p:txBody>
      </p:sp>
      <p:sp>
        <p:nvSpPr>
          <p:cNvPr id="28676" name="Slide Number Placeholder 3"/>
          <p:cNvSpPr>
            <a:spLocks noGrp="1"/>
          </p:cNvSpPr>
          <p:nvPr>
            <p:ph type="sldNum" sz="quarter" idx="5"/>
          </p:nvPr>
        </p:nvSpPr>
        <p:spPr>
          <a:noFill/>
        </p:spPr>
        <p:txBody>
          <a:bodyPr/>
          <a:lstStyle/>
          <a:p>
            <a:fld id="{250B2EE4-0D39-4B73-928E-89E200799F9C}" type="slidenum">
              <a:rPr lang="en-US" smtClean="0">
                <a:solidFill>
                  <a:srgbClr val="000000"/>
                </a:solidFill>
              </a:rPr>
              <a:pPr/>
              <a:t>44</a:t>
            </a:fld>
            <a:endParaRPr lang="en-US" smtClean="0">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p:spPr>
        <p:txBody>
          <a:bodyPr/>
          <a:lstStyle/>
          <a:p>
            <a:r>
              <a:rPr lang="en-US" b="1" smtClean="0">
                <a:latin typeface="Arial" pitchFamily="34" charset="0"/>
                <a:ea typeface="ＭＳ Ｐゴシック" pitchFamily="34" charset="-128"/>
              </a:rPr>
              <a:t>5-10 minutes</a:t>
            </a:r>
          </a:p>
          <a:p>
            <a:endParaRPr lang="en-US" b="1" smtClean="0">
              <a:latin typeface="Arial" pitchFamily="34" charset="0"/>
              <a:ea typeface="ＭＳ Ｐゴシック" pitchFamily="34" charset="-128"/>
            </a:endParaRPr>
          </a:p>
          <a:p>
            <a:r>
              <a:rPr lang="en-US" smtClean="0">
                <a:latin typeface="Arial" pitchFamily="34" charset="0"/>
                <a:ea typeface="ＭＳ Ｐゴシック" pitchFamily="34" charset="-128"/>
              </a:rPr>
              <a:t>Now that you’ve heard of 2 different approaches, we’d like you to take the next 5 minutes to discuss within your group/table:</a:t>
            </a:r>
          </a:p>
          <a:p>
            <a:pPr>
              <a:buFontTx/>
              <a:buChar char="•"/>
            </a:pPr>
            <a:r>
              <a:rPr lang="en-US" smtClean="0">
                <a:latin typeface="Arial" pitchFamily="34" charset="0"/>
                <a:ea typeface="ＭＳ Ｐゴシック" pitchFamily="34" charset="-128"/>
              </a:rPr>
              <a:t>Pros and cons for each approach</a:t>
            </a:r>
          </a:p>
          <a:p>
            <a:pPr>
              <a:buFontTx/>
              <a:buChar char="•"/>
            </a:pPr>
            <a:r>
              <a:rPr lang="en-US" smtClean="0">
                <a:latin typeface="Arial" pitchFamily="34" charset="0"/>
                <a:ea typeface="ＭＳ Ｐゴシック" pitchFamily="34" charset="-128"/>
              </a:rPr>
              <a:t>Share your partnership’s approach to how you reviewed/developed guidelines</a:t>
            </a:r>
          </a:p>
          <a:p>
            <a:pPr>
              <a:buFontTx/>
              <a:buChar char="•"/>
            </a:pPr>
            <a:r>
              <a:rPr lang="en-US" smtClean="0">
                <a:latin typeface="Arial" pitchFamily="34" charset="0"/>
                <a:ea typeface="ＭＳ Ｐゴシック" pitchFamily="34" charset="-128"/>
              </a:rPr>
              <a:t> How you utilize your guidelines for continuous quality improvement</a:t>
            </a:r>
          </a:p>
          <a:p>
            <a:pPr>
              <a:buFontTx/>
              <a:buChar char="•"/>
            </a:pPr>
            <a:endParaRPr lang="en-US" smtClean="0">
              <a:latin typeface="Arial" pitchFamily="34" charset="0"/>
              <a:ea typeface="ＭＳ Ｐゴシック" pitchFamily="34" charset="-128"/>
            </a:endParaRPr>
          </a:p>
          <a:p>
            <a:r>
              <a:rPr lang="en-US" b="1" smtClean="0">
                <a:latin typeface="Arial" pitchFamily="34" charset="0"/>
                <a:ea typeface="ＭＳ Ｐゴシック" pitchFamily="34" charset="-128"/>
              </a:rPr>
              <a:t>We’ll ask each table to share with the larger group </a:t>
            </a:r>
          </a:p>
          <a:p>
            <a:pPr>
              <a:buFontTx/>
              <a:buChar char="•"/>
            </a:pPr>
            <a:endParaRPr lang="en-US" b="1" smtClean="0">
              <a:latin typeface="Arial" pitchFamily="34" charset="0"/>
              <a:ea typeface="ＭＳ Ｐゴシック" pitchFamily="34" charset="-128"/>
            </a:endParaRPr>
          </a:p>
          <a:p>
            <a:pPr>
              <a:buFontTx/>
              <a:buChar char="•"/>
            </a:pPr>
            <a:endParaRPr lang="en-US" b="1" smtClean="0">
              <a:latin typeface="Arial" pitchFamily="34" charset="0"/>
              <a:ea typeface="ＭＳ Ｐゴシック" pitchFamily="34" charset="-128"/>
            </a:endParaRPr>
          </a:p>
          <a:p>
            <a:endParaRPr lang="en-US" b="1"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a:p>
            <a:endParaRPr lang="en-US" smtClean="0">
              <a:latin typeface="Arial" pitchFamily="34" charset="0"/>
              <a:ea typeface="ＭＳ Ｐゴシック" pitchFamily="34" charset="-128"/>
            </a:endParaRPr>
          </a:p>
        </p:txBody>
      </p:sp>
      <p:sp>
        <p:nvSpPr>
          <p:cNvPr id="29700" name="Slide Number Placeholder 3"/>
          <p:cNvSpPr>
            <a:spLocks noGrp="1"/>
          </p:cNvSpPr>
          <p:nvPr>
            <p:ph type="sldNum" sz="quarter" idx="5"/>
          </p:nvPr>
        </p:nvSpPr>
        <p:spPr>
          <a:noFill/>
        </p:spPr>
        <p:txBody>
          <a:bodyPr/>
          <a:lstStyle/>
          <a:p>
            <a:fld id="{17305951-E310-4205-91AC-3BBE929283F5}" type="slidenum">
              <a:rPr lang="en-US" smtClean="0">
                <a:solidFill>
                  <a:srgbClr val="000000"/>
                </a:solidFill>
              </a:rPr>
              <a:pPr/>
              <a:t>45</a:t>
            </a:fld>
            <a:endParaRPr lang="en-US" smtClean="0">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p:spPr>
        <p:txBody>
          <a:bodyPr/>
          <a:lstStyle/>
          <a:p>
            <a:r>
              <a:rPr lang="en-US" b="1" smtClean="0">
                <a:latin typeface="Arial" pitchFamily="34" charset="0"/>
                <a:ea typeface="ＭＳ Ｐゴシック" pitchFamily="34" charset="-128"/>
              </a:rPr>
              <a:t>1 minute</a:t>
            </a:r>
          </a:p>
          <a:p>
            <a:endParaRPr lang="en-US" b="1" smtClean="0">
              <a:latin typeface="Arial" pitchFamily="34" charset="0"/>
              <a:ea typeface="ＭＳ Ｐゴシック" pitchFamily="34" charset="-128"/>
            </a:endParaRPr>
          </a:p>
          <a:p>
            <a:r>
              <a:rPr lang="en-US" smtClean="0">
                <a:latin typeface="Arial" pitchFamily="34" charset="0"/>
                <a:ea typeface="ＭＳ Ｐゴシック" pitchFamily="34" charset="-128"/>
              </a:rPr>
              <a:t>Throughout the process, we’ve heard from many of you the importance of networking with your peers. Here are ways you may want to consider continuing the dialog amongst yourselves.</a:t>
            </a:r>
          </a:p>
          <a:p>
            <a:endParaRPr lang="en-US" smtClean="0">
              <a:latin typeface="Arial" pitchFamily="34" charset="0"/>
              <a:ea typeface="ＭＳ Ｐゴシック" pitchFamily="34" charset="-128"/>
            </a:endParaRPr>
          </a:p>
        </p:txBody>
      </p:sp>
      <p:sp>
        <p:nvSpPr>
          <p:cNvPr id="31748" name="Slide Number Placeholder 3"/>
          <p:cNvSpPr>
            <a:spLocks noGrp="1"/>
          </p:cNvSpPr>
          <p:nvPr>
            <p:ph type="sldNum" sz="quarter" idx="5"/>
          </p:nvPr>
        </p:nvSpPr>
        <p:spPr>
          <a:noFill/>
        </p:spPr>
        <p:txBody>
          <a:bodyPr/>
          <a:lstStyle/>
          <a:p>
            <a:fld id="{454A51C7-C360-493E-AA5C-FB6F80251318}" type="slidenum">
              <a:rPr lang="en-US" smtClean="0">
                <a:solidFill>
                  <a:srgbClr val="000000"/>
                </a:solidFill>
              </a:rPr>
              <a:pPr/>
              <a:t>46</a:t>
            </a:fld>
            <a:endParaRPr lang="en-US" smtClean="0">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4A897543-E3EE-4163-A2D2-E81D1FE48E33}" type="slidenum">
              <a:rPr lang="en-US" smtClean="0">
                <a:solidFill>
                  <a:srgbClr val="000000"/>
                </a:solidFill>
              </a:rPr>
              <a:pPr/>
              <a:t>47</a:t>
            </a:fld>
            <a:endParaRPr lang="en-US" smtClean="0">
              <a:solidFill>
                <a:srgbClr val="000000"/>
              </a:solidFill>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34" charset="-128"/>
            </a:endParaRPr>
          </a:p>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p:spPr>
        <p:txBody>
          <a:bodyPr/>
          <a:lstStyle/>
          <a:p>
            <a:endParaRPr lang="en-US" smtClean="0">
              <a:solidFill>
                <a:srgbClr val="FF0000"/>
              </a:solidFill>
              <a:latin typeface="Arial" pitchFamily="34" charset="0"/>
              <a:ea typeface="ＭＳ Ｐゴシック" pitchFamily="34" charset="-128"/>
            </a:endParaRPr>
          </a:p>
        </p:txBody>
      </p:sp>
      <p:sp>
        <p:nvSpPr>
          <p:cNvPr id="33796" name="Slide Number Placeholder 3"/>
          <p:cNvSpPr>
            <a:spLocks noGrp="1"/>
          </p:cNvSpPr>
          <p:nvPr>
            <p:ph type="sldNum" sz="quarter" idx="5"/>
          </p:nvPr>
        </p:nvSpPr>
        <p:spPr>
          <a:noFill/>
        </p:spPr>
        <p:txBody>
          <a:bodyPr/>
          <a:lstStyle/>
          <a:p>
            <a:fld id="{FF117B0F-3064-4A83-8E18-BDBC435071EB}" type="slidenum">
              <a:rPr lang="en-US" smtClean="0">
                <a:solidFill>
                  <a:srgbClr val="000000"/>
                </a:solidFill>
              </a:rPr>
              <a:pPr/>
              <a:t>48</a:t>
            </a:fld>
            <a:endParaRPr lang="en-US" smtClean="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6AB3EC-08B7-40C9-8DEE-48BB1560BF54}" type="slidenum">
              <a:rPr lang="en-US" smtClean="0"/>
              <a:pPr>
                <a:defRPr/>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6AB3EC-08B7-40C9-8DEE-48BB1560BF54}" type="slidenum">
              <a:rPr lang="en-US" smtClean="0"/>
              <a:pPr>
                <a:defRPr/>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Essentially evidence-based are programs and activities that have shown clear, positive impact across multiple studies using rigorous research methods. </a:t>
            </a:r>
            <a:endParaRPr lang="en-US" dirty="0"/>
          </a:p>
        </p:txBody>
      </p:sp>
      <p:sp>
        <p:nvSpPr>
          <p:cNvPr id="4" name="Slide Number Placeholder 3"/>
          <p:cNvSpPr>
            <a:spLocks noGrp="1"/>
          </p:cNvSpPr>
          <p:nvPr>
            <p:ph type="sldNum" sz="quarter" idx="10"/>
          </p:nvPr>
        </p:nvSpPr>
        <p:spPr/>
        <p:txBody>
          <a:bodyPr/>
          <a:lstStyle/>
          <a:p>
            <a:pPr>
              <a:defRPr/>
            </a:pPr>
            <a:fld id="{6079908F-0B00-4FDC-8DC8-51EF14D87DB4}"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u="sng" dirty="0" smtClean="0"/>
              <a:t>This is</a:t>
            </a:r>
            <a:r>
              <a:rPr lang="en-US" u="sng" baseline="0" dirty="0" smtClean="0"/>
              <a:t> the language passed by the NCPC board:</a:t>
            </a:r>
          </a:p>
          <a:p>
            <a:r>
              <a:rPr lang="en-US" u="none" dirty="0" smtClean="0"/>
              <a:t>There</a:t>
            </a:r>
            <a:r>
              <a:rPr lang="en-US" u="none" baseline="0" dirty="0" smtClean="0"/>
              <a:t> are many components that must be met in this definition.</a:t>
            </a:r>
          </a:p>
          <a:p>
            <a:endParaRPr lang="en-US" u="none"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Let’s break this down: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The first three items are about</a:t>
            </a:r>
            <a:r>
              <a:rPr lang="en-US" baseline="0" dirty="0" smtClean="0"/>
              <a:t> </a:t>
            </a:r>
            <a:r>
              <a:rPr lang="en-US" dirty="0" smtClean="0"/>
              <a:t>Program Conceptualization</a:t>
            </a:r>
            <a:r>
              <a:rPr lang="en-US" baseline="0" dirty="0" smtClean="0"/>
              <a:t> – the foundations and research upon which a practice is based</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The last three in pink are related to </a:t>
            </a:r>
            <a:r>
              <a:rPr lang="en-US" dirty="0" smtClean="0"/>
              <a:t>Program Implementation and Quality Improvement.  We know from the NIRN research how very important</a:t>
            </a:r>
            <a:r>
              <a:rPr lang="en-US" baseline="0" dirty="0" smtClean="0"/>
              <a:t> implementation is in obtaining the outcomes desired for children and families.  </a:t>
            </a:r>
            <a:endParaRPr lang="en-US" dirty="0" smtClean="0"/>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For</a:t>
            </a:r>
            <a:r>
              <a:rPr lang="en-US" baseline="0" dirty="0" smtClean="0"/>
              <a:t> EI based programs, activities, or activity components, LPs need documentation on file for:</a:t>
            </a:r>
          </a:p>
          <a:p>
            <a:pPr marL="457200" marR="0" lvl="1"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The research </a:t>
            </a:r>
          </a:p>
          <a:p>
            <a:pPr marL="914400" marR="0" lvl="2"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Resource Guide can serve this purpose for those practices included  </a:t>
            </a:r>
          </a:p>
          <a:p>
            <a:pPr marL="914400" marR="0" lvl="2"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If not included in the Resource Guide, LP needs documentation for the research on which the practice(s) is (are) based. </a:t>
            </a:r>
            <a:endParaRPr lang="en-US" dirty="0" smtClean="0"/>
          </a:p>
          <a:p>
            <a:pPr marL="457200" marR="0" lvl="1"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Written guidelines may involve</a:t>
            </a:r>
            <a:r>
              <a:rPr lang="en-US" baseline="0" dirty="0" smtClean="0"/>
              <a:t> a variety of documentation at your LP.  In whatever form the guidelines take there should be enough detail so that if someone new took over the program they would have what they need to continue implementing the program as designed.  </a:t>
            </a:r>
            <a:endParaRPr lang="en-US" dirty="0" smtClean="0"/>
          </a:p>
          <a:p>
            <a:endParaRPr lang="en-US" baseline="0" dirty="0" smtClean="0"/>
          </a:p>
          <a:p>
            <a:pPr lvl="1">
              <a:buFont typeface="Arial" pitchFamily="34" charset="0"/>
              <a:buChar char="•"/>
            </a:pPr>
            <a:r>
              <a:rPr lang="en-US" b="0" strike="noStrike" baseline="0" dirty="0" smtClean="0"/>
              <a:t>A current, up to date logic model that covers all the components of the activity with sufficient detail is needed. </a:t>
            </a:r>
            <a:r>
              <a:rPr lang="en-US" b="1" strike="noStrike" baseline="0" dirty="0" smtClean="0"/>
              <a:t> </a:t>
            </a:r>
            <a:r>
              <a:rPr lang="en-US" baseline="0" dirty="0" smtClean="0"/>
              <a:t>What does a strong logic model look like?  </a:t>
            </a:r>
          </a:p>
          <a:p>
            <a:pPr lvl="2">
              <a:buFont typeface="Arial" pitchFamily="34" charset="0"/>
              <a:buChar char="•"/>
            </a:pPr>
            <a:r>
              <a:rPr lang="en-US" baseline="0" dirty="0" smtClean="0"/>
              <a:t>The needs statement leads to the target audience which leads to the program implementation requirements which leads to the outputs and finally the outcomes.  If you see no correlation between your needs and your outcomes, it’s time to revise!</a:t>
            </a:r>
          </a:p>
          <a:p>
            <a:pPr lvl="2">
              <a:buFont typeface="Arial" pitchFamily="34" charset="0"/>
              <a:buChar char="•"/>
            </a:pPr>
            <a:r>
              <a:rPr lang="en-US" baseline="0" dirty="0" smtClean="0"/>
              <a:t>Each change you make programmatically to improve your activity should cause a revision in your logic model – keeping a logic model up to date is important!</a:t>
            </a:r>
          </a:p>
          <a:p>
            <a:endParaRPr lang="en-US" baseline="0" dirty="0" smtClean="0"/>
          </a:p>
          <a:p>
            <a:pPr lvl="1">
              <a:buFont typeface="Arial" pitchFamily="34" charset="0"/>
              <a:buChar char="•"/>
            </a:pPr>
            <a:r>
              <a:rPr lang="en-US" baseline="0" dirty="0" smtClean="0"/>
              <a:t>Positive results can be seen in your annual report and the evaluation information you provide to your board.  If results aren’t positive, it’s time to revise the implementation or target audience, find new staff, or choose another program which may better meet changing community needs.</a:t>
            </a:r>
          </a:p>
          <a:p>
            <a:pPr lvl="1">
              <a:buFont typeface="Arial" pitchFamily="34" charset="0"/>
              <a:buChar cha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OPTIONAL:  may be rated Promising or Emerging by at least one source that rates evidence-based program</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u="none"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u="none"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u="none" baseline="0" dirty="0" smtClean="0"/>
              <a:t>These are best practices for all programs – rather EB or EI</a:t>
            </a:r>
          </a:p>
        </p:txBody>
      </p:sp>
      <p:sp>
        <p:nvSpPr>
          <p:cNvPr id="4" name="Slide Number Placeholder 3"/>
          <p:cNvSpPr>
            <a:spLocks noGrp="1"/>
          </p:cNvSpPr>
          <p:nvPr>
            <p:ph type="sldNum" sz="quarter" idx="10"/>
          </p:nvPr>
        </p:nvSpPr>
        <p:spPr/>
        <p:txBody>
          <a:bodyPr/>
          <a:lstStyle/>
          <a:p>
            <a:pPr>
              <a:defRPr/>
            </a:pPr>
            <a:fld id="{6079908F-0B00-4FDC-8DC8-51EF14D87DB4}" type="slidenum">
              <a:rPr lang="en-US" smtClean="0"/>
              <a:pPr>
                <a:defRPr/>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6AB3EC-08B7-40C9-8DEE-48BB1560BF54}" type="slidenum">
              <a:rPr lang="en-US" smtClean="0"/>
              <a:pPr>
                <a:defRPr/>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5" descr="powerpointbottom2"/>
          <p:cNvPicPr>
            <a:picLocks noChangeAspect="1" noChangeArrowheads="1"/>
          </p:cNvPicPr>
          <p:nvPr/>
        </p:nvPicPr>
        <p:blipFill>
          <a:blip r:embed="rId2"/>
          <a:srcRect/>
          <a:stretch>
            <a:fillRect/>
          </a:stretch>
        </p:blipFill>
        <p:spPr bwMode="auto">
          <a:xfrm>
            <a:off x="0" y="5684838"/>
            <a:ext cx="9144000" cy="1173162"/>
          </a:xfrm>
          <a:prstGeom prst="rect">
            <a:avLst/>
          </a:prstGeom>
          <a:noFill/>
          <a:ln w="9525">
            <a:noFill/>
            <a:miter lim="800000"/>
            <a:headEnd/>
            <a:tailEnd/>
          </a:ln>
        </p:spPr>
      </p:pic>
      <p:pic>
        <p:nvPicPr>
          <p:cNvPr id="5" name="Picture 20" descr="powerpointtop"/>
          <p:cNvPicPr>
            <a:picLocks noChangeAspect="1" noChangeArrowheads="1"/>
          </p:cNvPicPr>
          <p:nvPr/>
        </p:nvPicPr>
        <p:blipFill>
          <a:blip r:embed="rId3"/>
          <a:srcRect/>
          <a:stretch>
            <a:fillRect/>
          </a:stretch>
        </p:blipFill>
        <p:spPr bwMode="auto">
          <a:xfrm>
            <a:off x="0" y="-152400"/>
            <a:ext cx="9144000" cy="2760663"/>
          </a:xfrm>
          <a:prstGeom prst="rect">
            <a:avLst/>
          </a:prstGeom>
          <a:noFill/>
          <a:ln w="9525">
            <a:noFill/>
            <a:miter lim="800000"/>
            <a:headEnd/>
            <a:tailEnd/>
          </a:ln>
        </p:spPr>
      </p:pic>
      <p:sp>
        <p:nvSpPr>
          <p:cNvPr id="4100" name="Rectangle 4"/>
          <p:cNvSpPr>
            <a:spLocks noGrp="1" noChangeArrowheads="1"/>
          </p:cNvSpPr>
          <p:nvPr>
            <p:ph type="ctrTitle"/>
          </p:nvPr>
        </p:nvSpPr>
        <p:spPr>
          <a:xfrm>
            <a:off x="609600" y="2590800"/>
            <a:ext cx="8001000" cy="2362200"/>
          </a:xfrm>
          <a:noFill/>
        </p:spPr>
        <p:txBody>
          <a:bodyPr/>
          <a:lstStyle>
            <a:lvl1pPr>
              <a:defRPr>
                <a:solidFill>
                  <a:schemeClr val="tx1"/>
                </a:solidFill>
              </a:defRPr>
            </a:lvl1pPr>
          </a:lstStyle>
          <a:p>
            <a:r>
              <a:rPr lang="en-US" smtClean="0"/>
              <a:t>Click to edit Master title style</a:t>
            </a:r>
            <a:endParaRPr lang="en-US"/>
          </a:p>
        </p:txBody>
      </p:sp>
      <p:sp>
        <p:nvSpPr>
          <p:cNvPr id="4101" name="Rectangle 5"/>
          <p:cNvSpPr>
            <a:spLocks noGrp="1" noChangeArrowheads="1"/>
          </p:cNvSpPr>
          <p:nvPr>
            <p:ph type="subTitle" idx="1"/>
          </p:nvPr>
        </p:nvSpPr>
        <p:spPr>
          <a:xfrm>
            <a:off x="1371600" y="5029200"/>
            <a:ext cx="6400800" cy="1143000"/>
          </a:xfrm>
        </p:spPr>
        <p:txBody>
          <a:bodyPr/>
          <a:lstStyle>
            <a:lvl1pPr marL="0" indent="0" algn="ctr">
              <a:buFontTx/>
              <a:buNone/>
              <a:defRPr/>
            </a:lvl1pPr>
          </a:lstStyle>
          <a:p>
            <a:r>
              <a:rPr lang="en-US" smtClean="0"/>
              <a:t>Click to edit Master subtitle style</a:t>
            </a:r>
            <a:endParaRPr lang="en-US"/>
          </a:p>
        </p:txBody>
      </p:sp>
      <p:sp>
        <p:nvSpPr>
          <p:cNvPr id="6" name="Rectangle 8"/>
          <p:cNvSpPr>
            <a:spLocks noGrp="1" noChangeArrowheads="1"/>
          </p:cNvSpPr>
          <p:nvPr>
            <p:ph type="ftr" sz="quarter" idx="10"/>
          </p:nvPr>
        </p:nvSpPr>
        <p:spPr bwMode="auto">
          <a:xfrm>
            <a:off x="3124200" y="6477000"/>
            <a:ext cx="2895600" cy="3810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200">
                <a:solidFill>
                  <a:schemeClr val="bg1"/>
                </a:solidFill>
              </a:defRPr>
            </a:lvl1pPr>
          </a:lstStyle>
          <a:p>
            <a:pPr>
              <a:defRPr/>
            </a:pPr>
            <a:endParaRPr lang="en-US" dirty="0"/>
          </a:p>
        </p:txBody>
      </p:sp>
      <p:sp>
        <p:nvSpPr>
          <p:cNvPr id="7" name="Rectangle 9"/>
          <p:cNvSpPr>
            <a:spLocks noGrp="1" noChangeArrowheads="1"/>
          </p:cNvSpPr>
          <p:nvPr>
            <p:ph type="sldNum" sz="quarter" idx="11"/>
          </p:nvPr>
        </p:nvSpPr>
        <p:spPr>
          <a:xfrm>
            <a:off x="6553200" y="6477000"/>
            <a:ext cx="1905000" cy="381000"/>
          </a:xfrm>
        </p:spPr>
        <p:txBody>
          <a:bodyPr/>
          <a:lstStyle>
            <a:lvl1pPr>
              <a:defRPr sz="1200"/>
            </a:lvl1pPr>
          </a:lstStyle>
          <a:p>
            <a:pPr>
              <a:defRPr/>
            </a:pPr>
            <a:fld id="{33D67E00-B0A3-4AE1-8651-B89A1C9C0AB0}"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vl1pPr>
          </a:lstStyle>
          <a:p>
            <a:pPr>
              <a:defRPr/>
            </a:pPr>
            <a:fld id="{118992BB-5246-44D6-869F-C62320D98E32}"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76200"/>
            <a:ext cx="211455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76200"/>
            <a:ext cx="61912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vl1pPr>
          </a:lstStyle>
          <a:p>
            <a:pPr>
              <a:defRPr/>
            </a:pPr>
            <a:fld id="{3665D5CA-7B16-48D8-9D70-7714AB11C237}"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447800"/>
            <a:ext cx="41529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447800"/>
            <a:ext cx="41529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733800"/>
            <a:ext cx="41529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sldNum" sz="quarter" idx="10"/>
          </p:nvPr>
        </p:nvSpPr>
        <p:spPr/>
        <p:txBody>
          <a:bodyPr/>
          <a:lstStyle>
            <a:lvl1pPr>
              <a:defRPr/>
            </a:lvl1pPr>
          </a:lstStyle>
          <a:p>
            <a:pPr>
              <a:defRPr/>
            </a:pPr>
            <a:fld id="{FB361374-811A-4751-8680-F040BFD5D265}"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447800"/>
            <a:ext cx="41529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86300" y="1447800"/>
            <a:ext cx="4152900" cy="4419600"/>
          </a:xfrm>
        </p:spPr>
        <p:txBody>
          <a:bodyPr/>
          <a:lstStyle/>
          <a:p>
            <a:pPr lvl="0"/>
            <a:endParaRPr lang="en-US" noProof="0" dirty="0"/>
          </a:p>
        </p:txBody>
      </p:sp>
      <p:sp>
        <p:nvSpPr>
          <p:cNvPr id="5" name="Rectangle 6"/>
          <p:cNvSpPr>
            <a:spLocks noGrp="1" noChangeArrowheads="1"/>
          </p:cNvSpPr>
          <p:nvPr>
            <p:ph type="sldNum" sz="quarter" idx="10"/>
          </p:nvPr>
        </p:nvSpPr>
        <p:spPr/>
        <p:txBody>
          <a:bodyPr/>
          <a:lstStyle>
            <a:lvl1pPr>
              <a:defRPr/>
            </a:lvl1pPr>
          </a:lstStyle>
          <a:p>
            <a:pPr>
              <a:defRPr/>
            </a:pPr>
            <a:fld id="{1A32624B-F01F-4CA8-B16A-E7DC05B2CFB4}"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r>
              <a:rPr lang="en-US"/>
              <a:t>3/1/2010</a:t>
            </a:r>
          </a:p>
        </p:txBody>
      </p:sp>
      <p:sp>
        <p:nvSpPr>
          <p:cNvPr id="5" name="Rectangle 6"/>
          <p:cNvSpPr>
            <a:spLocks noGrp="1" noChangeArrowheads="1"/>
          </p:cNvSpPr>
          <p:nvPr>
            <p:ph type="sldNum" sz="quarter" idx="11"/>
          </p:nvPr>
        </p:nvSpPr>
        <p:spPr/>
        <p:txBody>
          <a:bodyPr/>
          <a:lstStyle>
            <a:lvl1pPr eaLnBrk="1" hangingPunct="1">
              <a:defRPr/>
            </a:lvl1pPr>
          </a:lstStyle>
          <a:p>
            <a:pPr>
              <a:defRPr/>
            </a:pPr>
            <a:fld id="{B0F278A0-5D65-4C79-B952-6C6438652DEF}"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vl1pPr>
          </a:lstStyle>
          <a:p>
            <a:pPr>
              <a:defRPr/>
            </a:pPr>
            <a:fld id="{8887DB4A-1789-4AE9-8D0B-65CFDCB2DAFF}"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p:txBody>
          <a:bodyPr/>
          <a:lstStyle>
            <a:lvl1pPr>
              <a:defRPr/>
            </a:lvl1pPr>
          </a:lstStyle>
          <a:p>
            <a:pPr>
              <a:defRPr/>
            </a:pPr>
            <a:fld id="{445C5DB1-C50D-439E-982E-B608674EE7B7}"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47800"/>
            <a:ext cx="41529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447800"/>
            <a:ext cx="41529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a:defRPr/>
            </a:lvl1pPr>
          </a:lstStyle>
          <a:p>
            <a:pPr>
              <a:defRPr/>
            </a:pPr>
            <a:fld id="{83D52D25-018C-41D4-A5FB-D66FE88191DE}"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defRPr/>
            </a:lvl1pPr>
          </a:lstStyle>
          <a:p>
            <a:pPr>
              <a:defRPr/>
            </a:pPr>
            <a:fld id="{AB8055AC-96D7-4C3D-9D37-83A1AADDD834}"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p:txBody>
          <a:bodyPr/>
          <a:lstStyle>
            <a:lvl1pPr>
              <a:defRPr/>
            </a:lvl1pPr>
          </a:lstStyle>
          <a:p>
            <a:pPr>
              <a:defRPr/>
            </a:pPr>
            <a:fld id="{1F8017C6-A224-4E19-BA47-5D98FB8713AD}"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3A36CC6E-4547-42A6-8A48-CB4C8E2547B3}"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FDCD3DD2-811A-4127-B8EA-4342938B39E3}"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1B816F18-97DF-463C-AECE-E4BE34CABFE0}"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14.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381000" y="1447800"/>
            <a:ext cx="84582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8" name="Rectangle 24"/>
          <p:cNvSpPr>
            <a:spLocks noChangeArrowheads="1"/>
          </p:cNvSpPr>
          <p:nvPr/>
        </p:nvSpPr>
        <p:spPr bwMode="auto">
          <a:xfrm>
            <a:off x="0" y="0"/>
            <a:ext cx="9144000" cy="1371600"/>
          </a:xfrm>
          <a:prstGeom prst="rect">
            <a:avLst/>
          </a:prstGeom>
          <a:solidFill>
            <a:srgbClr val="00457C"/>
          </a:solidFill>
          <a:ln w="9525">
            <a:solidFill>
              <a:schemeClr val="tx1"/>
            </a:solidFill>
            <a:miter lim="800000"/>
            <a:headEnd/>
            <a:tailEnd/>
          </a:ln>
          <a:effectLst/>
        </p:spPr>
        <p:txBody>
          <a:bodyPr wrap="none" anchor="ctr"/>
          <a:lstStyle/>
          <a:p>
            <a:pPr>
              <a:defRPr/>
            </a:pPr>
            <a:endParaRPr lang="en-US" dirty="0">
              <a:ea typeface="+mn-ea"/>
            </a:endParaRPr>
          </a:p>
        </p:txBody>
      </p:sp>
      <p:sp>
        <p:nvSpPr>
          <p:cNvPr id="1028" name="Rectangle 2"/>
          <p:cNvSpPr>
            <a:spLocks noGrp="1" noChangeArrowheads="1"/>
          </p:cNvSpPr>
          <p:nvPr>
            <p:ph type="title"/>
          </p:nvPr>
        </p:nvSpPr>
        <p:spPr bwMode="auto">
          <a:xfrm>
            <a:off x="381000" y="76200"/>
            <a:ext cx="8458200" cy="1143000"/>
          </a:xfrm>
          <a:prstGeom prst="rect">
            <a:avLst/>
          </a:prstGeom>
          <a:solidFill>
            <a:srgbClr val="00457C"/>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1029" name="Picture 27" descr="powerpointbottom"/>
          <p:cNvPicPr>
            <a:picLocks noChangeAspect="1" noChangeArrowheads="1"/>
          </p:cNvPicPr>
          <p:nvPr/>
        </p:nvPicPr>
        <p:blipFill>
          <a:blip r:embed="rId15"/>
          <a:srcRect/>
          <a:stretch>
            <a:fillRect/>
          </a:stretch>
        </p:blipFill>
        <p:spPr bwMode="auto">
          <a:xfrm>
            <a:off x="0" y="5684838"/>
            <a:ext cx="9144000" cy="1173162"/>
          </a:xfrm>
          <a:prstGeom prst="rect">
            <a:avLst/>
          </a:prstGeom>
          <a:noFill/>
          <a:ln w="9525">
            <a:noFill/>
            <a:miter lim="800000"/>
            <a:headEnd/>
            <a:tailEnd/>
          </a:ln>
        </p:spPr>
      </p:pic>
      <p:sp>
        <p:nvSpPr>
          <p:cNvPr id="2" name="Rectangle 4"/>
          <p:cNvSpPr>
            <a:spLocks noGrp="1" noChangeArrowheads="1"/>
          </p:cNvSpPr>
          <p:nvPr>
            <p:ph type="dt" sz="half" idx="2"/>
          </p:nvPr>
        </p:nvSpPr>
        <p:spPr bwMode="auto">
          <a:xfrm>
            <a:off x="304800" y="6553200"/>
            <a:ext cx="1524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chemeClr val="bg1"/>
                </a:solidFill>
              </a:defRPr>
            </a:lvl1pPr>
          </a:lstStyle>
          <a:p>
            <a:pPr>
              <a:defRPr/>
            </a:pPr>
            <a:r>
              <a:rPr lang="en-US" dirty="0"/>
              <a:t>3/1/2010</a:t>
            </a:r>
          </a:p>
        </p:txBody>
      </p:sp>
      <p:sp>
        <p:nvSpPr>
          <p:cNvPr id="3" name="Rectangle 6"/>
          <p:cNvSpPr>
            <a:spLocks noGrp="1" noChangeArrowheads="1"/>
          </p:cNvSpPr>
          <p:nvPr>
            <p:ph type="sldNum" sz="quarter" idx="4"/>
          </p:nvPr>
        </p:nvSpPr>
        <p:spPr bwMode="auto">
          <a:xfrm>
            <a:off x="4191000" y="6553200"/>
            <a:ext cx="685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pPr>
              <a:defRPr/>
            </a:pPr>
            <a:fld id="{C7C5AA4E-DF11-410A-950D-A47CB6305E5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hf hdr="0" ftr="0"/>
  <p:txStyles>
    <p:titleStyle>
      <a:lvl1pPr algn="ctr" rtl="0" eaLnBrk="0" fontAlgn="base" hangingPunct="0">
        <a:spcBef>
          <a:spcPct val="0"/>
        </a:spcBef>
        <a:spcAft>
          <a:spcPct val="0"/>
        </a:spcAft>
        <a:defRPr sz="4400">
          <a:solidFill>
            <a:schemeClr val="bg1"/>
          </a:solidFill>
          <a:latin typeface="+mj-lt"/>
          <a:ea typeface="ＭＳ Ｐゴシック" pitchFamily="-106" charset="-128"/>
          <a:cs typeface="ＭＳ Ｐゴシック" pitchFamily="-106" charset="-128"/>
        </a:defRPr>
      </a:lvl1pPr>
      <a:lvl2pPr algn="ctr" rtl="0" eaLnBrk="0" fontAlgn="base" hangingPunct="0">
        <a:spcBef>
          <a:spcPct val="0"/>
        </a:spcBef>
        <a:spcAft>
          <a:spcPct val="0"/>
        </a:spcAft>
        <a:defRPr sz="4400">
          <a:solidFill>
            <a:schemeClr val="bg1"/>
          </a:solidFill>
          <a:latin typeface="Tahoma" pitchFamily="-106"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bg1"/>
          </a:solidFill>
          <a:latin typeface="Tahoma" pitchFamily="-106"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bg1"/>
          </a:solidFill>
          <a:latin typeface="Tahoma" pitchFamily="-106"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bg1"/>
          </a:solidFill>
          <a:latin typeface="Tahoma" pitchFamily="-106" charset="0"/>
          <a:ea typeface="ＭＳ Ｐゴシック" pitchFamily="-106" charset="-128"/>
          <a:cs typeface="ＭＳ Ｐゴシック" pitchFamily="-106" charset="-128"/>
        </a:defRPr>
      </a:lvl5pPr>
      <a:lvl6pPr marL="457200" algn="ctr" rtl="0" eaLnBrk="1" fontAlgn="base" hangingPunct="1">
        <a:spcBef>
          <a:spcPct val="0"/>
        </a:spcBef>
        <a:spcAft>
          <a:spcPct val="0"/>
        </a:spcAft>
        <a:defRPr sz="4400">
          <a:solidFill>
            <a:schemeClr val="bg1"/>
          </a:solidFill>
          <a:latin typeface="Tahoma" pitchFamily="-106" charset="0"/>
        </a:defRPr>
      </a:lvl6pPr>
      <a:lvl7pPr marL="914400" algn="ctr" rtl="0" eaLnBrk="1" fontAlgn="base" hangingPunct="1">
        <a:spcBef>
          <a:spcPct val="0"/>
        </a:spcBef>
        <a:spcAft>
          <a:spcPct val="0"/>
        </a:spcAft>
        <a:defRPr sz="4400">
          <a:solidFill>
            <a:schemeClr val="bg1"/>
          </a:solidFill>
          <a:latin typeface="Tahoma" pitchFamily="-106" charset="0"/>
        </a:defRPr>
      </a:lvl7pPr>
      <a:lvl8pPr marL="1371600" algn="ctr" rtl="0" eaLnBrk="1" fontAlgn="base" hangingPunct="1">
        <a:spcBef>
          <a:spcPct val="0"/>
        </a:spcBef>
        <a:spcAft>
          <a:spcPct val="0"/>
        </a:spcAft>
        <a:defRPr sz="4400">
          <a:solidFill>
            <a:schemeClr val="bg1"/>
          </a:solidFill>
          <a:latin typeface="Tahoma" pitchFamily="-106" charset="0"/>
        </a:defRPr>
      </a:lvl8pPr>
      <a:lvl9pPr marL="1828800" algn="ctr" rtl="0" eaLnBrk="1" fontAlgn="base" hangingPunct="1">
        <a:spcBef>
          <a:spcPct val="0"/>
        </a:spcBef>
        <a:spcAft>
          <a:spcPct val="0"/>
        </a:spcAft>
        <a:defRPr sz="4400">
          <a:solidFill>
            <a:schemeClr val="bg1"/>
          </a:solidFill>
          <a:latin typeface="Tahoma" pitchFamily="-10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6"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6"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6"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2" descr="ssWatermerk"/>
          <p:cNvPicPr>
            <a:picLocks noChangeAspect="1" noChangeArrowheads="1"/>
          </p:cNvPicPr>
          <p:nvPr/>
        </p:nvPicPr>
        <p:blipFill>
          <a:blip r:embed="rId3"/>
          <a:srcRect/>
          <a:stretch>
            <a:fillRect/>
          </a:stretch>
        </p:blipFill>
        <p:spPr bwMode="auto">
          <a:xfrm>
            <a:off x="381000" y="571500"/>
            <a:ext cx="8382000" cy="6286500"/>
          </a:xfrm>
          <a:prstGeom prst="rect">
            <a:avLst/>
          </a:prstGeom>
          <a:noFill/>
          <a:ln w="9525">
            <a:noFill/>
            <a:miter lim="800000"/>
            <a:headEnd/>
            <a:tailEnd/>
          </a:ln>
        </p:spPr>
      </p:pic>
      <p:sp>
        <p:nvSpPr>
          <p:cNvPr id="1027" name="Rectangle 24"/>
          <p:cNvSpPr>
            <a:spLocks noChangeArrowheads="1"/>
          </p:cNvSpPr>
          <p:nvPr/>
        </p:nvSpPr>
        <p:spPr bwMode="auto">
          <a:xfrm>
            <a:off x="0" y="0"/>
            <a:ext cx="9144000" cy="1371600"/>
          </a:xfrm>
          <a:prstGeom prst="rect">
            <a:avLst/>
          </a:prstGeom>
          <a:solidFill>
            <a:srgbClr val="00457C"/>
          </a:solidFill>
          <a:ln w="9525">
            <a:solidFill>
              <a:schemeClr val="tx1"/>
            </a:solidFill>
            <a:miter lim="800000"/>
            <a:headEnd/>
            <a:tailEnd/>
          </a:ln>
        </p:spPr>
        <p:txBody>
          <a:bodyPr wrap="none" anchor="ctr"/>
          <a:lstStyle/>
          <a:p>
            <a:pPr>
              <a:defRPr/>
            </a:pPr>
            <a:endParaRPr lang="en-US" dirty="0">
              <a:solidFill>
                <a:srgbClr val="000000"/>
              </a:solidFill>
              <a:latin typeface="Helvetica" pitchFamily="34" charset="0"/>
              <a:ea typeface="ＭＳ Ｐゴシック" pitchFamily="34" charset="-128"/>
            </a:endParaRPr>
          </a:p>
        </p:txBody>
      </p:sp>
      <p:sp>
        <p:nvSpPr>
          <p:cNvPr id="1028" name="Rectangle 2"/>
          <p:cNvSpPr>
            <a:spLocks noGrp="1" noChangeArrowheads="1"/>
          </p:cNvSpPr>
          <p:nvPr>
            <p:ph type="title"/>
          </p:nvPr>
        </p:nvSpPr>
        <p:spPr bwMode="auto">
          <a:xfrm>
            <a:off x="381000" y="76200"/>
            <a:ext cx="8458200" cy="1143000"/>
          </a:xfrm>
          <a:prstGeom prst="rect">
            <a:avLst/>
          </a:prstGeom>
          <a:solidFill>
            <a:srgbClr val="00457C"/>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381000" y="1447800"/>
            <a:ext cx="84582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0" name="Picture 27" descr="powerpointbottom"/>
          <p:cNvPicPr>
            <a:picLocks noChangeAspect="1" noChangeArrowheads="1"/>
          </p:cNvPicPr>
          <p:nvPr/>
        </p:nvPicPr>
        <p:blipFill>
          <a:blip r:embed="rId4"/>
          <a:srcRect/>
          <a:stretch>
            <a:fillRect/>
          </a:stretch>
        </p:blipFill>
        <p:spPr bwMode="auto">
          <a:xfrm>
            <a:off x="0" y="5684838"/>
            <a:ext cx="9144000" cy="1173162"/>
          </a:xfrm>
          <a:prstGeom prst="rect">
            <a:avLst/>
          </a:prstGeom>
          <a:noFill/>
          <a:ln w="9525">
            <a:noFill/>
            <a:miter lim="800000"/>
            <a:headEnd/>
            <a:tailEnd/>
          </a:ln>
        </p:spPr>
      </p:pic>
      <p:sp>
        <p:nvSpPr>
          <p:cNvPr id="2" name="Rectangle 4"/>
          <p:cNvSpPr>
            <a:spLocks noGrp="1" noChangeArrowheads="1"/>
          </p:cNvSpPr>
          <p:nvPr>
            <p:ph type="dt" sz="half" idx="2"/>
          </p:nvPr>
        </p:nvSpPr>
        <p:spPr bwMode="auto">
          <a:xfrm>
            <a:off x="304800" y="6553200"/>
            <a:ext cx="1524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00">
                <a:solidFill>
                  <a:srgbClr val="FFFFFF"/>
                </a:solidFill>
                <a:latin typeface="Helvetica" pitchFamily="-106" charset="0"/>
                <a:ea typeface="ＭＳ Ｐゴシック" pitchFamily="-106" charset="-128"/>
              </a:defRPr>
            </a:lvl1pPr>
          </a:lstStyle>
          <a:p>
            <a:pPr>
              <a:defRPr/>
            </a:pPr>
            <a:r>
              <a:rPr lang="en-US"/>
              <a:t>3/1/2010</a:t>
            </a:r>
          </a:p>
        </p:txBody>
      </p:sp>
      <p:sp>
        <p:nvSpPr>
          <p:cNvPr id="3" name="Rectangle 6"/>
          <p:cNvSpPr>
            <a:spLocks noGrp="1" noChangeArrowheads="1"/>
          </p:cNvSpPr>
          <p:nvPr>
            <p:ph type="sldNum" sz="quarter" idx="4"/>
          </p:nvPr>
        </p:nvSpPr>
        <p:spPr bwMode="auto">
          <a:xfrm>
            <a:off x="4191000" y="6553200"/>
            <a:ext cx="685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Helvetica" pitchFamily="34" charset="0"/>
              </a:defRPr>
            </a:lvl1pPr>
          </a:lstStyle>
          <a:p>
            <a:pPr>
              <a:defRPr/>
            </a:pPr>
            <a:fld id="{11907B43-5306-4FE0-AD0F-6CF3E65E6909}" type="slidenum">
              <a:rPr lang="en-US">
                <a:ea typeface="ＭＳ Ｐゴシック" pitchFamily="34" charset="-128"/>
              </a:rPr>
              <a:pPr>
                <a:defRPr/>
              </a:pPr>
              <a:t>‹#›</a:t>
            </a:fld>
            <a:endParaRPr lang="en-US" dirty="0">
              <a:ea typeface="ＭＳ Ｐゴシック" pitchFamily="34" charset="-128"/>
            </a:endParaRPr>
          </a:p>
        </p:txBody>
      </p:sp>
    </p:spTree>
  </p:cSld>
  <p:clrMap bg1="lt1" tx1="dk1" bg2="lt2" tx2="dk2" accent1="accent1" accent2="accent2" accent3="accent3" accent4="accent4" accent5="accent5" accent6="accent6" hlink="hlink" folHlink="folHlink"/>
  <p:sldLayoutIdLst>
    <p:sldLayoutId id="2147483780" r:id="rId1"/>
  </p:sldLayoutIdLst>
  <p:hf hdr="0" ftr="0" dt="0"/>
  <p:txStyles>
    <p:titleStyle>
      <a:lvl1pPr algn="ctr" rtl="0" eaLnBrk="0" fontAlgn="base" hangingPunct="0">
        <a:spcBef>
          <a:spcPct val="0"/>
        </a:spcBef>
        <a:spcAft>
          <a:spcPct val="0"/>
        </a:spcAft>
        <a:defRPr sz="4400">
          <a:solidFill>
            <a:schemeClr val="bg1"/>
          </a:solidFill>
          <a:latin typeface="+mj-lt"/>
          <a:ea typeface="ＭＳ Ｐゴシック" pitchFamily="-106" charset="-128"/>
          <a:cs typeface="ＭＳ Ｐゴシック" pitchFamily="-106" charset="-128"/>
        </a:defRPr>
      </a:lvl1pPr>
      <a:lvl2pPr algn="ctr" rtl="0" eaLnBrk="0" fontAlgn="base" hangingPunct="0">
        <a:spcBef>
          <a:spcPct val="0"/>
        </a:spcBef>
        <a:spcAft>
          <a:spcPct val="0"/>
        </a:spcAft>
        <a:defRPr sz="4400">
          <a:solidFill>
            <a:schemeClr val="bg1"/>
          </a:solidFill>
          <a:latin typeface="Tahoma" pitchFamily="-106"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bg1"/>
          </a:solidFill>
          <a:latin typeface="Tahoma" pitchFamily="-106"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bg1"/>
          </a:solidFill>
          <a:latin typeface="Tahoma" pitchFamily="-106"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bg1"/>
          </a:solidFill>
          <a:latin typeface="Tahoma" pitchFamily="-106" charset="0"/>
          <a:ea typeface="ＭＳ Ｐゴシック" pitchFamily="-106" charset="-128"/>
          <a:cs typeface="ＭＳ Ｐゴシック" pitchFamily="-106" charset="-128"/>
        </a:defRPr>
      </a:lvl5pPr>
      <a:lvl6pPr marL="457200" algn="ctr" rtl="0" eaLnBrk="1" fontAlgn="base" hangingPunct="1">
        <a:spcBef>
          <a:spcPct val="0"/>
        </a:spcBef>
        <a:spcAft>
          <a:spcPct val="0"/>
        </a:spcAft>
        <a:defRPr sz="4400">
          <a:solidFill>
            <a:schemeClr val="bg1"/>
          </a:solidFill>
          <a:latin typeface="Tahoma" pitchFamily="-106" charset="0"/>
        </a:defRPr>
      </a:lvl6pPr>
      <a:lvl7pPr marL="914400" algn="ctr" rtl="0" eaLnBrk="1" fontAlgn="base" hangingPunct="1">
        <a:spcBef>
          <a:spcPct val="0"/>
        </a:spcBef>
        <a:spcAft>
          <a:spcPct val="0"/>
        </a:spcAft>
        <a:defRPr sz="4400">
          <a:solidFill>
            <a:schemeClr val="bg1"/>
          </a:solidFill>
          <a:latin typeface="Tahoma" pitchFamily="-106" charset="0"/>
        </a:defRPr>
      </a:lvl7pPr>
      <a:lvl8pPr marL="1371600" algn="ctr" rtl="0" eaLnBrk="1" fontAlgn="base" hangingPunct="1">
        <a:spcBef>
          <a:spcPct val="0"/>
        </a:spcBef>
        <a:spcAft>
          <a:spcPct val="0"/>
        </a:spcAft>
        <a:defRPr sz="4400">
          <a:solidFill>
            <a:schemeClr val="bg1"/>
          </a:solidFill>
          <a:latin typeface="Tahoma" pitchFamily="-106" charset="0"/>
        </a:defRPr>
      </a:lvl8pPr>
      <a:lvl9pPr marL="1828800" algn="ctr" rtl="0" eaLnBrk="1" fontAlgn="base" hangingPunct="1">
        <a:spcBef>
          <a:spcPct val="0"/>
        </a:spcBef>
        <a:spcAft>
          <a:spcPct val="0"/>
        </a:spcAft>
        <a:defRPr sz="4400">
          <a:solidFill>
            <a:schemeClr val="bg1"/>
          </a:solidFill>
          <a:latin typeface="Tahoma" pitchFamily="-10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6"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6"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6"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www.campbellcollaboration.org/" TargetMode="External"/><Relationship Id="rId13" Type="http://schemas.openxmlformats.org/officeDocument/2006/relationships/image" Target="../media/image18.gif"/><Relationship Id="rId3" Type="http://schemas.openxmlformats.org/officeDocument/2006/relationships/image" Target="../media/image12.png"/><Relationship Id="rId7" Type="http://schemas.openxmlformats.org/officeDocument/2006/relationships/image" Target="../media/image15.gif"/><Relationship Id="rId12" Type="http://schemas.openxmlformats.org/officeDocument/2006/relationships/hyperlink" Target="http://www.nrepp.samhsa.gov/Index.aspx"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www.promisingpractices.net/" TargetMode="External"/><Relationship Id="rId11"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hyperlink" Target="http://www.cochrane.org/" TargetMode="External"/><Relationship Id="rId4" Type="http://schemas.openxmlformats.org/officeDocument/2006/relationships/image" Target="../media/image13.gif"/><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package" Target="../embeddings/Microsoft_Office_Word_Document1.docx"/></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package" Target="../embeddings/Microsoft_Office_Word_Document2.docx"/></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package" Target="../embeddings/Microsoft_Office_Word_Document3.docx"/></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package" Target="../embeddings/Microsoft_Office_Word_Document4.docx"/></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package" Target="../embeddings/Microsoft_Office_Word_Document5.docx"/></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3"/>
          <p:cNvSpPr>
            <a:spLocks noChangeArrowheads="1"/>
          </p:cNvSpPr>
          <p:nvPr/>
        </p:nvSpPr>
        <p:spPr bwMode="auto">
          <a:xfrm>
            <a:off x="914400" y="2286000"/>
            <a:ext cx="7391400" cy="1295400"/>
          </a:xfrm>
          <a:prstGeom prst="rect">
            <a:avLst/>
          </a:prstGeom>
          <a:noFill/>
          <a:ln w="9525">
            <a:noFill/>
            <a:miter lim="800000"/>
            <a:headEnd/>
            <a:tailEnd/>
          </a:ln>
        </p:spPr>
        <p:txBody>
          <a:bodyPr lIns="92075" tIns="46038" rIns="92075" bIns="46038" anchor="ctr"/>
          <a:lstStyle/>
          <a:p>
            <a:pPr algn="ctr"/>
            <a:endParaRPr lang="en-US" sz="3600" b="1" dirty="0">
              <a:solidFill>
                <a:srgbClr val="330099"/>
              </a:solidFill>
              <a:latin typeface="AGaramond" pitchFamily="18" charset="0"/>
            </a:endParaRPr>
          </a:p>
        </p:txBody>
      </p:sp>
      <p:sp>
        <p:nvSpPr>
          <p:cNvPr id="15363" name="Title 3"/>
          <p:cNvSpPr>
            <a:spLocks noGrp="1"/>
          </p:cNvSpPr>
          <p:nvPr>
            <p:ph type="ctrTitle"/>
          </p:nvPr>
        </p:nvSpPr>
        <p:spPr>
          <a:xfrm>
            <a:off x="0" y="3352800"/>
            <a:ext cx="9144000" cy="2057400"/>
          </a:xfrm>
        </p:spPr>
        <p:txBody>
          <a:bodyPr/>
          <a:lstStyle/>
          <a:p>
            <a:pPr lvl="1"/>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solidFill>
                  <a:schemeClr val="tx1"/>
                </a:solidFill>
              </a:rPr>
              <a:t/>
            </a:r>
            <a:br>
              <a:rPr lang="en-US" dirty="0" smtClean="0">
                <a:solidFill>
                  <a:schemeClr val="tx1"/>
                </a:solidFill>
              </a:rPr>
            </a:br>
            <a:r>
              <a:rPr lang="en-US" dirty="0" smtClean="0">
                <a:solidFill>
                  <a:schemeClr val="tx1"/>
                </a:solidFill>
              </a:rPr>
              <a:t/>
            </a:r>
            <a:br>
              <a:rPr lang="en-US" dirty="0" smtClean="0">
                <a:solidFill>
                  <a:schemeClr val="tx1"/>
                </a:solidFill>
              </a:rPr>
            </a:br>
            <a:r>
              <a:rPr lang="en-US" i="1" dirty="0" smtClean="0">
                <a:solidFill>
                  <a:schemeClr val="tx1"/>
                </a:solidFill>
              </a:rPr>
              <a:t>Smart Start</a:t>
            </a:r>
            <a:r>
              <a:rPr lang="en-US" dirty="0" smtClean="0">
                <a:solidFill>
                  <a:schemeClr val="tx1"/>
                </a:solidFill>
              </a:rPr>
              <a:t/>
            </a:r>
            <a:br>
              <a:rPr lang="en-US" dirty="0" smtClean="0">
                <a:solidFill>
                  <a:schemeClr val="tx1"/>
                </a:solidFill>
              </a:rPr>
            </a:br>
            <a:r>
              <a:rPr lang="en-US" sz="4000" dirty="0" smtClean="0">
                <a:solidFill>
                  <a:schemeClr val="tx1"/>
                </a:solidFill>
              </a:rPr>
              <a:t>Evidence-Based/Evidence-Informed Activities</a:t>
            </a:r>
            <a:br>
              <a:rPr lang="en-US" sz="4000" dirty="0" smtClean="0">
                <a:solidFill>
                  <a:schemeClr val="tx1"/>
                </a:solidFill>
              </a:rPr>
            </a:br>
            <a:r>
              <a:rPr lang="en-US" sz="3200" dirty="0" smtClean="0">
                <a:solidFill>
                  <a:schemeClr val="tx1"/>
                </a:solidFill>
              </a:rPr>
              <a:t/>
            </a:r>
            <a:br>
              <a:rPr lang="en-US" sz="3200" dirty="0" smtClean="0">
                <a:solidFill>
                  <a:schemeClr val="tx1"/>
                </a:solidFill>
              </a:rPr>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dirty="0" smtClean="0"/>
              <a:t/>
            </a:r>
            <a:br>
              <a:rPr lang="en-US" dirty="0" smtClean="0"/>
            </a:br>
            <a:r>
              <a:rPr lang="en-US" dirty="0" smtClean="0"/>
              <a:t> </a:t>
            </a:r>
            <a:br>
              <a:rPr lang="en-US" dirty="0" smtClean="0"/>
            </a:b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nodePh="1">
                                  <p:stCondLst>
                                    <p:cond delay="0"/>
                                  </p:stCondLst>
                                  <p:endCondLst>
                                    <p:cond evt="begin" delay="0">
                                      <p:tn val="5"/>
                                    </p:cond>
                                  </p:endCondLst>
                                  <p:childTnLst>
                                    <p:set>
                                      <p:cBhvr>
                                        <p:cTn id="6" dur="1" fill="hold">
                                          <p:stCondLst>
                                            <p:cond delay="0"/>
                                          </p:stCondLst>
                                        </p:cTn>
                                        <p:tgtEl>
                                          <p:spTgt spid="119811"/>
                                        </p:tgtEl>
                                        <p:attrNameLst>
                                          <p:attrName>style.visibility</p:attrName>
                                        </p:attrNameLst>
                                      </p:cBhvr>
                                      <p:to>
                                        <p:strVal val="visible"/>
                                      </p:to>
                                    </p:set>
                                    <p:anim calcmode="lin" valueType="num">
                                      <p:cBhvr additive="base">
                                        <p:cTn id="7" dur="500" fill="hold"/>
                                        <p:tgtEl>
                                          <p:spTgt spid="119811"/>
                                        </p:tgtEl>
                                        <p:attrNameLst>
                                          <p:attrName>ppt_x</p:attrName>
                                        </p:attrNameLst>
                                      </p:cBhvr>
                                      <p:tavLst>
                                        <p:tav tm="0">
                                          <p:val>
                                            <p:strVal val="0-#ppt_w/2"/>
                                          </p:val>
                                        </p:tav>
                                        <p:tav tm="100000">
                                          <p:val>
                                            <p:strVal val="#ppt_x"/>
                                          </p:val>
                                        </p:tav>
                                      </p:tavLst>
                                    </p:anim>
                                    <p:anim calcmode="lin" valueType="num">
                                      <p:cBhvr additive="base">
                                        <p:cTn id="8" dur="500" fill="hold"/>
                                        <p:tgtEl>
                                          <p:spTgt spid="1198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is Evidence?</a:t>
            </a:r>
          </a:p>
        </p:txBody>
      </p:sp>
      <p:sp>
        <p:nvSpPr>
          <p:cNvPr id="3" name="Content Placeholder 2"/>
          <p:cNvSpPr>
            <a:spLocks noGrp="1"/>
          </p:cNvSpPr>
          <p:nvPr>
            <p:ph idx="1"/>
          </p:nvPr>
        </p:nvSpPr>
        <p:spPr>
          <a:xfrm>
            <a:off x="381000" y="1524000"/>
            <a:ext cx="8763000" cy="4419600"/>
          </a:xfrm>
        </p:spPr>
        <p:txBody>
          <a:bodyPr/>
          <a:lstStyle/>
          <a:p>
            <a:pPr marL="0" indent="0">
              <a:buNone/>
            </a:pPr>
            <a:endParaRPr lang="en-US" sz="1200" dirty="0" smtClean="0"/>
          </a:p>
          <a:p>
            <a:pPr marL="0" indent="0">
              <a:buNone/>
            </a:pPr>
            <a:r>
              <a:rPr lang="en-US" sz="2800" dirty="0" smtClean="0"/>
              <a:t>Findings from studies of participants on the </a:t>
            </a:r>
          </a:p>
          <a:p>
            <a:pPr marL="0" indent="0">
              <a:buNone/>
            </a:pPr>
            <a:r>
              <a:rPr lang="en-US" sz="2800" dirty="0" smtClean="0"/>
              <a:t>benefits they experience from the program</a:t>
            </a:r>
          </a:p>
          <a:p>
            <a:pPr lvl="1">
              <a:buNone/>
            </a:pPr>
            <a:endParaRPr lang="en-US" dirty="0" smtClean="0"/>
          </a:p>
          <a:p>
            <a:pPr lvl="1">
              <a:buNone/>
            </a:pPr>
            <a:endParaRPr lang="en-US" sz="1200" dirty="0" smtClean="0"/>
          </a:p>
          <a:p>
            <a:pPr>
              <a:buNone/>
            </a:pPr>
            <a:r>
              <a:rPr lang="en-US" sz="2800" dirty="0" smtClean="0"/>
              <a:t>Preferably studies that are </a:t>
            </a:r>
          </a:p>
          <a:p>
            <a:pPr lvl="1">
              <a:buFont typeface="Arial" pitchFamily="34" charset="0"/>
              <a:buChar char="•"/>
            </a:pPr>
            <a:r>
              <a:rPr lang="en-US" sz="2400" dirty="0" smtClean="0"/>
              <a:t>published in peer reviewed journal       </a:t>
            </a:r>
            <a:r>
              <a:rPr lang="en-US" sz="1800" i="1" dirty="0" smtClean="0"/>
              <a:t>better methods</a:t>
            </a:r>
          </a:p>
          <a:p>
            <a:pPr lvl="1">
              <a:buFont typeface="Arial" pitchFamily="34" charset="0"/>
              <a:buChar char="•"/>
            </a:pPr>
            <a:r>
              <a:rPr lang="en-US" sz="2400" dirty="0" smtClean="0"/>
              <a:t>conducted by independent researchers</a:t>
            </a:r>
          </a:p>
          <a:p>
            <a:pPr>
              <a:buNone/>
            </a:pPr>
            <a:endParaRPr lang="en-US" dirty="0" smtClean="0"/>
          </a:p>
        </p:txBody>
      </p:sp>
      <p:sp>
        <p:nvSpPr>
          <p:cNvPr id="4" name="Slide Number Placeholder 3"/>
          <p:cNvSpPr>
            <a:spLocks noGrp="1"/>
          </p:cNvSpPr>
          <p:nvPr>
            <p:ph type="sldNum" sz="quarter" idx="10"/>
          </p:nvPr>
        </p:nvSpPr>
        <p:spPr/>
        <p:txBody>
          <a:bodyPr/>
          <a:lstStyle/>
          <a:p>
            <a:pPr>
              <a:defRPr/>
            </a:pPr>
            <a:fld id="{8887DB4A-1789-4AE9-8D0B-65CFDCB2DAFF}" type="slidenum">
              <a:rPr lang="en-US" smtClean="0"/>
              <a:pPr>
                <a:defRPr/>
              </a:pPr>
              <a:t>10</a:t>
            </a:fld>
            <a:endParaRPr lang="en-US" dirty="0"/>
          </a:p>
        </p:txBody>
      </p:sp>
      <p:cxnSp>
        <p:nvCxnSpPr>
          <p:cNvPr id="6" name="Straight Arrow Connector 5"/>
          <p:cNvCxnSpPr/>
          <p:nvPr/>
        </p:nvCxnSpPr>
        <p:spPr>
          <a:xfrm>
            <a:off x="5943600" y="4267200"/>
            <a:ext cx="4572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52585" name="Picture 9" descr="C:\Users\kmccombs-thornton\AppData\Local\Microsoft\Windows\Temporary Internet Files\Content.IE5\M19SEPRE\MP900406774[1].jpg"/>
          <p:cNvPicPr>
            <a:picLocks noChangeAspect="1" noChangeArrowheads="1"/>
          </p:cNvPicPr>
          <p:nvPr/>
        </p:nvPicPr>
        <p:blipFill>
          <a:blip r:embed="rId3"/>
          <a:srcRect/>
          <a:stretch>
            <a:fillRect/>
          </a:stretch>
        </p:blipFill>
        <p:spPr bwMode="auto">
          <a:xfrm>
            <a:off x="7543800" y="1371600"/>
            <a:ext cx="1462683" cy="18288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915400" cy="1143000"/>
          </a:xfrm>
        </p:spPr>
        <p:txBody>
          <a:bodyPr/>
          <a:lstStyle/>
          <a:p>
            <a:r>
              <a:rPr lang="en-US" dirty="0" smtClean="0"/>
              <a:t/>
            </a:r>
            <a:br>
              <a:rPr lang="en-US" dirty="0" smtClean="0"/>
            </a:br>
            <a:r>
              <a:rPr lang="en-US" b="1" dirty="0" smtClean="0"/>
              <a:t>What Does the LP Need to Do?</a:t>
            </a:r>
            <a:br>
              <a:rPr lang="en-US" b="1" dirty="0" smtClean="0"/>
            </a:br>
            <a:endParaRPr lang="en-US" b="1" dirty="0"/>
          </a:p>
        </p:txBody>
      </p:sp>
      <p:sp>
        <p:nvSpPr>
          <p:cNvPr id="3" name="Content Placeholder 2"/>
          <p:cNvSpPr>
            <a:spLocks noGrp="1"/>
          </p:cNvSpPr>
          <p:nvPr>
            <p:ph idx="1"/>
          </p:nvPr>
        </p:nvSpPr>
        <p:spPr/>
        <p:txBody>
          <a:bodyPr/>
          <a:lstStyle/>
          <a:p>
            <a:pPr>
              <a:buNone/>
            </a:pPr>
            <a:endParaRPr lang="en-US" sz="2400" dirty="0" smtClean="0"/>
          </a:p>
          <a:p>
            <a:r>
              <a:rPr lang="en-US" sz="2800" dirty="0" smtClean="0"/>
              <a:t>Locate evidence supporting each component of an activity</a:t>
            </a:r>
          </a:p>
          <a:p>
            <a:endParaRPr lang="en-US" sz="2800" dirty="0" smtClean="0"/>
          </a:p>
          <a:p>
            <a:r>
              <a:rPr lang="en-US" sz="2800" dirty="0" smtClean="0"/>
              <a:t>Weigh the evidence</a:t>
            </a:r>
          </a:p>
          <a:p>
            <a:endParaRPr lang="en-US" sz="2800" dirty="0" smtClean="0"/>
          </a:p>
          <a:p>
            <a:r>
              <a:rPr lang="en-US" sz="2800" dirty="0" smtClean="0"/>
              <a:t>Learn from the evidence</a:t>
            </a:r>
          </a:p>
          <a:p>
            <a:endParaRPr lang="en-US" sz="2800" dirty="0" smtClean="0"/>
          </a:p>
        </p:txBody>
      </p:sp>
      <p:sp>
        <p:nvSpPr>
          <p:cNvPr id="4" name="Slide Number Placeholder 3"/>
          <p:cNvSpPr>
            <a:spLocks noGrp="1"/>
          </p:cNvSpPr>
          <p:nvPr>
            <p:ph type="sldNum" sz="quarter" idx="10"/>
          </p:nvPr>
        </p:nvSpPr>
        <p:spPr/>
        <p:txBody>
          <a:bodyPr/>
          <a:lstStyle/>
          <a:p>
            <a:pPr>
              <a:defRPr/>
            </a:pPr>
            <a:fld id="{8887DB4A-1789-4AE9-8D0B-65CFDCB2DAFF}" type="slidenum">
              <a:rPr lang="en-US" smtClean="0"/>
              <a:pPr>
                <a:defRPr/>
              </a:pPr>
              <a:t>11</a:t>
            </a:fld>
            <a:endParaRPr lang="en-US" dirty="0"/>
          </a:p>
        </p:txBody>
      </p:sp>
      <p:pic>
        <p:nvPicPr>
          <p:cNvPr id="183299" name="Picture 3" descr="C:\Users\kmccombs-thornton\AppData\Local\Microsoft\Windows\Temporary Internet Files\Content.IE5\HQRI3EPU\MP900438753[1].jpg"/>
          <p:cNvPicPr>
            <a:picLocks noChangeAspect="1" noChangeArrowheads="1"/>
          </p:cNvPicPr>
          <p:nvPr/>
        </p:nvPicPr>
        <p:blipFill>
          <a:blip r:embed="rId3"/>
          <a:srcRect/>
          <a:stretch>
            <a:fillRect/>
          </a:stretch>
        </p:blipFill>
        <p:spPr bwMode="auto">
          <a:xfrm>
            <a:off x="6172200" y="2971800"/>
            <a:ext cx="1231392" cy="18288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b="1" dirty="0" smtClean="0"/>
              <a:t>Where to Find Evidence?</a:t>
            </a:r>
            <a:br>
              <a:rPr lang="en-US" b="1" dirty="0" smtClean="0"/>
            </a:br>
            <a:endParaRPr lang="en-US" b="1" dirty="0"/>
          </a:p>
        </p:txBody>
      </p:sp>
      <p:sp>
        <p:nvSpPr>
          <p:cNvPr id="3" name="Content Placeholder 2"/>
          <p:cNvSpPr>
            <a:spLocks noGrp="1"/>
          </p:cNvSpPr>
          <p:nvPr>
            <p:ph idx="1"/>
          </p:nvPr>
        </p:nvSpPr>
        <p:spPr/>
        <p:txBody>
          <a:bodyPr/>
          <a:lstStyle/>
          <a:p>
            <a:endParaRPr lang="en-US" sz="2400" dirty="0" smtClean="0"/>
          </a:p>
          <a:p>
            <a:r>
              <a:rPr lang="en-US" sz="2800" dirty="0" smtClean="0"/>
              <a:t>Smart Start EB/EI Resource Guide</a:t>
            </a:r>
          </a:p>
          <a:p>
            <a:endParaRPr lang="en-US" sz="1100" dirty="0" smtClean="0"/>
          </a:p>
          <a:p>
            <a:endParaRPr lang="en-US" sz="2800" dirty="0" smtClean="0"/>
          </a:p>
          <a:p>
            <a:r>
              <a:rPr lang="en-US" sz="2800" dirty="0" smtClean="0"/>
              <a:t>Academic search engines such as</a:t>
            </a:r>
          </a:p>
          <a:p>
            <a:endParaRPr lang="en-US" sz="1100" dirty="0" smtClean="0"/>
          </a:p>
          <a:p>
            <a:endParaRPr lang="en-US" sz="2800" dirty="0" smtClean="0"/>
          </a:p>
          <a:p>
            <a:r>
              <a:rPr lang="en-US" sz="2800" dirty="0" smtClean="0"/>
              <a:t>Evidence Based rating agencies such as</a:t>
            </a:r>
            <a:endParaRPr lang="en-US" sz="2800" dirty="0"/>
          </a:p>
        </p:txBody>
      </p:sp>
      <p:sp>
        <p:nvSpPr>
          <p:cNvPr id="4" name="Slide Number Placeholder 3"/>
          <p:cNvSpPr>
            <a:spLocks noGrp="1"/>
          </p:cNvSpPr>
          <p:nvPr>
            <p:ph type="sldNum" sz="quarter" idx="10"/>
          </p:nvPr>
        </p:nvSpPr>
        <p:spPr/>
        <p:txBody>
          <a:bodyPr/>
          <a:lstStyle/>
          <a:p>
            <a:pPr>
              <a:defRPr/>
            </a:pPr>
            <a:fld id="{8887DB4A-1789-4AE9-8D0B-65CFDCB2DAFF}" type="slidenum">
              <a:rPr lang="en-US" smtClean="0"/>
              <a:pPr>
                <a:defRPr/>
              </a:pPr>
              <a:t>12</a:t>
            </a:fld>
            <a:endParaRPr lang="en-US" dirty="0"/>
          </a:p>
        </p:txBody>
      </p:sp>
      <p:pic>
        <p:nvPicPr>
          <p:cNvPr id="6" name="Picture 2"/>
          <p:cNvPicPr>
            <a:picLocks noChangeAspect="1" noChangeArrowheads="1"/>
          </p:cNvPicPr>
          <p:nvPr/>
        </p:nvPicPr>
        <p:blipFill>
          <a:blip r:embed="rId3"/>
          <a:srcRect/>
          <a:stretch>
            <a:fillRect/>
          </a:stretch>
        </p:blipFill>
        <p:spPr bwMode="auto">
          <a:xfrm>
            <a:off x="6477000" y="1447800"/>
            <a:ext cx="914400" cy="1184861"/>
          </a:xfrm>
          <a:prstGeom prst="rect">
            <a:avLst/>
          </a:prstGeom>
          <a:noFill/>
          <a:ln w="9525">
            <a:noFill/>
            <a:miter lim="800000"/>
            <a:headEnd/>
            <a:tailEnd/>
          </a:ln>
        </p:spPr>
      </p:pic>
      <p:pic>
        <p:nvPicPr>
          <p:cNvPr id="9" name="Picture 2"/>
          <p:cNvPicPr>
            <a:picLocks noChangeAspect="1" noChangeArrowheads="1"/>
          </p:cNvPicPr>
          <p:nvPr/>
        </p:nvPicPr>
        <p:blipFill>
          <a:blip r:embed="rId4"/>
          <a:srcRect/>
          <a:stretch>
            <a:fillRect/>
          </a:stretch>
        </p:blipFill>
        <p:spPr bwMode="auto">
          <a:xfrm>
            <a:off x="6324600" y="3276600"/>
            <a:ext cx="1219200" cy="485913"/>
          </a:xfrm>
          <a:prstGeom prst="rect">
            <a:avLst/>
          </a:prstGeom>
          <a:noFill/>
          <a:ln w="9525">
            <a:noFill/>
            <a:miter lim="800000"/>
            <a:headEnd/>
            <a:tailEnd/>
          </a:ln>
          <a:effectLst/>
        </p:spPr>
      </p:pic>
      <p:pic>
        <p:nvPicPr>
          <p:cNvPr id="149511" name="Picture 7"/>
          <p:cNvPicPr>
            <a:picLocks noChangeAspect="1" noChangeArrowheads="1"/>
          </p:cNvPicPr>
          <p:nvPr/>
        </p:nvPicPr>
        <p:blipFill>
          <a:blip r:embed="rId5"/>
          <a:srcRect/>
          <a:stretch>
            <a:fillRect/>
          </a:stretch>
        </p:blipFill>
        <p:spPr bwMode="auto">
          <a:xfrm>
            <a:off x="838200" y="5105400"/>
            <a:ext cx="1524000" cy="329045"/>
          </a:xfrm>
          <a:prstGeom prst="rect">
            <a:avLst/>
          </a:prstGeom>
          <a:solidFill>
            <a:srgbClr val="00B050"/>
          </a:solidFill>
          <a:ln w="9525">
            <a:noFill/>
            <a:miter lim="800000"/>
            <a:headEnd/>
            <a:tailEnd/>
          </a:ln>
          <a:effectLst/>
        </p:spPr>
      </p:pic>
      <p:pic>
        <p:nvPicPr>
          <p:cNvPr id="12" name="Picture 9" descr="Promising Practices Home">
            <a:hlinkClick r:id="rId6"/>
          </p:cNvPr>
          <p:cNvPicPr>
            <a:picLocks noChangeAspect="1" noChangeArrowheads="1"/>
          </p:cNvPicPr>
          <p:nvPr/>
        </p:nvPicPr>
        <p:blipFill>
          <a:blip r:embed="rId7"/>
          <a:srcRect/>
          <a:stretch>
            <a:fillRect/>
          </a:stretch>
        </p:blipFill>
        <p:spPr bwMode="auto">
          <a:xfrm>
            <a:off x="4648200" y="5410200"/>
            <a:ext cx="2286000" cy="644769"/>
          </a:xfrm>
          <a:prstGeom prst="rect">
            <a:avLst/>
          </a:prstGeom>
          <a:noFill/>
          <a:ln w="9525">
            <a:noFill/>
            <a:miter lim="800000"/>
            <a:headEnd/>
            <a:tailEnd/>
          </a:ln>
        </p:spPr>
      </p:pic>
      <p:pic>
        <p:nvPicPr>
          <p:cNvPr id="149515" name="Picture 11" descr="The Campbell Collaboration">
            <a:hlinkClick r:id="rId8"/>
          </p:cNvPr>
          <p:cNvPicPr>
            <a:picLocks noChangeAspect="1" noChangeArrowheads="1"/>
          </p:cNvPicPr>
          <p:nvPr/>
        </p:nvPicPr>
        <p:blipFill>
          <a:blip r:embed="rId9"/>
          <a:srcRect r="11134"/>
          <a:stretch>
            <a:fillRect/>
          </a:stretch>
        </p:blipFill>
        <p:spPr bwMode="auto">
          <a:xfrm>
            <a:off x="1524000" y="5638800"/>
            <a:ext cx="2437746" cy="328053"/>
          </a:xfrm>
          <a:prstGeom prst="rect">
            <a:avLst/>
          </a:prstGeom>
          <a:noFill/>
        </p:spPr>
      </p:pic>
      <p:pic>
        <p:nvPicPr>
          <p:cNvPr id="14" name="Picture 4" descr="Home">
            <a:hlinkClick r:id="rId10" tooltip="Home"/>
          </p:cNvPr>
          <p:cNvPicPr>
            <a:picLocks noChangeAspect="1" noChangeArrowheads="1"/>
          </p:cNvPicPr>
          <p:nvPr/>
        </p:nvPicPr>
        <p:blipFill>
          <a:blip r:embed="rId11"/>
          <a:srcRect/>
          <a:stretch>
            <a:fillRect/>
          </a:stretch>
        </p:blipFill>
        <p:spPr bwMode="auto">
          <a:xfrm>
            <a:off x="6096000" y="5029200"/>
            <a:ext cx="457200" cy="457200"/>
          </a:xfrm>
          <a:prstGeom prst="rect">
            <a:avLst/>
          </a:prstGeom>
          <a:noFill/>
        </p:spPr>
      </p:pic>
      <p:sp>
        <p:nvSpPr>
          <p:cNvPr id="15" name="Rectangle 14"/>
          <p:cNvSpPr/>
          <p:nvPr/>
        </p:nvSpPr>
        <p:spPr>
          <a:xfrm>
            <a:off x="6553200" y="5029200"/>
            <a:ext cx="2286000" cy="276999"/>
          </a:xfrm>
          <a:prstGeom prst="rect">
            <a:avLst/>
          </a:prstGeom>
        </p:spPr>
        <p:txBody>
          <a:bodyPr wrap="square">
            <a:spAutoFit/>
          </a:bodyPr>
          <a:lstStyle/>
          <a:p>
            <a:pPr lvl="0"/>
            <a:r>
              <a:rPr lang="en-US" sz="1200" b="1" dirty="0" smtClean="0">
                <a:latin typeface="Arial" pitchFamily="34" charset="0"/>
                <a:cs typeface="Arial" pitchFamily="34" charset="0"/>
                <a:hlinkClick r:id="rId10" tooltip="Home"/>
              </a:rPr>
              <a:t>The Cochrane Collaboration </a:t>
            </a:r>
            <a:endParaRPr lang="en-US" sz="1200" dirty="0" smtClean="0">
              <a:latin typeface="Arial" pitchFamily="34" charset="0"/>
              <a:cs typeface="Arial" pitchFamily="34" charset="0"/>
            </a:endParaRPr>
          </a:p>
        </p:txBody>
      </p:sp>
      <p:pic>
        <p:nvPicPr>
          <p:cNvPr id="149517" name="Picture 13" descr="NREPP Logo, SAMHSA'S National Registry of Evidence-based Programs and Practices">
            <a:hlinkClick r:id="rId12"/>
          </p:cNvPr>
          <p:cNvPicPr>
            <a:picLocks noChangeAspect="1" noChangeArrowheads="1"/>
          </p:cNvPicPr>
          <p:nvPr/>
        </p:nvPicPr>
        <p:blipFill>
          <a:blip r:embed="rId13"/>
          <a:srcRect/>
          <a:stretch>
            <a:fillRect/>
          </a:stretch>
        </p:blipFill>
        <p:spPr bwMode="auto">
          <a:xfrm>
            <a:off x="2743200" y="5105400"/>
            <a:ext cx="2992016" cy="3048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b="1" dirty="0" smtClean="0"/>
              <a:t>How to Weigh the Evidence?</a:t>
            </a:r>
            <a:r>
              <a:rPr lang="en-US" dirty="0" smtClean="0"/>
              <a:t/>
            </a:r>
            <a:br>
              <a:rPr lang="en-US" dirty="0" smtClean="0"/>
            </a:br>
            <a:endParaRPr lang="en-US" dirty="0"/>
          </a:p>
        </p:txBody>
      </p:sp>
      <p:sp>
        <p:nvSpPr>
          <p:cNvPr id="3" name="Content Placeholder 2"/>
          <p:cNvSpPr>
            <a:spLocks noGrp="1"/>
          </p:cNvSpPr>
          <p:nvPr>
            <p:ph idx="1"/>
          </p:nvPr>
        </p:nvSpPr>
        <p:spPr/>
        <p:txBody>
          <a:bodyPr/>
          <a:lstStyle/>
          <a:p>
            <a:pPr>
              <a:buNone/>
            </a:pPr>
            <a:endParaRPr lang="en-US" sz="4000" dirty="0"/>
          </a:p>
        </p:txBody>
      </p:sp>
      <p:sp>
        <p:nvSpPr>
          <p:cNvPr id="4" name="Slide Number Placeholder 3"/>
          <p:cNvSpPr>
            <a:spLocks noGrp="1"/>
          </p:cNvSpPr>
          <p:nvPr>
            <p:ph type="sldNum" sz="quarter" idx="10"/>
          </p:nvPr>
        </p:nvSpPr>
        <p:spPr/>
        <p:txBody>
          <a:bodyPr/>
          <a:lstStyle/>
          <a:p>
            <a:pPr>
              <a:defRPr/>
            </a:pPr>
            <a:fld id="{8887DB4A-1789-4AE9-8D0B-65CFDCB2DAFF}" type="slidenum">
              <a:rPr lang="en-US" smtClean="0"/>
              <a:pPr>
                <a:defRPr/>
              </a:pPr>
              <a:t>13</a:t>
            </a:fld>
            <a:endParaRPr lang="en-US" dirty="0"/>
          </a:p>
        </p:txBody>
      </p:sp>
      <p:pic>
        <p:nvPicPr>
          <p:cNvPr id="136194" name="Picture 2"/>
          <p:cNvPicPr>
            <a:picLocks noChangeAspect="1" noChangeArrowheads="1"/>
          </p:cNvPicPr>
          <p:nvPr/>
        </p:nvPicPr>
        <p:blipFill>
          <a:blip r:embed="rId3"/>
          <a:srcRect/>
          <a:stretch>
            <a:fillRect/>
          </a:stretch>
        </p:blipFill>
        <p:spPr bwMode="auto">
          <a:xfrm>
            <a:off x="914400" y="2743200"/>
            <a:ext cx="7480935" cy="15544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91600" cy="1143000"/>
          </a:xfrm>
        </p:spPr>
        <p:txBody>
          <a:bodyPr/>
          <a:lstStyle/>
          <a:p>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b="1" dirty="0" smtClean="0"/>
              <a:t>Smart Start Categories for EB/EI Activities</a:t>
            </a:r>
            <a:r>
              <a:rPr lang="en-US" dirty="0" smtClean="0"/>
              <a:t/>
            </a:r>
            <a:br>
              <a:rPr lang="en-US" dirty="0" smtClean="0"/>
            </a:br>
            <a:r>
              <a:rPr lang="en-US" b="1" dirty="0" smtClean="0"/>
              <a:t> </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pPr>
              <a:defRPr/>
            </a:pPr>
            <a:fld id="{8887DB4A-1789-4AE9-8D0B-65CFDCB2DAFF}" type="slidenum">
              <a:rPr lang="en-US" smtClean="0"/>
              <a:pPr>
                <a:defRPr/>
              </a:pPr>
              <a:t>14</a:t>
            </a:fld>
            <a:endParaRPr lang="en-US" dirty="0"/>
          </a:p>
        </p:txBody>
      </p:sp>
      <p:graphicFrame>
        <p:nvGraphicFramePr>
          <p:cNvPr id="9" name="Content Placeholder 8"/>
          <p:cNvGraphicFramePr>
            <a:graphicFrameLocks noChangeAspect="1"/>
          </p:cNvGraphicFramePr>
          <p:nvPr>
            <p:ph idx="1"/>
          </p:nvPr>
        </p:nvGraphicFramePr>
        <p:xfrm>
          <a:off x="492125" y="1371600"/>
          <a:ext cx="8067675" cy="5165725"/>
        </p:xfrm>
        <a:graphic>
          <a:graphicData uri="http://schemas.openxmlformats.org/presentationml/2006/ole">
            <p:oleObj spid="_x0000_s247810" name="Document" r:id="rId4" imgW="8371180" imgH="5359356" progId="Word.Document.12">
              <p:embed/>
            </p:oleObj>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p>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b="1" dirty="0" smtClean="0"/>
              <a:t>Smart Start Categories for EB/EI Activities</a:t>
            </a:r>
            <a:r>
              <a:rPr lang="en-US" dirty="0" smtClean="0"/>
              <a:t/>
            </a:r>
            <a:br>
              <a:rPr lang="en-US" dirty="0" smtClean="0"/>
            </a:br>
            <a:r>
              <a:rPr lang="en-US" b="1" dirty="0" smtClean="0"/>
              <a:t> </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pPr>
              <a:defRPr/>
            </a:pPr>
            <a:fld id="{8887DB4A-1789-4AE9-8D0B-65CFDCB2DAFF}" type="slidenum">
              <a:rPr lang="en-US" smtClean="0"/>
              <a:pPr>
                <a:defRPr/>
              </a:pPr>
              <a:t>15</a:t>
            </a:fld>
            <a:endParaRPr lang="en-US" dirty="0"/>
          </a:p>
        </p:txBody>
      </p:sp>
      <p:graphicFrame>
        <p:nvGraphicFramePr>
          <p:cNvPr id="9" name="Content Placeholder 8"/>
          <p:cNvGraphicFramePr>
            <a:graphicFrameLocks noChangeAspect="1"/>
          </p:cNvGraphicFramePr>
          <p:nvPr>
            <p:ph idx="1"/>
          </p:nvPr>
        </p:nvGraphicFramePr>
        <p:xfrm>
          <a:off x="492125" y="1371600"/>
          <a:ext cx="8067675" cy="5165725"/>
        </p:xfrm>
        <a:graphic>
          <a:graphicData uri="http://schemas.openxmlformats.org/presentationml/2006/ole">
            <p:oleObj spid="_x0000_s248834" name="Document" r:id="rId4" imgW="8371180" imgH="5359356" progId="Word.Document.12">
              <p:embed/>
            </p:oleObj>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91600" cy="1143000"/>
          </a:xfrm>
        </p:spPr>
        <p:txBody>
          <a:bodyPr/>
          <a:lstStyle/>
          <a:p>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b="1" dirty="0" smtClean="0"/>
              <a:t>Smart Start Categories for EB/EI Activities</a:t>
            </a:r>
            <a:r>
              <a:rPr lang="en-US" b="1" dirty="0" smtClean="0"/>
              <a:t/>
            </a:r>
            <a:br>
              <a:rPr lang="en-US" b="1" dirty="0" smtClean="0"/>
            </a:br>
            <a:r>
              <a:rPr lang="en-US" b="1" dirty="0" smtClean="0"/>
              <a:t> </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pPr>
              <a:defRPr/>
            </a:pPr>
            <a:fld id="{8887DB4A-1789-4AE9-8D0B-65CFDCB2DAFF}" type="slidenum">
              <a:rPr lang="en-US" smtClean="0"/>
              <a:pPr>
                <a:defRPr/>
              </a:pPr>
              <a:t>16</a:t>
            </a:fld>
            <a:endParaRPr lang="en-US" dirty="0"/>
          </a:p>
        </p:txBody>
      </p:sp>
      <p:graphicFrame>
        <p:nvGraphicFramePr>
          <p:cNvPr id="9" name="Content Placeholder 8"/>
          <p:cNvGraphicFramePr>
            <a:graphicFrameLocks noChangeAspect="1"/>
          </p:cNvGraphicFramePr>
          <p:nvPr>
            <p:ph idx="1"/>
          </p:nvPr>
        </p:nvGraphicFramePr>
        <p:xfrm>
          <a:off x="500063" y="1371600"/>
          <a:ext cx="8051800" cy="5165725"/>
        </p:xfrm>
        <a:graphic>
          <a:graphicData uri="http://schemas.openxmlformats.org/presentationml/2006/ole">
            <p:oleObj spid="_x0000_s249858" name="Document" r:id="rId4" imgW="8371180" imgH="5370539" progId="Word.Document.12">
              <p:embed/>
            </p:oleObj>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p>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b="1" dirty="0" smtClean="0"/>
              <a:t>Smart Start Categories for EB/EI Activities</a:t>
            </a:r>
            <a:r>
              <a:rPr lang="en-US" dirty="0" smtClean="0"/>
              <a:t/>
            </a:r>
            <a:br>
              <a:rPr lang="en-US" dirty="0" smtClean="0"/>
            </a:br>
            <a:r>
              <a:rPr lang="en-US" b="1" dirty="0" smtClean="0"/>
              <a:t> </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pPr>
              <a:defRPr/>
            </a:pPr>
            <a:fld id="{8887DB4A-1789-4AE9-8D0B-65CFDCB2DAFF}" type="slidenum">
              <a:rPr lang="en-US" smtClean="0"/>
              <a:pPr>
                <a:defRPr/>
              </a:pPr>
              <a:t>17</a:t>
            </a:fld>
            <a:endParaRPr lang="en-US" dirty="0"/>
          </a:p>
        </p:txBody>
      </p:sp>
      <p:graphicFrame>
        <p:nvGraphicFramePr>
          <p:cNvPr id="9" name="Content Placeholder 8"/>
          <p:cNvGraphicFramePr>
            <a:graphicFrameLocks noChangeAspect="1"/>
          </p:cNvGraphicFramePr>
          <p:nvPr>
            <p:ph idx="1"/>
          </p:nvPr>
        </p:nvGraphicFramePr>
        <p:xfrm>
          <a:off x="508000" y="1371600"/>
          <a:ext cx="8034338" cy="5165725"/>
        </p:xfrm>
        <a:graphic>
          <a:graphicData uri="http://schemas.openxmlformats.org/presentationml/2006/ole">
            <p:oleObj spid="_x0000_s250882" name="Document" r:id="rId4" imgW="8371180" imgH="5381723" progId="Word.Document.12">
              <p:embed/>
            </p:oleObj>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Which Level of Evidence?</a:t>
            </a:r>
            <a:endParaRPr lang="en-US" b="1" dirty="0"/>
          </a:p>
        </p:txBody>
      </p:sp>
      <p:sp>
        <p:nvSpPr>
          <p:cNvPr id="4" name="Slide Number Placeholder 3"/>
          <p:cNvSpPr>
            <a:spLocks noGrp="1"/>
          </p:cNvSpPr>
          <p:nvPr>
            <p:ph type="sldNum" sz="quarter" idx="10"/>
          </p:nvPr>
        </p:nvSpPr>
        <p:spPr/>
        <p:txBody>
          <a:bodyPr/>
          <a:lstStyle/>
          <a:p>
            <a:pPr>
              <a:defRPr/>
            </a:pPr>
            <a:fld id="{8887DB4A-1789-4AE9-8D0B-65CFDCB2DAFF}" type="slidenum">
              <a:rPr lang="en-US" smtClean="0"/>
              <a:pPr>
                <a:defRPr/>
              </a:pPr>
              <a:t>18</a:t>
            </a:fld>
            <a:endParaRPr lang="en-US" dirty="0"/>
          </a:p>
        </p:txBody>
      </p:sp>
      <p:graphicFrame>
        <p:nvGraphicFramePr>
          <p:cNvPr id="7" name="Content Placeholder 6"/>
          <p:cNvGraphicFramePr>
            <a:graphicFrameLocks noChangeAspect="1"/>
          </p:cNvGraphicFramePr>
          <p:nvPr>
            <p:ph idx="1"/>
          </p:nvPr>
        </p:nvGraphicFramePr>
        <p:xfrm>
          <a:off x="1371600" y="1524000"/>
          <a:ext cx="6651625" cy="5149850"/>
        </p:xfrm>
        <a:graphic>
          <a:graphicData uri="http://schemas.openxmlformats.org/presentationml/2006/ole">
            <p:oleObj spid="_x0000_s137219" name="Document" r:id="rId4" imgW="8227575" imgH="6371270" progId="Word.Document.12">
              <p:embed/>
            </p:oleObj>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Can I Use This Evidence?</a:t>
            </a:r>
          </a:p>
        </p:txBody>
      </p:sp>
      <p:sp>
        <p:nvSpPr>
          <p:cNvPr id="3" name="Content Placeholder 2"/>
          <p:cNvSpPr>
            <a:spLocks noGrp="1"/>
          </p:cNvSpPr>
          <p:nvPr>
            <p:ph idx="1"/>
          </p:nvPr>
        </p:nvSpPr>
        <p:spPr>
          <a:xfrm>
            <a:off x="381000" y="1600200"/>
            <a:ext cx="8458200" cy="4419600"/>
          </a:xfrm>
        </p:spPr>
        <p:txBody>
          <a:bodyPr/>
          <a:lstStyle/>
          <a:p>
            <a:pPr>
              <a:buNone/>
            </a:pPr>
            <a:r>
              <a:rPr lang="en-US" i="1" dirty="0" smtClean="0"/>
              <a:t>Depends…</a:t>
            </a:r>
          </a:p>
          <a:p>
            <a:endParaRPr lang="en-US" sz="1200" dirty="0" smtClean="0"/>
          </a:p>
          <a:p>
            <a:endParaRPr lang="en-US" sz="1200" dirty="0" smtClean="0"/>
          </a:p>
          <a:p>
            <a:r>
              <a:rPr lang="en-US" sz="2800" dirty="0" smtClean="0"/>
              <a:t>Does the intervention studied </a:t>
            </a:r>
            <a:r>
              <a:rPr lang="en-US" sz="2800" i="1" dirty="0" smtClean="0"/>
              <a:t>mirror</a:t>
            </a:r>
          </a:p>
          <a:p>
            <a:pPr>
              <a:buNone/>
            </a:pPr>
            <a:r>
              <a:rPr lang="en-US" sz="2800" dirty="0" smtClean="0"/>
              <a:t> 	what you are doing?</a:t>
            </a:r>
          </a:p>
          <a:p>
            <a:endParaRPr lang="en-US" sz="2800" dirty="0" smtClean="0"/>
          </a:p>
          <a:p>
            <a:r>
              <a:rPr lang="en-US" sz="2800" dirty="0" smtClean="0"/>
              <a:t>Do the outcomes documented match the outcomes you are striving for?</a:t>
            </a:r>
            <a:endParaRPr lang="en-US" sz="2800" dirty="0"/>
          </a:p>
        </p:txBody>
      </p:sp>
      <p:sp>
        <p:nvSpPr>
          <p:cNvPr id="4" name="Slide Number Placeholder 3"/>
          <p:cNvSpPr>
            <a:spLocks noGrp="1"/>
          </p:cNvSpPr>
          <p:nvPr>
            <p:ph type="sldNum" sz="quarter" idx="10"/>
          </p:nvPr>
        </p:nvSpPr>
        <p:spPr/>
        <p:txBody>
          <a:bodyPr/>
          <a:lstStyle/>
          <a:p>
            <a:pPr>
              <a:defRPr/>
            </a:pPr>
            <a:fld id="{8887DB4A-1789-4AE9-8D0B-65CFDCB2DAFF}" type="slidenum">
              <a:rPr lang="en-US" smtClean="0"/>
              <a:pPr>
                <a:defRPr/>
              </a:pPr>
              <a:t>19</a:t>
            </a:fld>
            <a:endParaRPr lang="en-US" dirty="0"/>
          </a:p>
        </p:txBody>
      </p:sp>
      <p:pic>
        <p:nvPicPr>
          <p:cNvPr id="240642" name="Picture 2" descr="C:\Users\kmccombs-thornton\AppData\Local\Microsoft\Windows\Temporary Internet Files\Content.IE5\M19SEPRE\MP900430903[1].jpg"/>
          <p:cNvPicPr>
            <a:picLocks noChangeAspect="1" noChangeArrowheads="1"/>
          </p:cNvPicPr>
          <p:nvPr/>
        </p:nvPicPr>
        <p:blipFill>
          <a:blip r:embed="rId3"/>
          <a:srcRect l="10688" r="10125"/>
          <a:stretch>
            <a:fillRect/>
          </a:stretch>
        </p:blipFill>
        <p:spPr bwMode="auto">
          <a:xfrm>
            <a:off x="7086600" y="1676400"/>
            <a:ext cx="1718557" cy="14478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Overview</a:t>
            </a:r>
            <a:endParaRPr lang="en-US" b="1" dirty="0"/>
          </a:p>
        </p:txBody>
      </p:sp>
      <p:sp>
        <p:nvSpPr>
          <p:cNvPr id="3" name="Content Placeholder 2"/>
          <p:cNvSpPr>
            <a:spLocks noGrp="1"/>
          </p:cNvSpPr>
          <p:nvPr>
            <p:ph idx="1"/>
          </p:nvPr>
        </p:nvSpPr>
        <p:spPr/>
        <p:txBody>
          <a:bodyPr/>
          <a:lstStyle/>
          <a:p>
            <a:pPr>
              <a:buNone/>
            </a:pPr>
            <a:endParaRPr lang="en-US" sz="1200" dirty="0" smtClean="0"/>
          </a:p>
          <a:p>
            <a:r>
              <a:rPr lang="en-US" dirty="0" smtClean="0"/>
              <a:t>The EB/EI Requirement</a:t>
            </a:r>
          </a:p>
          <a:p>
            <a:endParaRPr lang="en-US" sz="1200" dirty="0" smtClean="0"/>
          </a:p>
          <a:p>
            <a:r>
              <a:rPr lang="en-US" dirty="0" smtClean="0"/>
              <a:t>Evidence</a:t>
            </a:r>
          </a:p>
          <a:p>
            <a:endParaRPr lang="en-US" sz="1200" dirty="0" smtClean="0"/>
          </a:p>
          <a:p>
            <a:r>
              <a:rPr lang="en-US" dirty="0" smtClean="0"/>
              <a:t>Logic Models</a:t>
            </a:r>
          </a:p>
          <a:p>
            <a:endParaRPr lang="en-US" sz="1200" dirty="0" smtClean="0"/>
          </a:p>
          <a:p>
            <a:r>
              <a:rPr lang="en-US" dirty="0" smtClean="0"/>
              <a:t>Written Guidelines</a:t>
            </a:r>
          </a:p>
          <a:p>
            <a:pPr lvl="1"/>
            <a:endParaRPr lang="en-US" dirty="0"/>
          </a:p>
        </p:txBody>
      </p:sp>
      <p:sp>
        <p:nvSpPr>
          <p:cNvPr id="4" name="Slide Number Placeholder 3"/>
          <p:cNvSpPr>
            <a:spLocks noGrp="1"/>
          </p:cNvSpPr>
          <p:nvPr>
            <p:ph type="sldNum" sz="quarter" idx="10"/>
          </p:nvPr>
        </p:nvSpPr>
        <p:spPr/>
        <p:txBody>
          <a:bodyPr/>
          <a:lstStyle/>
          <a:p>
            <a:pPr>
              <a:defRPr/>
            </a:pPr>
            <a:fld id="{8887DB4A-1789-4AE9-8D0B-65CFDCB2DAFF}" type="slidenum">
              <a:rPr lang="en-US" smtClean="0"/>
              <a:pPr>
                <a:defRPr/>
              </a:pPr>
              <a:t>2</a:t>
            </a:fld>
            <a:endParaRPr lang="en-US" dirty="0"/>
          </a:p>
        </p:txBody>
      </p:sp>
      <p:pic>
        <p:nvPicPr>
          <p:cNvPr id="135174" name="Picture 6" descr="C:\Users\kmccombs-thornton\AppData\Local\Microsoft\Windows\Temporary Internet Files\Content.IE5\4KKZDS3N\MP900431786[1].jpg"/>
          <p:cNvPicPr>
            <a:picLocks noChangeAspect="1" noChangeArrowheads="1"/>
          </p:cNvPicPr>
          <p:nvPr/>
        </p:nvPicPr>
        <p:blipFill>
          <a:blip r:embed="rId3"/>
          <a:srcRect/>
          <a:stretch>
            <a:fillRect/>
          </a:stretch>
        </p:blipFill>
        <p:spPr bwMode="auto">
          <a:xfrm>
            <a:off x="6553200" y="1905000"/>
            <a:ext cx="1828800" cy="18288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Is This Enough Evidence?</a:t>
            </a:r>
          </a:p>
        </p:txBody>
      </p:sp>
      <p:sp>
        <p:nvSpPr>
          <p:cNvPr id="3" name="Content Placeholder 2"/>
          <p:cNvSpPr>
            <a:spLocks noGrp="1"/>
          </p:cNvSpPr>
          <p:nvPr>
            <p:ph idx="1"/>
          </p:nvPr>
        </p:nvSpPr>
        <p:spPr>
          <a:xfrm>
            <a:off x="304800" y="1676400"/>
            <a:ext cx="8458200" cy="4419600"/>
          </a:xfrm>
        </p:spPr>
        <p:txBody>
          <a:bodyPr/>
          <a:lstStyle/>
          <a:p>
            <a:pPr>
              <a:buNone/>
            </a:pPr>
            <a:r>
              <a:rPr lang="en-US" i="1" dirty="0" smtClean="0"/>
              <a:t>Depends…</a:t>
            </a:r>
          </a:p>
          <a:p>
            <a:endParaRPr lang="en-US" sz="1200" dirty="0" smtClean="0"/>
          </a:p>
          <a:p>
            <a:r>
              <a:rPr lang="en-US" sz="2800" dirty="0" smtClean="0"/>
              <a:t>Do you have evidence for each </a:t>
            </a:r>
          </a:p>
          <a:p>
            <a:pPr>
              <a:buNone/>
            </a:pPr>
            <a:r>
              <a:rPr lang="en-US" sz="2800" dirty="0" smtClean="0"/>
              <a:t> 	major component or </a:t>
            </a:r>
            <a:r>
              <a:rPr lang="en-US" sz="2800" i="1" dirty="0" smtClean="0"/>
              <a:t>building block </a:t>
            </a:r>
          </a:p>
          <a:p>
            <a:pPr>
              <a:buNone/>
            </a:pPr>
            <a:r>
              <a:rPr lang="en-US" sz="2800" i="1" dirty="0" smtClean="0"/>
              <a:t>	</a:t>
            </a:r>
            <a:r>
              <a:rPr lang="en-US" sz="2800" dirty="0" smtClean="0"/>
              <a:t>of your activity?</a:t>
            </a:r>
          </a:p>
          <a:p>
            <a:pPr>
              <a:buNone/>
            </a:pPr>
            <a:endParaRPr lang="en-US" sz="2800" dirty="0" smtClean="0"/>
          </a:p>
          <a:p>
            <a:r>
              <a:rPr lang="en-US" sz="2800" dirty="0" smtClean="0"/>
              <a:t>What is considered to be a major component?</a:t>
            </a:r>
          </a:p>
          <a:p>
            <a:pPr lvl="1"/>
            <a:endParaRPr lang="en-US" sz="2400" dirty="0" smtClean="0"/>
          </a:p>
        </p:txBody>
      </p:sp>
      <p:sp>
        <p:nvSpPr>
          <p:cNvPr id="4" name="Slide Number Placeholder 3"/>
          <p:cNvSpPr>
            <a:spLocks noGrp="1"/>
          </p:cNvSpPr>
          <p:nvPr>
            <p:ph type="sldNum" sz="quarter" idx="10"/>
          </p:nvPr>
        </p:nvSpPr>
        <p:spPr/>
        <p:txBody>
          <a:bodyPr/>
          <a:lstStyle/>
          <a:p>
            <a:pPr>
              <a:defRPr/>
            </a:pPr>
            <a:fld id="{8887DB4A-1789-4AE9-8D0B-65CFDCB2DAFF}" type="slidenum">
              <a:rPr lang="en-US" smtClean="0"/>
              <a:pPr>
                <a:defRPr/>
              </a:pPr>
              <a:t>20</a:t>
            </a:fld>
            <a:endParaRPr lang="en-US" dirty="0"/>
          </a:p>
        </p:txBody>
      </p:sp>
      <p:pic>
        <p:nvPicPr>
          <p:cNvPr id="239620" name="Picture 4" descr="C:\Users\kmccombs-thornton\AppData\Local\Microsoft\Windows\Temporary Internet Files\Content.IE5\HQRI3EPU\MP900430890[1].jpg"/>
          <p:cNvPicPr>
            <a:picLocks noChangeAspect="1" noChangeArrowheads="1"/>
          </p:cNvPicPr>
          <p:nvPr/>
        </p:nvPicPr>
        <p:blipFill>
          <a:blip r:embed="rId3"/>
          <a:srcRect/>
          <a:stretch>
            <a:fillRect/>
          </a:stretch>
        </p:blipFill>
        <p:spPr bwMode="auto">
          <a:xfrm>
            <a:off x="6781800" y="1676400"/>
            <a:ext cx="1959533" cy="1437501"/>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p>
            <a:r>
              <a:rPr lang="en-US" sz="4000" b="1" dirty="0" smtClean="0"/>
              <a:t>Evidence Lessons from the Field</a:t>
            </a:r>
            <a:endParaRPr lang="en-US" sz="4000" b="1" dirty="0"/>
          </a:p>
        </p:txBody>
      </p:sp>
      <p:sp>
        <p:nvSpPr>
          <p:cNvPr id="3" name="Content Placeholder 2"/>
          <p:cNvSpPr>
            <a:spLocks noGrp="1"/>
          </p:cNvSpPr>
          <p:nvPr>
            <p:ph idx="1"/>
          </p:nvPr>
        </p:nvSpPr>
        <p:spPr>
          <a:xfrm>
            <a:off x="381000" y="1600200"/>
            <a:ext cx="8458200" cy="4419600"/>
          </a:xfrm>
        </p:spPr>
        <p:txBody>
          <a:bodyPr/>
          <a:lstStyle/>
          <a:p>
            <a:r>
              <a:rPr lang="en-US" sz="2800" dirty="0" smtClean="0"/>
              <a:t>LP’s responsibility to find the evidence</a:t>
            </a:r>
            <a:endParaRPr lang="en-US" sz="2000" dirty="0" smtClean="0"/>
          </a:p>
          <a:p>
            <a:endParaRPr lang="en-US" sz="2800" dirty="0" smtClean="0"/>
          </a:p>
          <a:p>
            <a:r>
              <a:rPr lang="en-US" sz="2800" dirty="0" smtClean="0"/>
              <a:t>Utilize the Resource Guide as much as possible </a:t>
            </a:r>
            <a:r>
              <a:rPr lang="en-US" sz="2000" dirty="0" smtClean="0"/>
              <a:t>(updated last March)</a:t>
            </a:r>
          </a:p>
          <a:p>
            <a:pPr>
              <a:buNone/>
            </a:pPr>
            <a:endParaRPr lang="en-US" dirty="0" smtClean="0"/>
          </a:p>
          <a:p>
            <a:r>
              <a:rPr lang="en-US" sz="2800" dirty="0" smtClean="0"/>
              <a:t>Don’t assume that because it is in the guide that </a:t>
            </a:r>
          </a:p>
          <a:p>
            <a:pPr>
              <a:buNone/>
            </a:pPr>
            <a:r>
              <a:rPr lang="en-US" sz="2800" dirty="0" smtClean="0"/>
              <a:t>	it reflects or matches what you are doing</a:t>
            </a:r>
          </a:p>
          <a:p>
            <a:pPr>
              <a:buNone/>
            </a:pPr>
            <a:endParaRPr lang="en-US" dirty="0" smtClean="0"/>
          </a:p>
          <a:p>
            <a:pPr lvl="1"/>
            <a:endParaRPr lang="en-US" sz="2400" dirty="0" smtClean="0"/>
          </a:p>
          <a:p>
            <a:endParaRPr lang="en-US" dirty="0"/>
          </a:p>
        </p:txBody>
      </p:sp>
      <p:sp>
        <p:nvSpPr>
          <p:cNvPr id="4" name="Slide Number Placeholder 3"/>
          <p:cNvSpPr>
            <a:spLocks noGrp="1"/>
          </p:cNvSpPr>
          <p:nvPr>
            <p:ph type="sldNum" sz="quarter" idx="10"/>
          </p:nvPr>
        </p:nvSpPr>
        <p:spPr/>
        <p:txBody>
          <a:bodyPr/>
          <a:lstStyle/>
          <a:p>
            <a:pPr>
              <a:defRPr/>
            </a:pPr>
            <a:fld id="{8887DB4A-1789-4AE9-8D0B-65CFDCB2DAFF}" type="slidenum">
              <a:rPr lang="en-US" smtClean="0"/>
              <a:pPr>
                <a:defRPr/>
              </a:pPr>
              <a:t>21</a:t>
            </a:fld>
            <a:endParaRPr lang="en-US" dirty="0"/>
          </a:p>
        </p:txBody>
      </p:sp>
      <p:pic>
        <p:nvPicPr>
          <p:cNvPr id="9" name="Picture 2" descr="C:\Users\kmccombs-thornton\AppData\Local\Microsoft\Windows\Temporary Internet Files\Content.IE5\M19SEPRE\MP900430903[1].jpg"/>
          <p:cNvPicPr>
            <a:picLocks noChangeAspect="1" noChangeArrowheads="1"/>
          </p:cNvPicPr>
          <p:nvPr/>
        </p:nvPicPr>
        <p:blipFill>
          <a:blip r:embed="rId3"/>
          <a:srcRect l="10688" r="10125"/>
          <a:stretch>
            <a:fillRect/>
          </a:stretch>
        </p:blipFill>
        <p:spPr bwMode="auto">
          <a:xfrm>
            <a:off x="4038600" y="5105400"/>
            <a:ext cx="1523999" cy="1283894"/>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p>
            <a:r>
              <a:rPr lang="en-US" sz="4000" b="1" dirty="0" smtClean="0"/>
              <a:t>Evidence Lessons from the Field</a:t>
            </a:r>
            <a:endParaRPr lang="en-US" sz="4000" dirty="0"/>
          </a:p>
        </p:txBody>
      </p:sp>
      <p:sp>
        <p:nvSpPr>
          <p:cNvPr id="3" name="Content Placeholder 2"/>
          <p:cNvSpPr>
            <a:spLocks noGrp="1"/>
          </p:cNvSpPr>
          <p:nvPr>
            <p:ph idx="1"/>
          </p:nvPr>
        </p:nvSpPr>
        <p:spPr/>
        <p:txBody>
          <a:bodyPr/>
          <a:lstStyle/>
          <a:p>
            <a:r>
              <a:rPr lang="en-US" sz="2800" dirty="0" smtClean="0"/>
              <a:t>Find and review the </a:t>
            </a:r>
            <a:r>
              <a:rPr lang="en-US" sz="2800" u="sng" dirty="0" smtClean="0"/>
              <a:t>full study</a:t>
            </a:r>
            <a:r>
              <a:rPr lang="en-US" sz="2800" dirty="0" smtClean="0"/>
              <a:t>, start with the abstract and keep going</a:t>
            </a:r>
          </a:p>
          <a:p>
            <a:pPr lvl="1"/>
            <a:r>
              <a:rPr lang="en-US" sz="2000" dirty="0" smtClean="0"/>
              <a:t>Need this to understand the exact intervention </a:t>
            </a:r>
          </a:p>
          <a:p>
            <a:pPr lvl="1">
              <a:buNone/>
            </a:pPr>
            <a:r>
              <a:rPr lang="en-US" sz="2000" dirty="0" smtClean="0"/>
              <a:t>	studied and how it aligns with your activity</a:t>
            </a:r>
          </a:p>
          <a:p>
            <a:endParaRPr lang="en-US" dirty="0" smtClean="0"/>
          </a:p>
          <a:p>
            <a:r>
              <a:rPr lang="en-US" sz="2800" dirty="0" smtClean="0"/>
              <a:t>Along with curriculum and assessment tools need evidence for how they are used (implementation) </a:t>
            </a:r>
          </a:p>
          <a:p>
            <a:endParaRPr lang="en-US" sz="2800" dirty="0" smtClean="0"/>
          </a:p>
          <a:p>
            <a:r>
              <a:rPr lang="en-US" sz="2800" dirty="0" smtClean="0"/>
              <a:t>Systems building emphasis for outreach</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887DB4A-1789-4AE9-8D0B-65CFDCB2DAFF}" type="slidenum">
              <a:rPr lang="en-US" smtClean="0"/>
              <a:pPr>
                <a:defRPr/>
              </a:pPr>
              <a:t>22</a:t>
            </a:fld>
            <a:endParaRPr lang="en-US" dirty="0"/>
          </a:p>
        </p:txBody>
      </p:sp>
      <p:pic>
        <p:nvPicPr>
          <p:cNvPr id="237574" name="Picture 6" descr="C:\Users\kmccombs-thornton\AppData\Local\Microsoft\Windows\Temporary Internet Files\Content.IE5\52CIC9EG\MP900402268[1].jpg"/>
          <p:cNvPicPr>
            <a:picLocks noChangeAspect="1" noChangeArrowheads="1"/>
          </p:cNvPicPr>
          <p:nvPr/>
        </p:nvPicPr>
        <p:blipFill>
          <a:blip r:embed="rId3"/>
          <a:srcRect/>
          <a:stretch>
            <a:fillRect/>
          </a:stretch>
        </p:blipFill>
        <p:spPr bwMode="auto">
          <a:xfrm>
            <a:off x="6781800" y="2133600"/>
            <a:ext cx="1600200" cy="1066383"/>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 </a:t>
            </a:r>
            <a:r>
              <a:rPr lang="en-US" b="1" dirty="0" smtClean="0"/>
              <a:t>What’s on the Horizon?</a:t>
            </a:r>
            <a:r>
              <a:rPr lang="en-US" dirty="0" smtClean="0"/>
              <a:t> </a:t>
            </a:r>
            <a:endParaRPr lang="en-US" dirty="0"/>
          </a:p>
        </p:txBody>
      </p:sp>
      <p:sp>
        <p:nvSpPr>
          <p:cNvPr id="3" name="Content Placeholder 2"/>
          <p:cNvSpPr>
            <a:spLocks noGrp="1"/>
          </p:cNvSpPr>
          <p:nvPr>
            <p:ph idx="1"/>
          </p:nvPr>
        </p:nvSpPr>
        <p:spPr/>
        <p:txBody>
          <a:bodyPr/>
          <a:lstStyle/>
          <a:p>
            <a:r>
              <a:rPr lang="en-US" sz="2800" dirty="0" smtClean="0"/>
              <a:t>Lending Library study due in June</a:t>
            </a:r>
          </a:p>
          <a:p>
            <a:pPr>
              <a:buNone/>
            </a:pPr>
            <a:endParaRPr lang="en-US" sz="2800" dirty="0" smtClean="0"/>
          </a:p>
          <a:p>
            <a:r>
              <a:rPr lang="en-US" sz="2800" dirty="0" smtClean="0"/>
              <a:t>NCPC is considering looking into evidence for</a:t>
            </a:r>
          </a:p>
          <a:p>
            <a:pPr lvl="1"/>
            <a:r>
              <a:rPr lang="en-US" sz="2400" dirty="0" smtClean="0"/>
              <a:t>Early intervention</a:t>
            </a:r>
          </a:p>
          <a:p>
            <a:pPr lvl="1"/>
            <a:r>
              <a:rPr lang="en-US" sz="2400" dirty="0" smtClean="0"/>
              <a:t>Play groups</a:t>
            </a:r>
          </a:p>
          <a:p>
            <a:pPr lvl="1"/>
            <a:r>
              <a:rPr lang="en-US" sz="2400" dirty="0" smtClean="0"/>
              <a:t>Others that affect many partnerships</a:t>
            </a:r>
          </a:p>
          <a:p>
            <a:endParaRPr lang="en-US" dirty="0" smtClean="0"/>
          </a:p>
          <a:p>
            <a:r>
              <a:rPr lang="en-US" sz="2800" dirty="0" smtClean="0"/>
              <a:t>NCPC will look closer at program supports</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887DB4A-1789-4AE9-8D0B-65CFDCB2DAFF}" type="slidenum">
              <a:rPr lang="en-US" smtClean="0"/>
              <a:pPr>
                <a:defRPr/>
              </a:pPr>
              <a:t>23</a:t>
            </a:fld>
            <a:endParaRPr lang="en-US" dirty="0"/>
          </a:p>
        </p:txBody>
      </p:sp>
      <p:pic>
        <p:nvPicPr>
          <p:cNvPr id="236570" name="Picture 26" descr="C:\Users\kmccombs-thornton\AppData\Local\Microsoft\Windows\Temporary Internet Files\Content.IE5\HQRI3EPU\MP900438811[1].jpg"/>
          <p:cNvPicPr>
            <a:picLocks noChangeAspect="1" noChangeArrowheads="1"/>
          </p:cNvPicPr>
          <p:nvPr/>
        </p:nvPicPr>
        <p:blipFill>
          <a:blip r:embed="rId3"/>
          <a:srcRect l="16000"/>
          <a:stretch>
            <a:fillRect/>
          </a:stretch>
        </p:blipFill>
        <p:spPr bwMode="auto">
          <a:xfrm>
            <a:off x="7415800" y="0"/>
            <a:ext cx="1728200" cy="13716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a:buNone/>
            </a:pPr>
            <a:endParaRPr lang="en-US" dirty="0" smtClean="0"/>
          </a:p>
          <a:p>
            <a:pPr algn="ctr">
              <a:buNone/>
            </a:pPr>
            <a:r>
              <a:rPr lang="en-US" sz="4800" dirty="0" smtClean="0"/>
              <a:t>Table Discussion on</a:t>
            </a:r>
          </a:p>
          <a:p>
            <a:pPr algn="ctr">
              <a:buNone/>
            </a:pPr>
            <a:r>
              <a:rPr lang="en-US" sz="4800" dirty="0" smtClean="0"/>
              <a:t>Evidence</a:t>
            </a:r>
            <a:endParaRPr lang="en-US" sz="4800" dirty="0"/>
          </a:p>
        </p:txBody>
      </p:sp>
      <p:sp>
        <p:nvSpPr>
          <p:cNvPr id="4" name="Slide Number Placeholder 3"/>
          <p:cNvSpPr>
            <a:spLocks noGrp="1"/>
          </p:cNvSpPr>
          <p:nvPr>
            <p:ph type="sldNum" sz="quarter" idx="10"/>
          </p:nvPr>
        </p:nvSpPr>
        <p:spPr/>
        <p:txBody>
          <a:bodyPr/>
          <a:lstStyle/>
          <a:p>
            <a:pPr>
              <a:defRPr/>
            </a:pPr>
            <a:fld id="{8887DB4A-1789-4AE9-8D0B-65CFDCB2DAFF}" type="slidenum">
              <a:rPr lang="en-US" smtClean="0"/>
              <a:pPr>
                <a:defRPr/>
              </a:pPr>
              <a:t>24</a:t>
            </a:fld>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81000" y="2209800"/>
            <a:ext cx="8458200" cy="3657600"/>
          </a:xfrm>
        </p:spPr>
        <p:txBody>
          <a:bodyPr/>
          <a:lstStyle/>
          <a:p>
            <a:pPr algn="ctr">
              <a:buNone/>
            </a:pPr>
            <a:endParaRPr lang="en-US" sz="4800" b="1" dirty="0" smtClean="0"/>
          </a:p>
          <a:p>
            <a:pPr algn="ctr">
              <a:buNone/>
            </a:pPr>
            <a:r>
              <a:rPr lang="en-US" sz="4800" b="1" dirty="0" smtClean="0"/>
              <a:t>Logic Models</a:t>
            </a:r>
            <a:endParaRPr lang="en-US" sz="4800" b="1" dirty="0"/>
          </a:p>
        </p:txBody>
      </p:sp>
      <p:sp>
        <p:nvSpPr>
          <p:cNvPr id="4" name="Slide Number Placeholder 3"/>
          <p:cNvSpPr>
            <a:spLocks noGrp="1"/>
          </p:cNvSpPr>
          <p:nvPr>
            <p:ph type="sldNum" sz="quarter" idx="10"/>
          </p:nvPr>
        </p:nvSpPr>
        <p:spPr/>
        <p:txBody>
          <a:bodyPr/>
          <a:lstStyle/>
          <a:p>
            <a:pPr>
              <a:defRPr/>
            </a:pPr>
            <a:fld id="{8887DB4A-1789-4AE9-8D0B-65CFDCB2DAFF}" type="slidenum">
              <a:rPr lang="en-US" smtClean="0"/>
              <a:pPr>
                <a:defRPr/>
              </a:pPr>
              <a:t>25</a:t>
            </a:fld>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b="1" smtClean="0">
                <a:ea typeface="ＭＳ Ｐゴシック" pitchFamily="34" charset="-128"/>
              </a:rPr>
              <a:t>Why a Logic Model?</a:t>
            </a:r>
          </a:p>
        </p:txBody>
      </p:sp>
      <p:sp>
        <p:nvSpPr>
          <p:cNvPr id="13315" name="Content Placeholder 2"/>
          <p:cNvSpPr>
            <a:spLocks noGrp="1"/>
          </p:cNvSpPr>
          <p:nvPr>
            <p:ph idx="1"/>
          </p:nvPr>
        </p:nvSpPr>
        <p:spPr>
          <a:xfrm>
            <a:off x="304800" y="1752600"/>
            <a:ext cx="8534400" cy="4114800"/>
          </a:xfrm>
        </p:spPr>
        <p:txBody>
          <a:bodyPr/>
          <a:lstStyle/>
          <a:p>
            <a:pPr>
              <a:buFont typeface="Wingdings" pitchFamily="2" charset="2"/>
              <a:buChar char="§"/>
            </a:pPr>
            <a:r>
              <a:rPr lang="en-US" dirty="0" smtClean="0">
                <a:ea typeface="ＭＳ Ｐゴシック" pitchFamily="34" charset="-128"/>
              </a:rPr>
              <a:t>To implement performance &amp; outcome based programs.</a:t>
            </a:r>
          </a:p>
          <a:p>
            <a:pPr>
              <a:buFont typeface="Wingdings" pitchFamily="2" charset="2"/>
              <a:buChar char="§"/>
            </a:pPr>
            <a:endParaRPr lang="en-US" dirty="0" smtClean="0">
              <a:ea typeface="ＭＳ Ｐゴシック" pitchFamily="34" charset="-128"/>
            </a:endParaRPr>
          </a:p>
          <a:p>
            <a:pPr>
              <a:buFont typeface="Wingdings" pitchFamily="2" charset="2"/>
              <a:buChar char="§"/>
            </a:pPr>
            <a:r>
              <a:rPr lang="en-US" dirty="0" smtClean="0">
                <a:ea typeface="ＭＳ Ｐゴシック" pitchFamily="34" charset="-128"/>
              </a:rPr>
              <a:t>To guide programs towards greater outcome accountability</a:t>
            </a:r>
          </a:p>
          <a:p>
            <a:pPr>
              <a:buNone/>
            </a:pPr>
            <a:r>
              <a:rPr lang="en-US" dirty="0" smtClean="0">
                <a:ea typeface="ＭＳ Ｐゴシック" pitchFamily="34" charset="-128"/>
              </a:rPr>
              <a:t> </a:t>
            </a:r>
          </a:p>
          <a:p>
            <a:pPr>
              <a:buFont typeface="Wingdings" pitchFamily="2" charset="2"/>
              <a:buChar char="§"/>
            </a:pPr>
            <a:r>
              <a:rPr lang="en-US" dirty="0" smtClean="0">
                <a:ea typeface="ＭＳ Ｐゴシック" pitchFamily="34" charset="-128"/>
              </a:rPr>
              <a:t>To provide a programmatic road map</a:t>
            </a:r>
          </a:p>
        </p:txBody>
      </p:sp>
      <p:sp>
        <p:nvSpPr>
          <p:cNvPr id="13316" name="Slide Number Placeholder 4"/>
          <p:cNvSpPr>
            <a:spLocks noGrp="1"/>
          </p:cNvSpPr>
          <p:nvPr>
            <p:ph type="sldNum" sz="quarter" idx="4294967295"/>
          </p:nvPr>
        </p:nvSpPr>
        <p:spPr>
          <a:xfrm>
            <a:off x="4191000" y="6553200"/>
            <a:ext cx="685800" cy="228600"/>
          </a:xfrm>
          <a:prstGeom prst="rect">
            <a:avLst/>
          </a:prstGeom>
          <a:noFill/>
        </p:spPr>
        <p:txBody>
          <a:bodyPr/>
          <a:lstStyle/>
          <a:p>
            <a:fld id="{E200CEDD-A061-492C-8D88-B4EC26E405C2}" type="slidenum">
              <a:rPr lang="en-US" smtClean="0"/>
              <a:pPr/>
              <a:t>26</a:t>
            </a:fld>
            <a:endParaRPr lang="en-US"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sz="3600" b="1" smtClean="0">
                <a:ea typeface="ＭＳ Ｐゴシック" pitchFamily="34" charset="-128"/>
              </a:rPr>
              <a:t>Smart Start Requirements &amp; Recommendations</a:t>
            </a:r>
          </a:p>
        </p:txBody>
      </p:sp>
      <p:sp>
        <p:nvSpPr>
          <p:cNvPr id="14339" name="Content Placeholder 2"/>
          <p:cNvSpPr>
            <a:spLocks noGrp="1"/>
          </p:cNvSpPr>
          <p:nvPr>
            <p:ph idx="1"/>
          </p:nvPr>
        </p:nvSpPr>
        <p:spPr>
          <a:xfrm>
            <a:off x="381000" y="1828800"/>
            <a:ext cx="8458200" cy="4038600"/>
          </a:xfrm>
        </p:spPr>
        <p:txBody>
          <a:bodyPr/>
          <a:lstStyle/>
          <a:p>
            <a:pPr>
              <a:buFont typeface="Wingdings" pitchFamily="2" charset="2"/>
              <a:buChar char="§"/>
            </a:pPr>
            <a:r>
              <a:rPr lang="en-US" dirty="0" smtClean="0">
                <a:ea typeface="ＭＳ Ｐゴシック" pitchFamily="34" charset="-128"/>
              </a:rPr>
              <a:t>Logic Models are required for Evidence-Informed Programs</a:t>
            </a:r>
          </a:p>
          <a:p>
            <a:pPr>
              <a:buFont typeface="Wingdings" pitchFamily="2" charset="2"/>
              <a:buChar char="§"/>
            </a:pPr>
            <a:r>
              <a:rPr lang="en-US" dirty="0" smtClean="0">
                <a:ea typeface="ＭＳ Ｐゴシック" pitchFamily="34" charset="-128"/>
              </a:rPr>
              <a:t>Logic Model to be consistent with Contract Activity Description (CAD) &amp; written guidelines</a:t>
            </a:r>
          </a:p>
          <a:p>
            <a:pPr>
              <a:buFont typeface="Wingdings" pitchFamily="2" charset="2"/>
              <a:buChar char="§"/>
            </a:pPr>
            <a:r>
              <a:rPr lang="en-US" b="1" u="sng" dirty="0" smtClean="0">
                <a:ea typeface="ＭＳ Ｐゴシック" pitchFamily="34" charset="-128"/>
              </a:rPr>
              <a:t>Best Practice for all programs</a:t>
            </a:r>
          </a:p>
          <a:p>
            <a:pPr>
              <a:buFontTx/>
              <a:buChar char="-"/>
            </a:pPr>
            <a:endParaRPr lang="en-US" dirty="0" smtClean="0">
              <a:ea typeface="ＭＳ Ｐゴシック" pitchFamily="34" charset="-128"/>
            </a:endParaRPr>
          </a:p>
          <a:p>
            <a:pPr>
              <a:buFontTx/>
              <a:buNone/>
            </a:pPr>
            <a:endParaRPr lang="en-US" dirty="0" smtClean="0">
              <a:ea typeface="ＭＳ Ｐゴシック" pitchFamily="34" charset="-128"/>
            </a:endParaRPr>
          </a:p>
          <a:p>
            <a:pPr>
              <a:buFontTx/>
              <a:buChar char="-"/>
            </a:pPr>
            <a:endParaRPr lang="en-US" dirty="0" smtClean="0">
              <a:ea typeface="ＭＳ Ｐゴシック" pitchFamily="34" charset="-128"/>
            </a:endParaRPr>
          </a:p>
          <a:p>
            <a:pPr>
              <a:buFontTx/>
              <a:buChar char="-"/>
            </a:pPr>
            <a:endParaRPr lang="en-US" dirty="0" smtClean="0">
              <a:ea typeface="ＭＳ Ｐゴシック" pitchFamily="34" charset="-128"/>
            </a:endParaRPr>
          </a:p>
          <a:p>
            <a:endParaRPr lang="en-US" dirty="0" smtClean="0">
              <a:ea typeface="ＭＳ Ｐゴシック" pitchFamily="34" charset="-128"/>
            </a:endParaRPr>
          </a:p>
        </p:txBody>
      </p:sp>
      <p:sp>
        <p:nvSpPr>
          <p:cNvPr id="14340" name="Slide Number Placeholder 4"/>
          <p:cNvSpPr>
            <a:spLocks noGrp="1"/>
          </p:cNvSpPr>
          <p:nvPr>
            <p:ph type="sldNum" sz="quarter" idx="4294967295"/>
          </p:nvPr>
        </p:nvSpPr>
        <p:spPr>
          <a:xfrm>
            <a:off x="4191000" y="6553200"/>
            <a:ext cx="685800" cy="228600"/>
          </a:xfrm>
          <a:prstGeom prst="rect">
            <a:avLst/>
          </a:prstGeom>
          <a:noFill/>
        </p:spPr>
        <p:txBody>
          <a:bodyPr/>
          <a:lstStyle/>
          <a:p>
            <a:fld id="{3D7B43BA-2CA1-44C7-8312-E76C1AC09D8E}" type="slidenum">
              <a:rPr lang="en-US" smtClean="0"/>
              <a:pPr/>
              <a:t>27</a:t>
            </a:fld>
            <a:endParaRPr lang="en-US"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sz="3600" b="1" dirty="0" smtClean="0">
                <a:ea typeface="ＭＳ Ｐゴシック" pitchFamily="34" charset="-128"/>
              </a:rPr>
              <a:t>Smart Start EB/EI definition: Strong Logic Model</a:t>
            </a:r>
          </a:p>
        </p:txBody>
      </p:sp>
      <p:sp>
        <p:nvSpPr>
          <p:cNvPr id="3" name="Content Placeholder 2"/>
          <p:cNvSpPr>
            <a:spLocks noGrp="1"/>
          </p:cNvSpPr>
          <p:nvPr>
            <p:ph idx="1"/>
          </p:nvPr>
        </p:nvSpPr>
        <p:spPr>
          <a:xfrm>
            <a:off x="228600" y="1828800"/>
            <a:ext cx="8915400" cy="4495800"/>
          </a:xfrm>
        </p:spPr>
        <p:txBody>
          <a:bodyPr/>
          <a:lstStyle/>
          <a:p>
            <a:pPr marL="393700" indent="-393700">
              <a:spcAft>
                <a:spcPts val="600"/>
              </a:spcAft>
              <a:buFontTx/>
              <a:buNone/>
              <a:defRPr/>
            </a:pPr>
            <a:r>
              <a:rPr lang="en-US" sz="2800" dirty="0" smtClean="0"/>
              <a:t>1. Descriptions of the need, target population,  program or activity elements, </a:t>
            </a:r>
            <a:r>
              <a:rPr lang="en-US" sz="2800" dirty="0" smtClean="0">
                <a:ea typeface="ＭＳ Ｐゴシック" pitchFamily="34" charset="-128"/>
              </a:rPr>
              <a:t>outputs and outcomes</a:t>
            </a:r>
            <a:endParaRPr lang="en-US" sz="2800" dirty="0" smtClean="0"/>
          </a:p>
          <a:p>
            <a:pPr marL="393700" indent="-393700">
              <a:spcAft>
                <a:spcPts val="600"/>
              </a:spcAft>
              <a:buFontTx/>
              <a:buNone/>
              <a:defRPr/>
            </a:pPr>
            <a:r>
              <a:rPr lang="en-US" sz="2800" dirty="0" smtClean="0"/>
              <a:t>2. Enough information for the audience to understand the program and its intended results</a:t>
            </a:r>
          </a:p>
          <a:p>
            <a:pPr marL="0" indent="3175">
              <a:spcAft>
                <a:spcPts val="600"/>
              </a:spcAft>
              <a:buFontTx/>
              <a:buNone/>
              <a:defRPr/>
            </a:pPr>
            <a:r>
              <a:rPr lang="en-US" sz="2800" dirty="0" smtClean="0"/>
              <a:t>3. Logical/linear flow of information</a:t>
            </a:r>
          </a:p>
          <a:p>
            <a:pPr marL="0" indent="3175">
              <a:spcAft>
                <a:spcPts val="600"/>
              </a:spcAft>
              <a:buFontTx/>
              <a:buNone/>
              <a:defRPr/>
            </a:pPr>
            <a:r>
              <a:rPr lang="en-US" sz="2800" dirty="0" smtClean="0"/>
              <a:t>4. All of the above</a:t>
            </a:r>
            <a:endParaRPr lang="en-US" sz="2800" dirty="0"/>
          </a:p>
        </p:txBody>
      </p:sp>
      <p:sp>
        <p:nvSpPr>
          <p:cNvPr id="15364" name="Slide Number Placeholder 3"/>
          <p:cNvSpPr>
            <a:spLocks noGrp="1"/>
          </p:cNvSpPr>
          <p:nvPr>
            <p:ph type="sldNum" sz="quarter" idx="4294967295"/>
          </p:nvPr>
        </p:nvSpPr>
        <p:spPr>
          <a:xfrm>
            <a:off x="4191000" y="6553200"/>
            <a:ext cx="685800" cy="228600"/>
          </a:xfrm>
          <a:prstGeom prst="rect">
            <a:avLst/>
          </a:prstGeom>
          <a:noFill/>
        </p:spPr>
        <p:txBody>
          <a:bodyPr/>
          <a:lstStyle/>
          <a:p>
            <a:fld id="{BA98DAE2-0B83-4B66-A4AB-8C4369DB9A75}" type="slidenum">
              <a:rPr lang="en-US" smtClean="0"/>
              <a:pPr/>
              <a:t>28</a:t>
            </a:fld>
            <a:endParaRPr lang="en-US"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b="1" smtClean="0">
                <a:ea typeface="ＭＳ Ｐゴシック" pitchFamily="34" charset="-128"/>
              </a:rPr>
              <a:t>Logic Model</a:t>
            </a:r>
          </a:p>
        </p:txBody>
      </p:sp>
      <p:sp>
        <p:nvSpPr>
          <p:cNvPr id="16387" name="Slide Number Placeholder 4"/>
          <p:cNvSpPr>
            <a:spLocks noGrp="1"/>
          </p:cNvSpPr>
          <p:nvPr>
            <p:ph type="sldNum" sz="quarter" idx="4294967295"/>
          </p:nvPr>
        </p:nvSpPr>
        <p:spPr>
          <a:xfrm>
            <a:off x="4191000" y="6553200"/>
            <a:ext cx="685800" cy="228600"/>
          </a:xfrm>
          <a:prstGeom prst="rect">
            <a:avLst/>
          </a:prstGeom>
          <a:noFill/>
        </p:spPr>
        <p:txBody>
          <a:bodyPr/>
          <a:lstStyle/>
          <a:p>
            <a:fld id="{02762F2A-3380-4E43-943F-9C78CC026F26}" type="slidenum">
              <a:rPr lang="en-US" smtClean="0"/>
              <a:pPr/>
              <a:t>29</a:t>
            </a:fld>
            <a:endParaRPr lang="en-US" smtClean="0"/>
          </a:p>
        </p:txBody>
      </p:sp>
      <p:sp>
        <p:nvSpPr>
          <p:cNvPr id="16388" name="Rectangle 6"/>
          <p:cNvSpPr>
            <a:spLocks noChangeArrowheads="1"/>
          </p:cNvSpPr>
          <p:nvPr/>
        </p:nvSpPr>
        <p:spPr bwMode="auto">
          <a:xfrm>
            <a:off x="-1831975" y="95250"/>
            <a:ext cx="17329150" cy="647700"/>
          </a:xfrm>
          <a:prstGeom prst="rect">
            <a:avLst/>
          </a:prstGeom>
          <a:noFill/>
          <a:ln w="9525">
            <a:noFill/>
            <a:miter lim="800000"/>
            <a:headEnd/>
            <a:tailEnd/>
          </a:ln>
        </p:spPr>
        <p:txBody>
          <a:bodyPr anchor="ctr">
            <a:spAutoFit/>
          </a:bodyPr>
          <a:lstStyle/>
          <a:p>
            <a:r>
              <a:rPr lang="en-US"/>
              <a:t/>
            </a:r>
            <a:br>
              <a:rPr lang="en-US"/>
            </a:br>
            <a:endParaRPr lang="en-US"/>
          </a:p>
        </p:txBody>
      </p:sp>
      <p:sp>
        <p:nvSpPr>
          <p:cNvPr id="16389" name="Rectangle 10"/>
          <p:cNvSpPr>
            <a:spLocks noChangeArrowheads="1"/>
          </p:cNvSpPr>
          <p:nvPr/>
        </p:nvSpPr>
        <p:spPr bwMode="auto">
          <a:xfrm>
            <a:off x="38100" y="1408113"/>
            <a:ext cx="9144000" cy="457200"/>
          </a:xfrm>
          <a:prstGeom prst="rect">
            <a:avLst/>
          </a:prstGeom>
          <a:noFill/>
          <a:ln w="9525">
            <a:noFill/>
            <a:miter lim="800000"/>
            <a:headEnd/>
            <a:tailEnd/>
          </a:ln>
        </p:spPr>
        <p:txBody>
          <a:bodyPr wrap="none" anchor="ctr">
            <a:spAutoFit/>
          </a:bodyPr>
          <a:lstStyle/>
          <a:p>
            <a:pPr eaLnBrk="1" hangingPunct="1"/>
            <a:endParaRPr lang="en-US"/>
          </a:p>
        </p:txBody>
      </p:sp>
      <p:sp>
        <p:nvSpPr>
          <p:cNvPr id="10" name="Title 1"/>
          <p:cNvSpPr txBox="1">
            <a:spLocks/>
          </p:cNvSpPr>
          <p:nvPr/>
        </p:nvSpPr>
        <p:spPr bwMode="auto">
          <a:xfrm>
            <a:off x="533400" y="228600"/>
            <a:ext cx="8458200" cy="1143000"/>
          </a:xfrm>
          <a:prstGeom prst="rect">
            <a:avLst/>
          </a:prstGeom>
          <a:solidFill>
            <a:srgbClr val="00457C"/>
          </a:solidFill>
          <a:ln w="9525">
            <a:noFill/>
            <a:miter lim="800000"/>
            <a:headEnd/>
            <a:tailEnd/>
          </a:ln>
        </p:spPr>
        <p:txBody>
          <a:bodyPr anchor="ctr"/>
          <a:lstStyle/>
          <a:p>
            <a:pPr algn="ctr">
              <a:defRPr/>
            </a:pPr>
            <a:r>
              <a:rPr lang="en-US" sz="4400" b="1" kern="0" dirty="0">
                <a:solidFill>
                  <a:schemeClr val="bg1"/>
                </a:solidFill>
                <a:latin typeface="+mj-lt"/>
                <a:cs typeface="ＭＳ Ｐゴシック" pitchFamily="-106" charset="-128"/>
              </a:rPr>
              <a:t>Logic Model </a:t>
            </a:r>
            <a:r>
              <a:rPr lang="en-US" sz="4400" b="1" kern="0" dirty="0" smtClean="0">
                <a:solidFill>
                  <a:schemeClr val="bg1"/>
                </a:solidFill>
                <a:latin typeface="+mj-lt"/>
                <a:cs typeface="ＭＳ Ｐゴシック" pitchFamily="-106" charset="-128"/>
              </a:rPr>
              <a:t>Considerations</a:t>
            </a:r>
            <a:r>
              <a:rPr lang="en-US" sz="4400" b="1" kern="0" dirty="0">
                <a:solidFill>
                  <a:schemeClr val="bg1"/>
                </a:solidFill>
                <a:latin typeface="+mj-lt"/>
                <a:cs typeface="ＭＳ Ｐゴシック" pitchFamily="-106" charset="-128"/>
              </a:rPr>
              <a:t/>
            </a:r>
            <a:br>
              <a:rPr lang="en-US" sz="4400" b="1" kern="0" dirty="0">
                <a:solidFill>
                  <a:schemeClr val="bg1"/>
                </a:solidFill>
                <a:latin typeface="+mj-lt"/>
                <a:cs typeface="ＭＳ Ｐゴシック" pitchFamily="-106" charset="-128"/>
              </a:rPr>
            </a:br>
            <a:endParaRPr lang="en-US" b="1" kern="0" dirty="0">
              <a:solidFill>
                <a:schemeClr val="bg1"/>
              </a:solidFill>
              <a:latin typeface="+mj-lt"/>
              <a:cs typeface="ＭＳ Ｐゴシック" pitchFamily="-106" charset="-128"/>
            </a:endParaRPr>
          </a:p>
        </p:txBody>
      </p:sp>
      <p:graphicFrame>
        <p:nvGraphicFramePr>
          <p:cNvPr id="13" name="Content Placeholder 12"/>
          <p:cNvGraphicFramePr>
            <a:graphicFrameLocks noGrp="1"/>
          </p:cNvGraphicFramePr>
          <p:nvPr>
            <p:ph idx="1"/>
          </p:nvPr>
        </p:nvGraphicFramePr>
        <p:xfrm>
          <a:off x="152398" y="1600199"/>
          <a:ext cx="8756097" cy="4800601"/>
        </p:xfrm>
        <a:graphic>
          <a:graphicData uri="http://schemas.openxmlformats.org/drawingml/2006/table">
            <a:tbl>
              <a:tblPr/>
              <a:tblGrid>
                <a:gridCol w="1645920"/>
                <a:gridCol w="1293138"/>
                <a:gridCol w="1446670"/>
                <a:gridCol w="1446670"/>
                <a:gridCol w="1554480"/>
                <a:gridCol w="1369219"/>
              </a:tblGrid>
              <a:tr h="566338">
                <a:tc>
                  <a:txBody>
                    <a:bodyPr/>
                    <a:lstStyle/>
                    <a:p>
                      <a:pPr marL="0" marR="0" algn="ctr">
                        <a:spcBef>
                          <a:spcPts val="0"/>
                        </a:spcBef>
                        <a:spcAft>
                          <a:spcPts val="0"/>
                        </a:spcAft>
                      </a:pPr>
                      <a:endParaRPr lang="en-US" sz="900" b="1" dirty="0">
                        <a:latin typeface="Times New Roman"/>
                        <a:ea typeface="Times New Roman"/>
                      </a:endParaRPr>
                    </a:p>
                    <a:p>
                      <a:pPr marL="0" marR="0" algn="ctr">
                        <a:spcBef>
                          <a:spcPts val="0"/>
                        </a:spcBef>
                        <a:spcAft>
                          <a:spcPts val="0"/>
                        </a:spcAft>
                      </a:pPr>
                      <a:r>
                        <a:rPr lang="en-US" sz="900" b="1" i="1" dirty="0" smtClean="0">
                          <a:latin typeface="Arial"/>
                          <a:ea typeface="Times New Roman"/>
                        </a:rPr>
                        <a:t>If </a:t>
                      </a:r>
                      <a:r>
                        <a:rPr lang="en-US" sz="900" b="1" i="1" dirty="0">
                          <a:latin typeface="Arial"/>
                          <a:ea typeface="Times New Roman"/>
                        </a:rPr>
                        <a:t>this condition exists</a:t>
                      </a:r>
                      <a:endParaRPr lang="en-US" sz="900" b="1" dirty="0">
                        <a:latin typeface="Times New Roman"/>
                        <a:ea typeface="Times New Roman"/>
                      </a:endParaRPr>
                    </a:p>
                  </a:txBody>
                  <a:tcPr marL="48058" marR="48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indent="0" algn="ctr">
                        <a:spcBef>
                          <a:spcPts val="0"/>
                        </a:spcBef>
                        <a:spcAft>
                          <a:spcPts val="0"/>
                        </a:spcAft>
                      </a:pPr>
                      <a:endParaRPr lang="en-US" sz="900" b="1" dirty="0">
                        <a:latin typeface="Times New Roman"/>
                        <a:ea typeface="Times New Roman"/>
                      </a:endParaRPr>
                    </a:p>
                    <a:p>
                      <a:pPr marL="0" marR="0" indent="0" algn="ctr">
                        <a:spcBef>
                          <a:spcPts val="0"/>
                        </a:spcBef>
                        <a:spcAft>
                          <a:spcPts val="0"/>
                        </a:spcAft>
                      </a:pPr>
                      <a:r>
                        <a:rPr lang="en-US" sz="900" b="1" i="1" dirty="0">
                          <a:latin typeface="Arial"/>
                          <a:ea typeface="Times New Roman"/>
                        </a:rPr>
                        <a:t>For this population</a:t>
                      </a:r>
                      <a:endParaRPr lang="en-US" sz="900" b="1" dirty="0">
                        <a:latin typeface="Times New Roman"/>
                        <a:ea typeface="Times New Roman"/>
                      </a:endParaRPr>
                    </a:p>
                  </a:txBody>
                  <a:tcPr marL="48058" marR="48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900" b="1">
                        <a:latin typeface="Times New Roman"/>
                        <a:ea typeface="Times New Roman"/>
                      </a:endParaRPr>
                    </a:p>
                    <a:p>
                      <a:pPr marL="0" marR="0" algn="ctr">
                        <a:spcBef>
                          <a:spcPts val="0"/>
                        </a:spcBef>
                        <a:spcAft>
                          <a:spcPts val="0"/>
                        </a:spcAft>
                      </a:pPr>
                      <a:r>
                        <a:rPr lang="en-US" sz="900" b="1" i="1">
                          <a:latin typeface="Arial"/>
                          <a:ea typeface="Times New Roman"/>
                        </a:rPr>
                        <a:t>And we implement these strategies</a:t>
                      </a:r>
                      <a:endParaRPr lang="en-US" sz="900" b="1">
                        <a:latin typeface="Times New Roman"/>
                        <a:ea typeface="Times New Roman"/>
                      </a:endParaRPr>
                    </a:p>
                  </a:txBody>
                  <a:tcPr marL="48058" marR="48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900" b="1">
                        <a:latin typeface="Times New Roman"/>
                        <a:ea typeface="Times New Roman"/>
                      </a:endParaRPr>
                    </a:p>
                    <a:p>
                      <a:pPr marL="0" marR="0" algn="ctr">
                        <a:spcBef>
                          <a:spcPts val="0"/>
                        </a:spcBef>
                        <a:spcAft>
                          <a:spcPts val="0"/>
                        </a:spcAft>
                      </a:pPr>
                      <a:r>
                        <a:rPr lang="en-US" sz="900" b="1" i="1">
                          <a:latin typeface="Arial"/>
                          <a:ea typeface="Times New Roman"/>
                        </a:rPr>
                        <a:t>This many times, for these individuals </a:t>
                      </a:r>
                      <a:endParaRPr lang="en-US" sz="900" b="1">
                        <a:latin typeface="Times New Roman"/>
                        <a:ea typeface="Times New Roman"/>
                      </a:endParaRPr>
                    </a:p>
                  </a:txBody>
                  <a:tcPr marL="48058" marR="48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900" b="1" dirty="0">
                        <a:latin typeface="Times New Roman"/>
                        <a:ea typeface="Times New Roman"/>
                      </a:endParaRPr>
                    </a:p>
                    <a:p>
                      <a:pPr marL="0" marR="0" algn="ctr">
                        <a:spcBef>
                          <a:spcPts val="0"/>
                        </a:spcBef>
                        <a:spcAft>
                          <a:spcPts val="0"/>
                        </a:spcAft>
                      </a:pPr>
                      <a:r>
                        <a:rPr lang="en-US" sz="900" b="1" i="1" dirty="0">
                          <a:latin typeface="Arial"/>
                          <a:ea typeface="Times New Roman"/>
                        </a:rPr>
                        <a:t>   We expect this</a:t>
                      </a:r>
                      <a:endParaRPr lang="en-US" sz="900" b="1" dirty="0">
                        <a:latin typeface="Times New Roman"/>
                        <a:ea typeface="Times New Roman"/>
                      </a:endParaRPr>
                    </a:p>
                    <a:p>
                      <a:pPr marL="0" marR="0" algn="ctr">
                        <a:spcBef>
                          <a:spcPts val="0"/>
                        </a:spcBef>
                        <a:spcAft>
                          <a:spcPts val="0"/>
                        </a:spcAft>
                      </a:pPr>
                      <a:r>
                        <a:rPr lang="en-US" sz="900" b="1" i="1" dirty="0">
                          <a:latin typeface="Arial"/>
                          <a:ea typeface="Times New Roman"/>
                        </a:rPr>
                        <a:t>short-term change</a:t>
                      </a:r>
                      <a:endParaRPr lang="en-US" sz="900" b="1" dirty="0">
                        <a:latin typeface="Times New Roman"/>
                        <a:ea typeface="Times New Roman"/>
                      </a:endParaRPr>
                    </a:p>
                  </a:txBody>
                  <a:tcPr marL="48058" marR="48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i="1" dirty="0">
                          <a:latin typeface="Arial"/>
                          <a:ea typeface="Times New Roman"/>
                        </a:rPr>
                        <a:t> </a:t>
                      </a:r>
                      <a:endParaRPr lang="en-US" sz="900" b="1" dirty="0">
                        <a:latin typeface="Times New Roman"/>
                        <a:ea typeface="Times New Roman"/>
                      </a:endParaRPr>
                    </a:p>
                    <a:p>
                      <a:pPr marL="4763" marR="0" indent="0" algn="ctr">
                        <a:spcBef>
                          <a:spcPts val="0"/>
                        </a:spcBef>
                        <a:spcAft>
                          <a:spcPts val="0"/>
                        </a:spcAft>
                      </a:pPr>
                      <a:r>
                        <a:rPr lang="en-US" sz="900" b="1" i="1" dirty="0">
                          <a:latin typeface="Arial"/>
                          <a:ea typeface="Times New Roman"/>
                        </a:rPr>
                        <a:t> And we expect this outcome to impact the overall county</a:t>
                      </a:r>
                      <a:endParaRPr lang="en-US" sz="900" b="1" dirty="0">
                        <a:latin typeface="Times New Roman"/>
                        <a:ea typeface="Times New Roman"/>
                      </a:endParaRPr>
                    </a:p>
                  </a:txBody>
                  <a:tcPr marL="48058" marR="48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r>
              <a:tr h="241410">
                <a:tc gridSpan="6">
                  <a:txBody>
                    <a:bodyPr/>
                    <a:lstStyle/>
                    <a:p>
                      <a:pPr marL="0" marR="0" algn="ctr">
                        <a:spcBef>
                          <a:spcPts val="0"/>
                        </a:spcBef>
                        <a:spcAft>
                          <a:spcPts val="0"/>
                        </a:spcAft>
                      </a:pPr>
                      <a:endParaRPr lang="en-US" sz="900" b="1" dirty="0">
                        <a:latin typeface="Times New Roman"/>
                        <a:ea typeface="Times New Roman"/>
                      </a:endParaRPr>
                    </a:p>
                  </a:txBody>
                  <a:tcPr marL="48058" marR="48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C0C0C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24754">
                <a:tc>
                  <a:txBody>
                    <a:bodyPr/>
                    <a:lstStyle/>
                    <a:p>
                      <a:pPr marL="0" marR="0" algn="ctr">
                        <a:spcBef>
                          <a:spcPts val="0"/>
                        </a:spcBef>
                        <a:spcAft>
                          <a:spcPts val="0"/>
                        </a:spcAft>
                      </a:pPr>
                      <a:r>
                        <a:rPr lang="en-US" sz="900" b="1" dirty="0">
                          <a:latin typeface="Arial"/>
                          <a:ea typeface="Times New Roman"/>
                        </a:rPr>
                        <a:t>Need Statement</a:t>
                      </a:r>
                      <a:endParaRPr lang="en-US" sz="900" b="1" dirty="0">
                        <a:latin typeface="Times New Roman"/>
                        <a:ea typeface="Times New Roman"/>
                      </a:endParaRPr>
                    </a:p>
                    <a:p>
                      <a:pPr marL="0" marR="0" algn="ctr">
                        <a:spcBef>
                          <a:spcPts val="0"/>
                        </a:spcBef>
                        <a:spcAft>
                          <a:spcPts val="0"/>
                        </a:spcAft>
                      </a:pPr>
                      <a:r>
                        <a:rPr lang="en-US" sz="900" b="1" dirty="0">
                          <a:latin typeface="Arial"/>
                          <a:ea typeface="Times New Roman"/>
                        </a:rPr>
                        <a:t>Why?</a:t>
                      </a:r>
                      <a:endParaRPr lang="en-US" sz="900" b="1" dirty="0">
                        <a:latin typeface="Times New Roman"/>
                        <a:ea typeface="Times New Roman"/>
                      </a:endParaRPr>
                    </a:p>
                  </a:txBody>
                  <a:tcPr marL="48058" marR="48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dirty="0">
                          <a:latin typeface="Arial"/>
                          <a:ea typeface="Times New Roman"/>
                        </a:rPr>
                        <a:t>Target Population</a:t>
                      </a:r>
                      <a:endParaRPr lang="en-US" sz="900" b="1" dirty="0">
                        <a:latin typeface="Times New Roman"/>
                        <a:ea typeface="Times New Roman"/>
                      </a:endParaRPr>
                    </a:p>
                    <a:p>
                      <a:pPr marL="0" marR="0" algn="ctr">
                        <a:spcBef>
                          <a:spcPts val="0"/>
                        </a:spcBef>
                        <a:spcAft>
                          <a:spcPts val="0"/>
                        </a:spcAft>
                      </a:pPr>
                      <a:r>
                        <a:rPr lang="en-US" sz="900" b="1" dirty="0">
                          <a:latin typeface="Arial"/>
                          <a:ea typeface="Times New Roman"/>
                        </a:rPr>
                        <a:t>Who?</a:t>
                      </a:r>
                      <a:endParaRPr lang="en-US" sz="900" b="1" dirty="0">
                        <a:latin typeface="Times New Roman"/>
                        <a:ea typeface="Times New Roman"/>
                      </a:endParaRPr>
                    </a:p>
                  </a:txBody>
                  <a:tcPr marL="48058" marR="48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a:latin typeface="Arial"/>
                          <a:ea typeface="Times New Roman"/>
                        </a:rPr>
                        <a:t>Program or Activity Elements</a:t>
                      </a:r>
                      <a:endParaRPr lang="en-US" sz="900" b="1">
                        <a:latin typeface="Times New Roman"/>
                        <a:ea typeface="Times New Roman"/>
                      </a:endParaRPr>
                    </a:p>
                    <a:p>
                      <a:pPr marL="0" marR="0" algn="ctr">
                        <a:spcBef>
                          <a:spcPts val="0"/>
                        </a:spcBef>
                        <a:spcAft>
                          <a:spcPts val="0"/>
                        </a:spcAft>
                      </a:pPr>
                      <a:r>
                        <a:rPr lang="en-US" sz="900" b="1">
                          <a:latin typeface="Arial"/>
                          <a:ea typeface="Times New Roman"/>
                        </a:rPr>
                        <a:t>What?</a:t>
                      </a:r>
                      <a:endParaRPr lang="en-US" sz="900" b="1">
                        <a:latin typeface="Times New Roman"/>
                        <a:ea typeface="Times New Roman"/>
                      </a:endParaRPr>
                    </a:p>
                  </a:txBody>
                  <a:tcPr marL="48058" marR="48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dirty="0">
                          <a:latin typeface="Arial"/>
                          <a:ea typeface="Times New Roman"/>
                        </a:rPr>
                        <a:t>Outputs</a:t>
                      </a:r>
                      <a:endParaRPr lang="en-US" sz="900" b="1" dirty="0">
                        <a:latin typeface="Times New Roman"/>
                        <a:ea typeface="Times New Roman"/>
                      </a:endParaRPr>
                    </a:p>
                    <a:p>
                      <a:pPr marL="0" marR="0" algn="ctr">
                        <a:spcBef>
                          <a:spcPts val="0"/>
                        </a:spcBef>
                        <a:spcAft>
                          <a:spcPts val="0"/>
                        </a:spcAft>
                      </a:pPr>
                      <a:r>
                        <a:rPr lang="en-US" sz="900" b="1" dirty="0">
                          <a:latin typeface="Arial"/>
                          <a:ea typeface="Times New Roman"/>
                        </a:rPr>
                        <a:t>How Many?</a:t>
                      </a:r>
                      <a:endParaRPr lang="en-US" sz="900" b="1" dirty="0">
                        <a:latin typeface="Times New Roman"/>
                        <a:ea typeface="Times New Roman"/>
                      </a:endParaRPr>
                    </a:p>
                  </a:txBody>
                  <a:tcPr marL="48058" marR="48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dirty="0">
                          <a:latin typeface="Arial"/>
                          <a:ea typeface="Times New Roman"/>
                        </a:rPr>
                        <a:t>Outcomes</a:t>
                      </a:r>
                      <a:endParaRPr lang="en-US" sz="900" b="1" dirty="0">
                        <a:latin typeface="Times New Roman"/>
                        <a:ea typeface="Times New Roman"/>
                      </a:endParaRPr>
                    </a:p>
                    <a:p>
                      <a:pPr marL="0" marR="0" algn="ctr">
                        <a:spcBef>
                          <a:spcPts val="0"/>
                        </a:spcBef>
                        <a:spcAft>
                          <a:spcPts val="0"/>
                        </a:spcAft>
                      </a:pPr>
                      <a:r>
                        <a:rPr lang="en-US" sz="900" b="1" dirty="0">
                          <a:latin typeface="Arial"/>
                          <a:ea typeface="Times New Roman"/>
                        </a:rPr>
                        <a:t>So What?</a:t>
                      </a:r>
                      <a:endParaRPr lang="en-US" sz="900" b="1" dirty="0">
                        <a:latin typeface="Times New Roman"/>
                        <a:ea typeface="Times New Roman"/>
                      </a:endParaRPr>
                    </a:p>
                  </a:txBody>
                  <a:tcPr marL="48058" marR="48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dirty="0">
                          <a:latin typeface="Arial"/>
                          <a:ea typeface="Times New Roman"/>
                        </a:rPr>
                        <a:t>How does outcome impact PBIS or other long term goals? </a:t>
                      </a:r>
                      <a:endParaRPr lang="en-US" sz="900" b="1" dirty="0">
                        <a:latin typeface="Times New Roman"/>
                        <a:ea typeface="Times New Roman"/>
                      </a:endParaRPr>
                    </a:p>
                  </a:txBody>
                  <a:tcPr marL="48058" marR="48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68099">
                <a:tc>
                  <a:txBody>
                    <a:bodyPr/>
                    <a:lstStyle/>
                    <a:p>
                      <a:pPr marL="228600" marR="0">
                        <a:spcBef>
                          <a:spcPts val="0"/>
                        </a:spcBef>
                        <a:spcAft>
                          <a:spcPts val="0"/>
                        </a:spcAft>
                      </a:pPr>
                      <a:endParaRPr lang="en-US" sz="400" dirty="0">
                        <a:latin typeface="Arial"/>
                        <a:ea typeface="Times New Roman"/>
                      </a:endParaRPr>
                    </a:p>
                    <a:p>
                      <a:pPr marL="228600" marR="0" lvl="0" indent="-171450" algn="l" defTabSz="457200" rtl="0" eaLnBrk="1" latinLnBrk="0" hangingPunct="1">
                        <a:spcBef>
                          <a:spcPts val="0"/>
                        </a:spcBef>
                        <a:spcAft>
                          <a:spcPts val="0"/>
                        </a:spcAft>
                        <a:buFont typeface="Wingdings"/>
                        <a:buChar char=""/>
                        <a:tabLst/>
                      </a:pPr>
                      <a:r>
                        <a:rPr lang="en-US" sz="1000" kern="1200" dirty="0">
                          <a:solidFill>
                            <a:schemeClr val="tx1"/>
                          </a:solidFill>
                          <a:latin typeface="Arial"/>
                          <a:ea typeface="Times New Roman"/>
                          <a:cs typeface="+mn-cs"/>
                        </a:rPr>
                        <a:t>Your local </a:t>
                      </a:r>
                      <a:r>
                        <a:rPr lang="en-US" sz="1000" kern="1200" dirty="0" smtClean="0">
                          <a:solidFill>
                            <a:schemeClr val="tx1"/>
                          </a:solidFill>
                          <a:latin typeface="Arial"/>
                          <a:ea typeface="Times New Roman"/>
                          <a:cs typeface="+mn-cs"/>
                        </a:rPr>
                        <a:t> data should </a:t>
                      </a:r>
                      <a:r>
                        <a:rPr lang="en-US" sz="1000" kern="1200" dirty="0">
                          <a:solidFill>
                            <a:schemeClr val="tx1"/>
                          </a:solidFill>
                          <a:latin typeface="Arial"/>
                          <a:ea typeface="Times New Roman"/>
                          <a:cs typeface="+mn-cs"/>
                        </a:rPr>
                        <a:t>describe the need in your </a:t>
                      </a:r>
                      <a:r>
                        <a:rPr lang="en-US" sz="1000" kern="1200" dirty="0" smtClean="0">
                          <a:solidFill>
                            <a:schemeClr val="tx1"/>
                          </a:solidFill>
                          <a:latin typeface="Arial"/>
                          <a:ea typeface="Times New Roman"/>
                          <a:cs typeface="+mn-cs"/>
                        </a:rPr>
                        <a:t>specific county(</a:t>
                      </a:r>
                      <a:r>
                        <a:rPr lang="en-US" sz="1000" kern="1200" dirty="0" err="1" smtClean="0">
                          <a:solidFill>
                            <a:schemeClr val="tx1"/>
                          </a:solidFill>
                          <a:latin typeface="Arial"/>
                          <a:ea typeface="Times New Roman"/>
                          <a:cs typeface="+mn-cs"/>
                        </a:rPr>
                        <a:t>ies</a:t>
                      </a:r>
                      <a:r>
                        <a:rPr lang="en-US" sz="1000" kern="1200" dirty="0" smtClean="0">
                          <a:solidFill>
                            <a:schemeClr val="tx1"/>
                          </a:solidFill>
                          <a:latin typeface="Arial"/>
                          <a:ea typeface="Times New Roman"/>
                          <a:cs typeface="+mn-cs"/>
                        </a:rPr>
                        <a:t>)</a:t>
                      </a:r>
                    </a:p>
                    <a:p>
                      <a:pPr marL="228600" marR="0" lvl="0" indent="-171450" algn="l" defTabSz="457200" rtl="0" eaLnBrk="1" latinLnBrk="0" hangingPunct="1">
                        <a:spcBef>
                          <a:spcPts val="0"/>
                        </a:spcBef>
                        <a:spcAft>
                          <a:spcPts val="0"/>
                        </a:spcAft>
                        <a:buFont typeface="Wingdings"/>
                        <a:buChar char=""/>
                        <a:tabLst/>
                      </a:pPr>
                      <a:endParaRPr lang="en-US" sz="400" kern="1200" dirty="0">
                        <a:solidFill>
                          <a:schemeClr val="tx1"/>
                        </a:solidFill>
                        <a:latin typeface="Arial"/>
                        <a:ea typeface="Times New Roman"/>
                        <a:cs typeface="+mn-cs"/>
                      </a:endParaRPr>
                    </a:p>
                    <a:p>
                      <a:pPr marL="228600" marR="0" lvl="0" indent="-171450" algn="l" defTabSz="457200" rtl="0" eaLnBrk="1" latinLnBrk="0" hangingPunct="1">
                        <a:spcBef>
                          <a:spcPts val="0"/>
                        </a:spcBef>
                        <a:spcAft>
                          <a:spcPts val="0"/>
                        </a:spcAft>
                        <a:buFont typeface="Wingdings"/>
                        <a:buChar char=""/>
                        <a:tabLst/>
                      </a:pPr>
                      <a:r>
                        <a:rPr lang="en-US" sz="1000" kern="1200" dirty="0">
                          <a:solidFill>
                            <a:schemeClr val="tx1"/>
                          </a:solidFill>
                          <a:latin typeface="Arial"/>
                          <a:ea typeface="Times New Roman"/>
                          <a:cs typeface="+mn-cs"/>
                        </a:rPr>
                        <a:t>Should be in alignment with your agency’s vision</a:t>
                      </a:r>
                      <a:r>
                        <a:rPr lang="en-US" sz="1000" kern="1200" dirty="0" smtClean="0">
                          <a:solidFill>
                            <a:schemeClr val="tx1"/>
                          </a:solidFill>
                          <a:latin typeface="Arial"/>
                          <a:ea typeface="Times New Roman"/>
                          <a:cs typeface="+mn-cs"/>
                        </a:rPr>
                        <a:t>/ mission/priorities </a:t>
                      </a:r>
                      <a:r>
                        <a:rPr lang="en-US" sz="1000" kern="1200" dirty="0">
                          <a:solidFill>
                            <a:schemeClr val="tx1"/>
                          </a:solidFill>
                          <a:latin typeface="Arial"/>
                          <a:ea typeface="Times New Roman"/>
                          <a:cs typeface="+mn-cs"/>
                        </a:rPr>
                        <a:t>as outlined in the strategic plan. </a:t>
                      </a:r>
                      <a:endParaRPr lang="en-US" sz="1000" kern="1200" dirty="0" smtClean="0">
                        <a:solidFill>
                          <a:schemeClr val="tx1"/>
                        </a:solidFill>
                        <a:latin typeface="Arial"/>
                        <a:ea typeface="Times New Roman"/>
                        <a:cs typeface="+mn-cs"/>
                      </a:endParaRPr>
                    </a:p>
                    <a:p>
                      <a:pPr marL="228600" marR="0" lvl="0" indent="-171450" algn="l" defTabSz="457200" rtl="0" eaLnBrk="1" latinLnBrk="0" hangingPunct="1">
                        <a:spcBef>
                          <a:spcPts val="0"/>
                        </a:spcBef>
                        <a:spcAft>
                          <a:spcPts val="0"/>
                        </a:spcAft>
                        <a:buFont typeface="Wingdings"/>
                        <a:buChar char=""/>
                        <a:tabLst>
                          <a:tab pos="1484313" algn="l"/>
                        </a:tabLst>
                      </a:pPr>
                      <a:endParaRPr lang="en-US" sz="400" kern="1200" dirty="0">
                        <a:solidFill>
                          <a:schemeClr val="tx1"/>
                        </a:solidFill>
                        <a:latin typeface="Arial"/>
                        <a:ea typeface="Times New Roman"/>
                        <a:cs typeface="+mn-cs"/>
                      </a:endParaRPr>
                    </a:p>
                    <a:p>
                      <a:pPr marL="228600" marR="0" lvl="0" indent="-171450" algn="l" defTabSz="457200" rtl="0" eaLnBrk="1" latinLnBrk="0" hangingPunct="1">
                        <a:spcBef>
                          <a:spcPts val="0"/>
                        </a:spcBef>
                        <a:spcAft>
                          <a:spcPts val="0"/>
                        </a:spcAft>
                        <a:buFont typeface="Wingdings"/>
                        <a:buChar char=""/>
                        <a:tabLst/>
                      </a:pPr>
                      <a:r>
                        <a:rPr lang="en-US" sz="1000" kern="1200" dirty="0">
                          <a:solidFill>
                            <a:schemeClr val="tx1"/>
                          </a:solidFill>
                          <a:latin typeface="Arial"/>
                          <a:ea typeface="Times New Roman"/>
                          <a:cs typeface="+mn-cs"/>
                        </a:rPr>
                        <a:t>Can include relevant national </a:t>
                      </a:r>
                      <a:r>
                        <a:rPr lang="en-US" sz="1000" kern="1200" dirty="0" smtClean="0">
                          <a:solidFill>
                            <a:schemeClr val="tx1"/>
                          </a:solidFill>
                          <a:latin typeface="Arial"/>
                          <a:ea typeface="Times New Roman"/>
                          <a:cs typeface="+mn-cs"/>
                        </a:rPr>
                        <a:t>data. If applicable, for more information include research citation as a footnote.</a:t>
                      </a:r>
                    </a:p>
                    <a:p>
                      <a:pPr marL="228600" marR="0" lvl="0" indent="-171450" algn="l" defTabSz="457200" rtl="0" eaLnBrk="1" latinLnBrk="0" hangingPunct="1">
                        <a:spcBef>
                          <a:spcPts val="0"/>
                        </a:spcBef>
                        <a:spcAft>
                          <a:spcPts val="0"/>
                        </a:spcAft>
                        <a:buFont typeface="Wingdings"/>
                        <a:buChar char=""/>
                        <a:tabLst>
                          <a:tab pos="1484313" algn="l"/>
                        </a:tabLst>
                      </a:pPr>
                      <a:endParaRPr lang="en-US" sz="400" kern="1200" dirty="0">
                        <a:solidFill>
                          <a:schemeClr val="tx1"/>
                        </a:solidFill>
                        <a:latin typeface="Arial"/>
                        <a:ea typeface="Times New Roman"/>
                        <a:cs typeface="+mn-cs"/>
                      </a:endParaRPr>
                    </a:p>
                    <a:p>
                      <a:pPr marL="228600" marR="0" lvl="0" indent="-171450" algn="l" defTabSz="457200" rtl="0" eaLnBrk="1" latinLnBrk="0" hangingPunct="1">
                        <a:spcBef>
                          <a:spcPts val="0"/>
                        </a:spcBef>
                        <a:spcAft>
                          <a:spcPts val="0"/>
                        </a:spcAft>
                        <a:buFont typeface="Wingdings"/>
                        <a:buChar char=""/>
                        <a:tabLst>
                          <a:tab pos="1603375" algn="l"/>
                        </a:tabLst>
                      </a:pPr>
                      <a:r>
                        <a:rPr lang="en-US" sz="1000" kern="1200" dirty="0" smtClean="0">
                          <a:solidFill>
                            <a:schemeClr val="tx1"/>
                          </a:solidFill>
                          <a:latin typeface="Arial"/>
                          <a:ea typeface="Times New Roman"/>
                          <a:cs typeface="+mn-cs"/>
                        </a:rPr>
                        <a:t>Include date</a:t>
                      </a:r>
                      <a:r>
                        <a:rPr lang="en-US" sz="1000" kern="1200" baseline="0" dirty="0" smtClean="0">
                          <a:solidFill>
                            <a:schemeClr val="tx1"/>
                          </a:solidFill>
                          <a:latin typeface="Arial"/>
                          <a:ea typeface="Times New Roman"/>
                          <a:cs typeface="+mn-cs"/>
                        </a:rPr>
                        <a:t> and source for all data</a:t>
                      </a:r>
                      <a:endParaRPr lang="en-US" sz="1000" kern="1200" dirty="0" smtClean="0">
                        <a:solidFill>
                          <a:schemeClr val="tx1"/>
                        </a:solidFill>
                        <a:latin typeface="Arial"/>
                        <a:ea typeface="Times New Roman"/>
                        <a:cs typeface="+mn-cs"/>
                      </a:endParaRPr>
                    </a:p>
                    <a:p>
                      <a:pPr marL="228600" marR="0" lvl="0" indent="-171450" algn="l" defTabSz="457200" rtl="0" eaLnBrk="1" latinLnBrk="0" hangingPunct="1">
                        <a:spcBef>
                          <a:spcPts val="0"/>
                        </a:spcBef>
                        <a:spcAft>
                          <a:spcPts val="0"/>
                        </a:spcAft>
                        <a:buFont typeface="Wingdings"/>
                        <a:buChar char=""/>
                        <a:tabLst>
                          <a:tab pos="1484313" algn="l"/>
                        </a:tabLst>
                      </a:pPr>
                      <a:endParaRPr lang="en-US" sz="400" kern="1200" dirty="0">
                        <a:solidFill>
                          <a:schemeClr val="tx1"/>
                        </a:solidFill>
                        <a:latin typeface="Arial"/>
                        <a:ea typeface="Times New Roman"/>
                        <a:cs typeface="+mn-cs"/>
                      </a:endParaRPr>
                    </a:p>
                    <a:p>
                      <a:pPr marL="228600" marR="0" lvl="0" indent="-171450" algn="l" defTabSz="457200" rtl="0" eaLnBrk="1" latinLnBrk="0" hangingPunct="1">
                        <a:spcBef>
                          <a:spcPts val="0"/>
                        </a:spcBef>
                        <a:spcAft>
                          <a:spcPts val="0"/>
                        </a:spcAft>
                        <a:buFont typeface="Wingdings"/>
                        <a:buChar char=""/>
                        <a:tabLst>
                          <a:tab pos="1603375" algn="l"/>
                        </a:tabLst>
                      </a:pPr>
                      <a:r>
                        <a:rPr lang="en-US" sz="1000" kern="1200" dirty="0">
                          <a:solidFill>
                            <a:schemeClr val="tx1"/>
                          </a:solidFill>
                          <a:latin typeface="Arial"/>
                          <a:ea typeface="Times New Roman"/>
                          <a:cs typeface="+mn-cs"/>
                        </a:rPr>
                        <a:t>You should ensure you </a:t>
                      </a:r>
                      <a:r>
                        <a:rPr lang="en-US" sz="1000" kern="1200" dirty="0" smtClean="0">
                          <a:solidFill>
                            <a:schemeClr val="tx1"/>
                          </a:solidFill>
                          <a:latin typeface="Arial"/>
                          <a:ea typeface="Times New Roman"/>
                          <a:cs typeface="+mn-cs"/>
                        </a:rPr>
                        <a:t>have considered </a:t>
                      </a:r>
                      <a:r>
                        <a:rPr lang="en-US" sz="1000" kern="1200" dirty="0">
                          <a:solidFill>
                            <a:schemeClr val="tx1"/>
                          </a:solidFill>
                          <a:latin typeface="Arial"/>
                          <a:ea typeface="Times New Roman"/>
                          <a:cs typeface="+mn-cs"/>
                        </a:rPr>
                        <a:t>and can identify service duplication and </a:t>
                      </a:r>
                      <a:r>
                        <a:rPr lang="en-US" sz="1000" kern="1200" dirty="0" err="1" smtClean="0">
                          <a:solidFill>
                            <a:schemeClr val="tx1"/>
                          </a:solidFill>
                          <a:latin typeface="Arial"/>
                          <a:ea typeface="Times New Roman"/>
                          <a:cs typeface="+mn-cs"/>
                        </a:rPr>
                        <a:t>supplantation</a:t>
                      </a:r>
                      <a:r>
                        <a:rPr lang="en-US" sz="1000" kern="1200" dirty="0">
                          <a:solidFill>
                            <a:schemeClr val="tx1"/>
                          </a:solidFill>
                          <a:latin typeface="Arial"/>
                          <a:ea typeface="Times New Roman"/>
                          <a:cs typeface="+mn-cs"/>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spcBef>
                          <a:spcPts val="0"/>
                        </a:spcBef>
                        <a:spcAft>
                          <a:spcPts val="0"/>
                        </a:spcAft>
                      </a:pPr>
                      <a:endParaRPr lang="en-US" sz="400" dirty="0">
                        <a:latin typeface="Arial"/>
                        <a:ea typeface="Times New Roman"/>
                      </a:endParaRPr>
                    </a:p>
                    <a:p>
                      <a:pPr marL="165100" marR="0" lvl="0" indent="-165100">
                        <a:spcBef>
                          <a:spcPts val="0"/>
                        </a:spcBef>
                        <a:spcAft>
                          <a:spcPts val="0"/>
                        </a:spcAft>
                        <a:buFont typeface="Wingdings"/>
                        <a:buChar char=""/>
                      </a:pPr>
                      <a:r>
                        <a:rPr lang="en-US" sz="1000" dirty="0">
                          <a:latin typeface="Arial"/>
                          <a:ea typeface="Times New Roman"/>
                        </a:rPr>
                        <a:t>Be as specific as possible in defining who you are targeting to </a:t>
                      </a:r>
                      <a:r>
                        <a:rPr lang="en-US" sz="1000" dirty="0" smtClean="0">
                          <a:latin typeface="Arial"/>
                          <a:ea typeface="Times New Roman"/>
                        </a:rPr>
                        <a:t>serve</a:t>
                      </a:r>
                    </a:p>
                    <a:p>
                      <a:pPr marL="165100" marR="0" lvl="0" indent="-165100">
                        <a:spcBef>
                          <a:spcPts val="0"/>
                        </a:spcBef>
                        <a:spcAft>
                          <a:spcPts val="0"/>
                        </a:spcAft>
                        <a:buFont typeface="Wingdings"/>
                        <a:buChar char=""/>
                      </a:pPr>
                      <a:endParaRPr lang="en-US" sz="400" dirty="0">
                        <a:latin typeface="Times New Roman"/>
                        <a:ea typeface="Times New Roman"/>
                      </a:endParaRPr>
                    </a:p>
                    <a:p>
                      <a:pPr marL="165100" marR="0" lvl="0" indent="-165100">
                        <a:spcBef>
                          <a:spcPts val="0"/>
                        </a:spcBef>
                        <a:spcAft>
                          <a:spcPts val="0"/>
                        </a:spcAft>
                        <a:buFont typeface="Wingdings"/>
                        <a:buChar char=""/>
                      </a:pPr>
                      <a:r>
                        <a:rPr lang="en-US" sz="1000" dirty="0">
                          <a:latin typeface="Arial"/>
                          <a:ea typeface="Times New Roman"/>
                        </a:rPr>
                        <a:t>The population you are targeting should be derived from the need </a:t>
                      </a:r>
                      <a:r>
                        <a:rPr lang="en-US" sz="1000" dirty="0" smtClean="0">
                          <a:latin typeface="Arial"/>
                          <a:ea typeface="Times New Roman"/>
                        </a:rPr>
                        <a:t>statement</a:t>
                      </a:r>
                    </a:p>
                    <a:p>
                      <a:pPr marL="165100" marR="0" lvl="0" indent="-165100">
                        <a:spcBef>
                          <a:spcPts val="0"/>
                        </a:spcBef>
                        <a:spcAft>
                          <a:spcPts val="0"/>
                        </a:spcAft>
                        <a:buFont typeface="Wingdings"/>
                        <a:buChar char=""/>
                      </a:pPr>
                      <a:endParaRPr lang="en-US" sz="400" dirty="0">
                        <a:latin typeface="Times New Roman"/>
                        <a:ea typeface="Times New Roman"/>
                      </a:endParaRPr>
                    </a:p>
                    <a:p>
                      <a:pPr marL="165100" marR="0" lvl="0" indent="-165100">
                        <a:spcBef>
                          <a:spcPts val="0"/>
                        </a:spcBef>
                        <a:spcAft>
                          <a:spcPts val="0"/>
                        </a:spcAft>
                        <a:buFont typeface="Wingdings"/>
                        <a:buChar char=""/>
                      </a:pPr>
                      <a:r>
                        <a:rPr lang="en-US" sz="1000" dirty="0">
                          <a:latin typeface="Arial"/>
                          <a:ea typeface="Times New Roman"/>
                        </a:rPr>
                        <a:t>Think about your participant selection criteria </a:t>
                      </a:r>
                      <a:endParaRPr lang="en-US" sz="1000" dirty="0">
                        <a:latin typeface="Times New Roman"/>
                        <a:ea typeface="Times New Roman"/>
                      </a:endParaRPr>
                    </a:p>
                    <a:p>
                      <a:pPr marL="284163" marR="0" lvl="0" indent="-117475">
                        <a:spcBef>
                          <a:spcPts val="0"/>
                        </a:spcBef>
                        <a:spcAft>
                          <a:spcPts val="0"/>
                        </a:spcAft>
                        <a:buFont typeface="Wingdings"/>
                        <a:buChar char=""/>
                      </a:pPr>
                      <a:r>
                        <a:rPr lang="en-US" sz="1000" dirty="0">
                          <a:latin typeface="Arial"/>
                          <a:ea typeface="Times New Roman"/>
                        </a:rPr>
                        <a:t>age</a:t>
                      </a:r>
                      <a:endParaRPr lang="en-US" sz="1000" dirty="0">
                        <a:latin typeface="Times New Roman"/>
                        <a:ea typeface="Times New Roman"/>
                      </a:endParaRPr>
                    </a:p>
                    <a:p>
                      <a:pPr marL="284163" marR="0" lvl="0" indent="-117475">
                        <a:spcBef>
                          <a:spcPts val="0"/>
                        </a:spcBef>
                        <a:spcAft>
                          <a:spcPts val="0"/>
                        </a:spcAft>
                        <a:buFont typeface="Wingdings"/>
                        <a:buChar char=""/>
                      </a:pPr>
                      <a:r>
                        <a:rPr lang="en-US" sz="1000" dirty="0">
                          <a:latin typeface="Arial"/>
                          <a:ea typeface="Times New Roman"/>
                        </a:rPr>
                        <a:t>gender</a:t>
                      </a:r>
                      <a:endParaRPr lang="en-US" sz="1000" dirty="0">
                        <a:latin typeface="Times New Roman"/>
                        <a:ea typeface="Times New Roman"/>
                      </a:endParaRPr>
                    </a:p>
                    <a:p>
                      <a:pPr marL="284163" marR="0" lvl="0" indent="-117475">
                        <a:spcBef>
                          <a:spcPts val="0"/>
                        </a:spcBef>
                        <a:spcAft>
                          <a:spcPts val="0"/>
                        </a:spcAft>
                        <a:buFont typeface="Wingdings"/>
                        <a:buChar char=""/>
                      </a:pPr>
                      <a:r>
                        <a:rPr lang="en-US" sz="1000" dirty="0">
                          <a:latin typeface="Arial"/>
                          <a:ea typeface="Times New Roman"/>
                        </a:rPr>
                        <a:t>income</a:t>
                      </a:r>
                      <a:endParaRPr lang="en-US" sz="1000" dirty="0">
                        <a:latin typeface="Times New Roman"/>
                        <a:ea typeface="Times New Roman"/>
                      </a:endParaRPr>
                    </a:p>
                    <a:p>
                      <a:pPr marL="284163" marR="0" lvl="0" indent="-117475">
                        <a:spcBef>
                          <a:spcPts val="0"/>
                        </a:spcBef>
                        <a:spcAft>
                          <a:spcPts val="0"/>
                        </a:spcAft>
                        <a:buFont typeface="Wingdings"/>
                        <a:buChar char=""/>
                      </a:pPr>
                      <a:r>
                        <a:rPr lang="en-US" sz="1000" dirty="0">
                          <a:latin typeface="Arial"/>
                          <a:ea typeface="Times New Roman"/>
                        </a:rPr>
                        <a:t>location</a:t>
                      </a:r>
                      <a:endParaRPr lang="en-US" sz="1000" dirty="0">
                        <a:latin typeface="Times New Roman"/>
                        <a:ea typeface="Times New Roman"/>
                      </a:endParaRPr>
                    </a:p>
                    <a:p>
                      <a:pPr marL="284163" marR="0" lvl="0" indent="-117475">
                        <a:spcBef>
                          <a:spcPts val="0"/>
                        </a:spcBef>
                        <a:spcAft>
                          <a:spcPts val="0"/>
                        </a:spcAft>
                        <a:buFont typeface="Wingdings"/>
                        <a:buChar char=""/>
                      </a:pPr>
                      <a:r>
                        <a:rPr lang="en-US" sz="1000" dirty="0">
                          <a:latin typeface="Arial"/>
                          <a:ea typeface="Times New Roman"/>
                        </a:rPr>
                        <a:t>population – </a:t>
                      </a:r>
                      <a:endParaRPr lang="en-US" sz="1000" dirty="0" smtClean="0">
                        <a:latin typeface="Arial"/>
                        <a:ea typeface="Times New Roman"/>
                      </a:endParaRPr>
                    </a:p>
                    <a:p>
                      <a:pPr marL="284163" marR="0" lvl="0" indent="1588">
                        <a:spcBef>
                          <a:spcPts val="0"/>
                        </a:spcBef>
                        <a:spcAft>
                          <a:spcPts val="0"/>
                        </a:spcAft>
                        <a:buFont typeface="Wingdings"/>
                        <a:buNone/>
                        <a:tabLst/>
                      </a:pPr>
                      <a:r>
                        <a:rPr lang="en-US" sz="900" dirty="0" smtClean="0">
                          <a:latin typeface="Arial"/>
                          <a:ea typeface="Times New Roman"/>
                        </a:rPr>
                        <a:t>families/children/ child </a:t>
                      </a:r>
                      <a:r>
                        <a:rPr lang="en-US" sz="900" dirty="0">
                          <a:latin typeface="Arial"/>
                          <a:ea typeface="Times New Roman"/>
                        </a:rPr>
                        <a:t>care providers/medical providers, etc.) </a:t>
                      </a:r>
                      <a:endParaRPr lang="en-US" sz="900" dirty="0">
                        <a:latin typeface="Times New Roman"/>
                        <a:ea typeface="Times New Roman"/>
                      </a:endParaRPr>
                    </a:p>
                  </a:txBody>
                  <a:tcPr marL="48058" marR="48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spcBef>
                          <a:spcPts val="0"/>
                        </a:spcBef>
                        <a:spcAft>
                          <a:spcPts val="0"/>
                        </a:spcAft>
                      </a:pPr>
                      <a:endParaRPr lang="en-US" sz="400" dirty="0">
                        <a:latin typeface="Arial"/>
                        <a:ea typeface="Times New Roman"/>
                      </a:endParaRPr>
                    </a:p>
                    <a:p>
                      <a:pPr marL="176213" marR="125730" lvl="0" indent="-176213">
                        <a:spcBef>
                          <a:spcPts val="0"/>
                        </a:spcBef>
                        <a:spcAft>
                          <a:spcPts val="0"/>
                        </a:spcAft>
                        <a:buFont typeface="Wingdings"/>
                        <a:buChar char=""/>
                      </a:pPr>
                      <a:r>
                        <a:rPr lang="en-US" sz="1000" dirty="0">
                          <a:latin typeface="Arial"/>
                          <a:ea typeface="Times New Roman"/>
                        </a:rPr>
                        <a:t>Be specific enough so your audience will understand what you are </a:t>
                      </a:r>
                      <a:r>
                        <a:rPr lang="en-US" sz="1000" dirty="0" smtClean="0">
                          <a:latin typeface="Arial"/>
                          <a:ea typeface="Times New Roman"/>
                        </a:rPr>
                        <a:t>implementing</a:t>
                      </a:r>
                    </a:p>
                    <a:p>
                      <a:pPr marL="176213" marR="125730" lvl="0" indent="-176213">
                        <a:spcBef>
                          <a:spcPts val="0"/>
                        </a:spcBef>
                        <a:spcAft>
                          <a:spcPts val="0"/>
                        </a:spcAft>
                        <a:buFont typeface="Wingdings"/>
                        <a:buChar char=""/>
                      </a:pPr>
                      <a:endParaRPr lang="en-US" sz="1000" dirty="0">
                        <a:latin typeface="Times New Roman"/>
                        <a:ea typeface="Times New Roman"/>
                      </a:endParaRPr>
                    </a:p>
                    <a:p>
                      <a:pPr marL="176213" marR="125730" lvl="0" indent="-176213">
                        <a:spcBef>
                          <a:spcPts val="0"/>
                        </a:spcBef>
                        <a:spcAft>
                          <a:spcPts val="0"/>
                        </a:spcAft>
                        <a:buFont typeface="Wingdings"/>
                        <a:buChar char=""/>
                      </a:pPr>
                      <a:r>
                        <a:rPr lang="en-US" sz="1000" dirty="0">
                          <a:latin typeface="Arial"/>
                          <a:ea typeface="Times New Roman"/>
                        </a:rPr>
                        <a:t>List the key program </a:t>
                      </a:r>
                      <a:r>
                        <a:rPr lang="en-US" sz="1000" dirty="0" smtClean="0">
                          <a:latin typeface="Arial"/>
                          <a:ea typeface="Times New Roman"/>
                        </a:rPr>
                        <a:t>elements</a:t>
                      </a:r>
                    </a:p>
                    <a:p>
                      <a:pPr marL="176213" marR="125730" lvl="0" indent="-176213">
                        <a:spcBef>
                          <a:spcPts val="0"/>
                        </a:spcBef>
                        <a:spcAft>
                          <a:spcPts val="0"/>
                        </a:spcAft>
                        <a:buFont typeface="Wingdings"/>
                        <a:buChar char=""/>
                      </a:pPr>
                      <a:endParaRPr lang="en-US" sz="1000" dirty="0">
                        <a:latin typeface="Times New Roman"/>
                        <a:ea typeface="Times New Roman"/>
                      </a:endParaRPr>
                    </a:p>
                    <a:p>
                      <a:pPr marL="176213" marR="125730" lvl="0" indent="-176213">
                        <a:spcBef>
                          <a:spcPts val="0"/>
                        </a:spcBef>
                        <a:spcAft>
                          <a:spcPts val="0"/>
                        </a:spcAft>
                        <a:buFont typeface="Wingdings"/>
                        <a:buChar char=""/>
                      </a:pPr>
                      <a:r>
                        <a:rPr lang="en-US" sz="1000" dirty="0">
                          <a:latin typeface="Arial"/>
                          <a:ea typeface="Times New Roman"/>
                        </a:rPr>
                        <a:t>Include grants/bonuses/incentives(if applicable). </a:t>
                      </a:r>
                      <a:endParaRPr lang="en-US" sz="1000" dirty="0">
                        <a:latin typeface="Times New Roman"/>
                        <a:ea typeface="Times New Roman"/>
                      </a:endParaRPr>
                    </a:p>
                  </a:txBody>
                  <a:tcPr marL="48058" marR="48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spcBef>
                          <a:spcPts val="0"/>
                        </a:spcBef>
                        <a:spcAft>
                          <a:spcPts val="0"/>
                        </a:spcAft>
                      </a:pPr>
                      <a:endParaRPr lang="en-US" sz="400" dirty="0">
                        <a:latin typeface="Arial"/>
                        <a:ea typeface="Times New Roman"/>
                      </a:endParaRPr>
                    </a:p>
                    <a:p>
                      <a:pPr marL="176213" marR="60960" lvl="0" indent="-176213">
                        <a:spcBef>
                          <a:spcPts val="0"/>
                        </a:spcBef>
                        <a:spcAft>
                          <a:spcPts val="0"/>
                        </a:spcAft>
                        <a:buFont typeface="Wingdings"/>
                        <a:buChar char=""/>
                      </a:pPr>
                      <a:r>
                        <a:rPr lang="en-US" sz="1000" dirty="0">
                          <a:latin typeface="Arial"/>
                          <a:ea typeface="Times New Roman"/>
                        </a:rPr>
                        <a:t>What is important to count?</a:t>
                      </a:r>
                      <a:endParaRPr lang="en-US" sz="1000" dirty="0">
                        <a:latin typeface="Times New Roman"/>
                        <a:ea typeface="Times New Roman"/>
                      </a:endParaRPr>
                    </a:p>
                    <a:p>
                      <a:pPr marL="342900" marR="60960" lvl="0" indent="-176213">
                        <a:spcBef>
                          <a:spcPts val="0"/>
                        </a:spcBef>
                        <a:spcAft>
                          <a:spcPts val="0"/>
                        </a:spcAft>
                        <a:buFont typeface="Wingdings"/>
                        <a:buChar char=""/>
                      </a:pPr>
                      <a:r>
                        <a:rPr lang="en-US" sz="1000" dirty="0">
                          <a:latin typeface="Arial"/>
                          <a:ea typeface="Times New Roman"/>
                        </a:rPr>
                        <a:t>Include the projected number of people you will serve, sessions you offer, visits you will complete, etc. </a:t>
                      </a:r>
                      <a:endParaRPr lang="en-US" sz="1000" dirty="0" smtClean="0">
                        <a:latin typeface="Arial"/>
                        <a:ea typeface="Times New Roman"/>
                      </a:endParaRPr>
                    </a:p>
                    <a:p>
                      <a:pPr marL="342900" marR="60960" lvl="0" indent="-176213">
                        <a:spcBef>
                          <a:spcPts val="0"/>
                        </a:spcBef>
                        <a:spcAft>
                          <a:spcPts val="0"/>
                        </a:spcAft>
                        <a:buFont typeface="Wingdings"/>
                        <a:buChar char=""/>
                      </a:pPr>
                      <a:endParaRPr lang="en-US" sz="1000" dirty="0">
                        <a:latin typeface="Times New Roman"/>
                        <a:ea typeface="Times New Roman"/>
                      </a:endParaRPr>
                    </a:p>
                    <a:p>
                      <a:pPr marL="176213" marR="60960" lvl="0" indent="-176213">
                        <a:spcBef>
                          <a:spcPts val="0"/>
                        </a:spcBef>
                        <a:spcAft>
                          <a:spcPts val="0"/>
                        </a:spcAft>
                        <a:buFont typeface="Wingdings"/>
                        <a:buChar char=""/>
                      </a:pPr>
                      <a:r>
                        <a:rPr lang="en-US" sz="1000" dirty="0">
                          <a:latin typeface="Arial"/>
                          <a:ea typeface="Times New Roman"/>
                        </a:rPr>
                        <a:t>What is the dosage?</a:t>
                      </a:r>
                      <a:endParaRPr lang="en-US" sz="1000" dirty="0">
                        <a:latin typeface="Times New Roman"/>
                        <a:ea typeface="Times New Roman"/>
                      </a:endParaRPr>
                    </a:p>
                    <a:p>
                      <a:pPr marL="342900" marR="60960" lvl="0" indent="-176213">
                        <a:spcBef>
                          <a:spcPts val="0"/>
                        </a:spcBef>
                        <a:spcAft>
                          <a:spcPts val="0"/>
                        </a:spcAft>
                        <a:buFont typeface="Wingdings"/>
                        <a:buChar char=""/>
                      </a:pPr>
                      <a:r>
                        <a:rPr lang="en-US" sz="1000" dirty="0">
                          <a:latin typeface="Arial"/>
                          <a:ea typeface="Times New Roman"/>
                        </a:rPr>
                        <a:t>Frequency of </a:t>
                      </a:r>
                      <a:r>
                        <a:rPr lang="en-US" sz="1000" dirty="0" smtClean="0">
                          <a:latin typeface="Arial"/>
                          <a:ea typeface="Times New Roman"/>
                        </a:rPr>
                        <a:t>services</a:t>
                      </a:r>
                    </a:p>
                    <a:p>
                      <a:pPr marL="176213" marR="60960" lvl="0" indent="-176213">
                        <a:spcBef>
                          <a:spcPts val="0"/>
                        </a:spcBef>
                        <a:spcAft>
                          <a:spcPts val="0"/>
                        </a:spcAft>
                        <a:buFont typeface="Wingdings"/>
                        <a:buChar char=""/>
                      </a:pPr>
                      <a:endParaRPr lang="en-US" sz="1000" dirty="0">
                        <a:latin typeface="Times New Roman"/>
                        <a:ea typeface="Times New Roman"/>
                      </a:endParaRPr>
                    </a:p>
                    <a:p>
                      <a:pPr marL="176213" marR="60960" lvl="0" indent="-176213">
                        <a:spcBef>
                          <a:spcPts val="0"/>
                        </a:spcBef>
                        <a:spcAft>
                          <a:spcPts val="0"/>
                        </a:spcAft>
                        <a:buFont typeface="Wingdings"/>
                        <a:buChar char=""/>
                      </a:pPr>
                      <a:r>
                        <a:rPr lang="en-US" sz="1000" dirty="0">
                          <a:latin typeface="Arial"/>
                          <a:ea typeface="Times New Roman"/>
                        </a:rPr>
                        <a:t>Outputs should tie back directly to your target population</a:t>
                      </a:r>
                      <a:endParaRPr lang="en-US" sz="1000" dirty="0">
                        <a:latin typeface="Times New Roman"/>
                        <a:ea typeface="Times New Roman"/>
                      </a:endParaRPr>
                    </a:p>
                  </a:txBody>
                  <a:tcPr marL="48058" marR="48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spcBef>
                          <a:spcPts val="0"/>
                        </a:spcBef>
                        <a:spcAft>
                          <a:spcPts val="0"/>
                        </a:spcAft>
                      </a:pPr>
                      <a:endParaRPr lang="en-US" sz="400" dirty="0">
                        <a:latin typeface="Arial"/>
                        <a:ea typeface="Times New Roman"/>
                      </a:endParaRPr>
                    </a:p>
                    <a:p>
                      <a:pPr marL="117475" marR="45720" lvl="0" indent="-117475" defTabSz="457200" rtl="0" eaLnBrk="1" latinLnBrk="0" hangingPunct="1">
                        <a:spcBef>
                          <a:spcPts val="0"/>
                        </a:spcBef>
                        <a:spcAft>
                          <a:spcPts val="0"/>
                        </a:spcAft>
                        <a:buFont typeface="Wingdings"/>
                        <a:buChar char=""/>
                      </a:pPr>
                      <a:r>
                        <a:rPr lang="en-US" sz="950" kern="1200" dirty="0">
                          <a:solidFill>
                            <a:schemeClr val="tx1"/>
                          </a:solidFill>
                          <a:latin typeface="Arial"/>
                          <a:ea typeface="Times New Roman"/>
                          <a:cs typeface="+mn-cs"/>
                        </a:rPr>
                        <a:t>Your outcomes should match those noted in the research you are using and relate to your need statement</a:t>
                      </a:r>
                    </a:p>
                    <a:p>
                      <a:pPr marL="117475" marR="102870" lvl="0" indent="-117475" defTabSz="457200" rtl="0" eaLnBrk="1" latinLnBrk="0" hangingPunct="1">
                        <a:spcBef>
                          <a:spcPts val="0"/>
                        </a:spcBef>
                        <a:spcAft>
                          <a:spcPts val="0"/>
                        </a:spcAft>
                        <a:buFont typeface="Wingdings"/>
                        <a:buChar char=""/>
                      </a:pPr>
                      <a:endParaRPr lang="en-US" sz="400" kern="1200" dirty="0" smtClean="0">
                        <a:solidFill>
                          <a:schemeClr val="tx1"/>
                        </a:solidFill>
                        <a:latin typeface="Arial"/>
                        <a:ea typeface="Times New Roman"/>
                        <a:cs typeface="+mn-cs"/>
                      </a:endParaRPr>
                    </a:p>
                    <a:p>
                      <a:pPr marL="117475" marR="102870" lvl="0" indent="-117475" defTabSz="457200" rtl="0" eaLnBrk="1" latinLnBrk="0" hangingPunct="1">
                        <a:spcBef>
                          <a:spcPts val="0"/>
                        </a:spcBef>
                        <a:spcAft>
                          <a:spcPts val="0"/>
                        </a:spcAft>
                        <a:buFont typeface="Wingdings"/>
                        <a:buChar char=""/>
                      </a:pPr>
                      <a:r>
                        <a:rPr lang="en-US" sz="950" kern="1200" dirty="0" smtClean="0">
                          <a:solidFill>
                            <a:schemeClr val="tx1"/>
                          </a:solidFill>
                          <a:latin typeface="Arial"/>
                          <a:ea typeface="Times New Roman"/>
                          <a:cs typeface="+mn-cs"/>
                        </a:rPr>
                        <a:t>Describe </a:t>
                      </a:r>
                      <a:r>
                        <a:rPr lang="en-US" sz="950" kern="1200" dirty="0">
                          <a:solidFill>
                            <a:schemeClr val="tx1"/>
                          </a:solidFill>
                          <a:latin typeface="Arial"/>
                          <a:ea typeface="Times New Roman"/>
                          <a:cs typeface="+mn-cs"/>
                        </a:rPr>
                        <a:t>what will change as a result of implementing this activity</a:t>
                      </a:r>
                    </a:p>
                    <a:p>
                      <a:pPr marL="117475" marR="102870" lvl="0" indent="-117475" defTabSz="457200" rtl="0" eaLnBrk="1" latinLnBrk="0" hangingPunct="1">
                        <a:spcBef>
                          <a:spcPts val="0"/>
                        </a:spcBef>
                        <a:spcAft>
                          <a:spcPts val="0"/>
                        </a:spcAft>
                        <a:buFont typeface="Wingdings"/>
                        <a:buChar char=""/>
                      </a:pPr>
                      <a:endParaRPr lang="en-US" sz="400" kern="1200" dirty="0" smtClean="0">
                        <a:solidFill>
                          <a:schemeClr val="tx1"/>
                        </a:solidFill>
                        <a:latin typeface="Arial"/>
                        <a:ea typeface="Times New Roman"/>
                        <a:cs typeface="+mn-cs"/>
                      </a:endParaRPr>
                    </a:p>
                    <a:p>
                      <a:pPr marL="117475" marR="102870" lvl="0" indent="-117475" defTabSz="457200" rtl="0" eaLnBrk="1" latinLnBrk="0" hangingPunct="1">
                        <a:spcBef>
                          <a:spcPts val="0"/>
                        </a:spcBef>
                        <a:spcAft>
                          <a:spcPts val="0"/>
                        </a:spcAft>
                        <a:buFont typeface="Wingdings"/>
                        <a:buChar char=""/>
                      </a:pPr>
                      <a:r>
                        <a:rPr lang="en-US" sz="950" kern="1200" dirty="0" smtClean="0">
                          <a:solidFill>
                            <a:schemeClr val="tx1"/>
                          </a:solidFill>
                          <a:latin typeface="Arial"/>
                          <a:ea typeface="Times New Roman"/>
                          <a:cs typeface="+mn-cs"/>
                        </a:rPr>
                        <a:t>Short –term</a:t>
                      </a:r>
                      <a:r>
                        <a:rPr lang="en-US" sz="950" kern="1200" baseline="0" dirty="0" smtClean="0">
                          <a:solidFill>
                            <a:schemeClr val="tx1"/>
                          </a:solidFill>
                          <a:latin typeface="Arial"/>
                          <a:ea typeface="Times New Roman"/>
                          <a:cs typeface="+mn-cs"/>
                        </a:rPr>
                        <a:t> </a:t>
                      </a:r>
                      <a:r>
                        <a:rPr lang="en-US" sz="950" kern="1200" dirty="0" smtClean="0">
                          <a:solidFill>
                            <a:schemeClr val="tx1"/>
                          </a:solidFill>
                          <a:latin typeface="Arial"/>
                          <a:ea typeface="Times New Roman"/>
                          <a:cs typeface="+mn-cs"/>
                        </a:rPr>
                        <a:t>outcomes </a:t>
                      </a:r>
                      <a:r>
                        <a:rPr lang="en-US" sz="950" kern="1200" dirty="0">
                          <a:solidFill>
                            <a:schemeClr val="tx1"/>
                          </a:solidFill>
                          <a:latin typeface="Arial"/>
                          <a:ea typeface="Times New Roman"/>
                          <a:cs typeface="+mn-cs"/>
                        </a:rPr>
                        <a:t>typically measure a change </a:t>
                      </a:r>
                      <a:r>
                        <a:rPr lang="en-US" sz="950" kern="1200" dirty="0" smtClean="0">
                          <a:solidFill>
                            <a:schemeClr val="tx1"/>
                          </a:solidFill>
                          <a:latin typeface="Arial"/>
                          <a:ea typeface="Times New Roman"/>
                          <a:cs typeface="+mn-cs"/>
                        </a:rPr>
                        <a:t>in knowledge, skill, attitude or behavior</a:t>
                      </a:r>
                      <a:endParaRPr lang="en-US" sz="950" kern="1200" dirty="0">
                        <a:solidFill>
                          <a:schemeClr val="tx1"/>
                        </a:solidFill>
                        <a:latin typeface="Arial"/>
                        <a:ea typeface="Times New Roman"/>
                        <a:cs typeface="+mn-cs"/>
                      </a:endParaRPr>
                    </a:p>
                    <a:p>
                      <a:pPr marL="117475" marR="45720" lvl="0" indent="-117475" defTabSz="457200" rtl="0" eaLnBrk="1" latinLnBrk="0" hangingPunct="1">
                        <a:spcBef>
                          <a:spcPts val="0"/>
                        </a:spcBef>
                        <a:spcAft>
                          <a:spcPts val="0"/>
                        </a:spcAft>
                        <a:buFont typeface="Wingdings"/>
                        <a:buChar char=""/>
                      </a:pPr>
                      <a:endParaRPr lang="en-US" sz="400" kern="1200" dirty="0" smtClean="0">
                        <a:solidFill>
                          <a:schemeClr val="tx1"/>
                        </a:solidFill>
                        <a:latin typeface="Arial"/>
                        <a:ea typeface="Times New Roman"/>
                        <a:cs typeface="+mn-cs"/>
                      </a:endParaRPr>
                    </a:p>
                    <a:p>
                      <a:pPr marL="117475" marR="45720" lvl="0" indent="-117475" defTabSz="457200" rtl="0" eaLnBrk="1" latinLnBrk="0" hangingPunct="1">
                        <a:spcBef>
                          <a:spcPts val="0"/>
                        </a:spcBef>
                        <a:spcAft>
                          <a:spcPts val="0"/>
                        </a:spcAft>
                        <a:buFont typeface="Wingdings"/>
                        <a:buChar char=""/>
                      </a:pPr>
                      <a:r>
                        <a:rPr lang="en-US" sz="950" kern="1200" dirty="0" smtClean="0">
                          <a:solidFill>
                            <a:schemeClr val="tx1"/>
                          </a:solidFill>
                          <a:latin typeface="Arial"/>
                          <a:ea typeface="Times New Roman"/>
                          <a:cs typeface="+mn-cs"/>
                        </a:rPr>
                        <a:t>Include </a:t>
                      </a:r>
                      <a:r>
                        <a:rPr lang="en-US" sz="950" kern="1200" dirty="0">
                          <a:solidFill>
                            <a:schemeClr val="tx1"/>
                          </a:solidFill>
                          <a:latin typeface="Arial"/>
                          <a:ea typeface="Times New Roman"/>
                          <a:cs typeface="+mn-cs"/>
                        </a:rPr>
                        <a:t>projected percentage changes with the numbers, not just percentages, to help your audience understand the scope.</a:t>
                      </a:r>
                    </a:p>
                    <a:p>
                      <a:pPr marL="117475" marR="45720" lvl="0" indent="-117475" defTabSz="457200" rtl="0" eaLnBrk="1" latinLnBrk="0" hangingPunct="1">
                        <a:spcBef>
                          <a:spcPts val="0"/>
                        </a:spcBef>
                        <a:spcAft>
                          <a:spcPts val="0"/>
                        </a:spcAft>
                        <a:buFont typeface="Wingdings"/>
                        <a:buChar char=""/>
                      </a:pPr>
                      <a:endParaRPr lang="en-US" sz="400" kern="1200" dirty="0" smtClean="0">
                        <a:solidFill>
                          <a:schemeClr val="tx1"/>
                        </a:solidFill>
                        <a:latin typeface="Arial"/>
                        <a:ea typeface="Times New Roman"/>
                        <a:cs typeface="+mn-cs"/>
                      </a:endParaRPr>
                    </a:p>
                    <a:p>
                      <a:pPr marL="117475" marR="45720" lvl="0" indent="-117475" defTabSz="457200" rtl="0" eaLnBrk="1" latinLnBrk="0" hangingPunct="1">
                        <a:spcBef>
                          <a:spcPts val="0"/>
                        </a:spcBef>
                        <a:spcAft>
                          <a:spcPts val="0"/>
                        </a:spcAft>
                        <a:buFont typeface="Wingdings"/>
                        <a:buChar char=""/>
                      </a:pPr>
                      <a:r>
                        <a:rPr lang="en-US" sz="950" kern="1200" dirty="0" smtClean="0">
                          <a:solidFill>
                            <a:schemeClr val="tx1"/>
                          </a:solidFill>
                          <a:latin typeface="Arial"/>
                          <a:ea typeface="Times New Roman"/>
                          <a:cs typeface="+mn-cs"/>
                        </a:rPr>
                        <a:t>Include </a:t>
                      </a:r>
                      <a:r>
                        <a:rPr lang="en-US" sz="950" kern="1200" dirty="0">
                          <a:solidFill>
                            <a:schemeClr val="tx1"/>
                          </a:solidFill>
                          <a:latin typeface="Arial"/>
                          <a:ea typeface="Times New Roman"/>
                          <a:cs typeface="+mn-cs"/>
                        </a:rPr>
                        <a:t>projected completion dates. </a:t>
                      </a:r>
                    </a:p>
                  </a:txBody>
                  <a:tcPr marL="48058" marR="48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gn="just">
                        <a:spcBef>
                          <a:spcPts val="0"/>
                        </a:spcBef>
                        <a:spcAft>
                          <a:spcPts val="0"/>
                        </a:spcAft>
                      </a:pPr>
                      <a:endParaRPr lang="en-US" sz="400" dirty="0">
                        <a:latin typeface="Arial"/>
                        <a:ea typeface="Times New Roman"/>
                      </a:endParaRPr>
                    </a:p>
                    <a:p>
                      <a:pPr marL="176213" marR="45720" lvl="0" indent="-176213">
                        <a:spcBef>
                          <a:spcPts val="0"/>
                        </a:spcBef>
                        <a:spcAft>
                          <a:spcPts val="0"/>
                        </a:spcAft>
                        <a:buFont typeface="Wingdings"/>
                        <a:buChar char=""/>
                      </a:pPr>
                      <a:r>
                        <a:rPr lang="en-US" sz="1000" dirty="0">
                          <a:latin typeface="Arial"/>
                          <a:ea typeface="Times New Roman"/>
                        </a:rPr>
                        <a:t>Your outcomes should match those noted in the research you are using and relate to your need </a:t>
                      </a:r>
                      <a:r>
                        <a:rPr lang="en-US" sz="1000" dirty="0" smtClean="0">
                          <a:latin typeface="Arial"/>
                          <a:ea typeface="Times New Roman"/>
                        </a:rPr>
                        <a:t>statement</a:t>
                      </a:r>
                    </a:p>
                    <a:p>
                      <a:pPr marL="176213" marR="45720" lvl="0" indent="-176213">
                        <a:spcBef>
                          <a:spcPts val="0"/>
                        </a:spcBef>
                        <a:spcAft>
                          <a:spcPts val="0"/>
                        </a:spcAft>
                        <a:buFont typeface="Wingdings"/>
                        <a:buChar char=""/>
                      </a:pPr>
                      <a:endParaRPr lang="en-US" sz="900" dirty="0">
                        <a:latin typeface="Times New Roman"/>
                        <a:ea typeface="Times New Roman"/>
                      </a:endParaRPr>
                    </a:p>
                    <a:p>
                      <a:pPr marL="176213" marR="0" lvl="0" indent="-176213">
                        <a:spcBef>
                          <a:spcPts val="0"/>
                        </a:spcBef>
                        <a:spcAft>
                          <a:spcPts val="0"/>
                        </a:spcAft>
                        <a:buFont typeface="Wingdings"/>
                        <a:buChar char=""/>
                      </a:pPr>
                      <a:r>
                        <a:rPr lang="en-US" sz="1000" dirty="0">
                          <a:latin typeface="Arial"/>
                          <a:ea typeface="Times New Roman"/>
                        </a:rPr>
                        <a:t>This should help you determine whether or not you are positively impacting the problem you described in your need statement</a:t>
                      </a:r>
                      <a:endParaRPr lang="en-US" sz="1000" dirty="0">
                        <a:latin typeface="Times New Roman"/>
                        <a:ea typeface="Times New Roman"/>
                      </a:endParaRPr>
                    </a:p>
                  </a:txBody>
                  <a:tcPr marL="48058" marR="48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33473" name="AutoShape 1"/>
          <p:cNvSpPr>
            <a:spLocks noChangeArrowheads="1"/>
          </p:cNvSpPr>
          <p:nvPr/>
        </p:nvSpPr>
        <p:spPr bwMode="auto">
          <a:xfrm>
            <a:off x="1600200" y="2133600"/>
            <a:ext cx="304800" cy="200025"/>
          </a:xfrm>
          <a:prstGeom prst="rightArrow">
            <a:avLst>
              <a:gd name="adj1" fmla="val 50000"/>
              <a:gd name="adj2" fmla="val 27027"/>
            </a:avLst>
          </a:prstGeom>
          <a:solidFill>
            <a:srgbClr val="C0504D"/>
          </a:solidFill>
          <a:ln w="38100">
            <a:solidFill>
              <a:srgbClr val="C0504D"/>
            </a:solidFill>
            <a:miter lim="800000"/>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17" name="AutoShape 1"/>
          <p:cNvSpPr>
            <a:spLocks noChangeArrowheads="1"/>
          </p:cNvSpPr>
          <p:nvPr/>
        </p:nvSpPr>
        <p:spPr bwMode="auto">
          <a:xfrm>
            <a:off x="2895600" y="2133600"/>
            <a:ext cx="304800" cy="200025"/>
          </a:xfrm>
          <a:prstGeom prst="rightArrow">
            <a:avLst>
              <a:gd name="adj1" fmla="val 50000"/>
              <a:gd name="adj2" fmla="val 27027"/>
            </a:avLst>
          </a:prstGeom>
          <a:solidFill>
            <a:srgbClr val="C0504D"/>
          </a:solidFill>
          <a:ln w="38100">
            <a:solidFill>
              <a:srgbClr val="C0504D"/>
            </a:solidFill>
            <a:miter lim="800000"/>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18" name="AutoShape 1"/>
          <p:cNvSpPr>
            <a:spLocks noChangeArrowheads="1"/>
          </p:cNvSpPr>
          <p:nvPr/>
        </p:nvSpPr>
        <p:spPr bwMode="auto">
          <a:xfrm>
            <a:off x="4343400" y="2133600"/>
            <a:ext cx="304800" cy="200025"/>
          </a:xfrm>
          <a:prstGeom prst="rightArrow">
            <a:avLst>
              <a:gd name="adj1" fmla="val 50000"/>
              <a:gd name="adj2" fmla="val 27027"/>
            </a:avLst>
          </a:prstGeom>
          <a:solidFill>
            <a:srgbClr val="C0504D"/>
          </a:solidFill>
          <a:ln w="38100">
            <a:solidFill>
              <a:srgbClr val="C0504D"/>
            </a:solidFill>
            <a:miter lim="800000"/>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19" name="AutoShape 1"/>
          <p:cNvSpPr>
            <a:spLocks noChangeArrowheads="1"/>
          </p:cNvSpPr>
          <p:nvPr/>
        </p:nvSpPr>
        <p:spPr bwMode="auto">
          <a:xfrm>
            <a:off x="5791200" y="2133600"/>
            <a:ext cx="304800" cy="200025"/>
          </a:xfrm>
          <a:prstGeom prst="rightArrow">
            <a:avLst>
              <a:gd name="adj1" fmla="val 50000"/>
              <a:gd name="adj2" fmla="val 27027"/>
            </a:avLst>
          </a:prstGeom>
          <a:solidFill>
            <a:srgbClr val="C0504D"/>
          </a:solidFill>
          <a:ln w="38100">
            <a:solidFill>
              <a:srgbClr val="C0504D"/>
            </a:solidFill>
            <a:miter lim="800000"/>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20" name="AutoShape 1"/>
          <p:cNvSpPr>
            <a:spLocks noChangeArrowheads="1"/>
          </p:cNvSpPr>
          <p:nvPr/>
        </p:nvSpPr>
        <p:spPr bwMode="auto">
          <a:xfrm>
            <a:off x="7391400" y="2133600"/>
            <a:ext cx="304800" cy="200025"/>
          </a:xfrm>
          <a:prstGeom prst="rightArrow">
            <a:avLst>
              <a:gd name="adj1" fmla="val 50000"/>
              <a:gd name="adj2" fmla="val 27027"/>
            </a:avLst>
          </a:prstGeom>
          <a:solidFill>
            <a:srgbClr val="C0504D"/>
          </a:solidFill>
          <a:ln w="38100">
            <a:solidFill>
              <a:srgbClr val="C0504D"/>
            </a:solidFill>
            <a:miter lim="800000"/>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Introductions</a:t>
            </a:r>
            <a:endParaRPr lang="en-US" b="1" dirty="0"/>
          </a:p>
        </p:txBody>
      </p:sp>
      <p:sp>
        <p:nvSpPr>
          <p:cNvPr id="3" name="Content Placeholder 2"/>
          <p:cNvSpPr>
            <a:spLocks noGrp="1"/>
          </p:cNvSpPr>
          <p:nvPr>
            <p:ph idx="1"/>
          </p:nvPr>
        </p:nvSpPr>
        <p:spPr>
          <a:xfrm>
            <a:off x="152400" y="1447800"/>
            <a:ext cx="8991600" cy="4419600"/>
          </a:xfrm>
        </p:spPr>
        <p:txBody>
          <a:bodyPr/>
          <a:lstStyle/>
          <a:p>
            <a:pPr>
              <a:buNone/>
            </a:pPr>
            <a:r>
              <a:rPr lang="en-US" b="1" dirty="0" smtClean="0"/>
              <a:t>NCPC Staff</a:t>
            </a:r>
          </a:p>
          <a:p>
            <a:pPr>
              <a:buNone/>
            </a:pPr>
            <a:endParaRPr lang="en-US" sz="1400" b="1" dirty="0" smtClean="0"/>
          </a:p>
          <a:p>
            <a:r>
              <a:rPr lang="en-US" sz="2400" dirty="0" smtClean="0"/>
              <a:t>QA Specialists – Cynthia Turner &amp; Ann Spence</a:t>
            </a:r>
          </a:p>
          <a:p>
            <a:endParaRPr lang="en-US" sz="2400" dirty="0" smtClean="0"/>
          </a:p>
          <a:p>
            <a:r>
              <a:rPr lang="en-US" sz="2400" dirty="0" smtClean="0"/>
              <a:t>Regional Specialists – Gale Wilson &amp; Lois Slade</a:t>
            </a:r>
          </a:p>
          <a:p>
            <a:endParaRPr lang="en-US" sz="2400" dirty="0" smtClean="0"/>
          </a:p>
          <a:p>
            <a:r>
              <a:rPr lang="en-US" sz="2400" dirty="0" smtClean="0"/>
              <a:t>Program Officers – Christina DiSalvo &amp; Angelica Oberleithner</a:t>
            </a:r>
          </a:p>
          <a:p>
            <a:endParaRPr lang="en-US" sz="2400" dirty="0" smtClean="0"/>
          </a:p>
          <a:p>
            <a:r>
              <a:rPr lang="en-US" sz="2400" dirty="0" smtClean="0"/>
              <a:t>Evaluation Director – Kim McCombs-Thornton </a:t>
            </a:r>
            <a:endParaRPr lang="en-US" sz="2400" dirty="0"/>
          </a:p>
        </p:txBody>
      </p:sp>
      <p:sp>
        <p:nvSpPr>
          <p:cNvPr id="4" name="Slide Number Placeholder 3"/>
          <p:cNvSpPr>
            <a:spLocks noGrp="1"/>
          </p:cNvSpPr>
          <p:nvPr>
            <p:ph type="sldNum" sz="quarter" idx="10"/>
          </p:nvPr>
        </p:nvSpPr>
        <p:spPr/>
        <p:txBody>
          <a:bodyPr/>
          <a:lstStyle/>
          <a:p>
            <a:pPr>
              <a:defRPr/>
            </a:pPr>
            <a:fld id="{8887DB4A-1789-4AE9-8D0B-65CFDCB2DAFF}" type="slidenum">
              <a:rPr lang="en-US" smtClean="0"/>
              <a:pPr>
                <a:defRPr/>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b="1" smtClean="0">
                <a:ea typeface="ＭＳ Ｐゴシック" pitchFamily="34" charset="-128"/>
              </a:rPr>
              <a:t>Needs Statement</a:t>
            </a:r>
          </a:p>
        </p:txBody>
      </p:sp>
      <p:sp>
        <p:nvSpPr>
          <p:cNvPr id="17411" name="Slide Number Placeholder 4"/>
          <p:cNvSpPr>
            <a:spLocks noGrp="1"/>
          </p:cNvSpPr>
          <p:nvPr>
            <p:ph type="sldNum" sz="quarter" idx="4294967295"/>
          </p:nvPr>
        </p:nvSpPr>
        <p:spPr>
          <a:xfrm>
            <a:off x="4191000" y="6553200"/>
            <a:ext cx="685800" cy="228600"/>
          </a:xfrm>
          <a:prstGeom prst="rect">
            <a:avLst/>
          </a:prstGeom>
          <a:noFill/>
        </p:spPr>
        <p:txBody>
          <a:bodyPr/>
          <a:lstStyle/>
          <a:p>
            <a:fld id="{6EF8A74E-504A-419B-97DA-240F4F241EC1}" type="slidenum">
              <a:rPr lang="en-US" smtClean="0"/>
              <a:pPr/>
              <a:t>30</a:t>
            </a:fld>
            <a:endParaRPr lang="en-US" smtClean="0"/>
          </a:p>
        </p:txBody>
      </p:sp>
      <p:sp>
        <p:nvSpPr>
          <p:cNvPr id="2" name="TextBox 1"/>
          <p:cNvSpPr txBox="1"/>
          <p:nvPr/>
        </p:nvSpPr>
        <p:spPr>
          <a:xfrm>
            <a:off x="152400" y="1371600"/>
            <a:ext cx="8458200" cy="5570756"/>
          </a:xfrm>
          <a:prstGeom prst="rect">
            <a:avLst/>
          </a:prstGeom>
          <a:noFill/>
        </p:spPr>
        <p:txBody>
          <a:bodyPr wrap="square">
            <a:spAutoFit/>
          </a:bodyPr>
          <a:lstStyle/>
          <a:p>
            <a:pPr eaLnBrk="1" hangingPunct="1">
              <a:defRPr/>
            </a:pPr>
            <a:r>
              <a:rPr lang="en-US" sz="3200" dirty="0" smtClean="0">
                <a:latin typeface="+mj-lt"/>
              </a:rPr>
              <a:t>Identifying </a:t>
            </a:r>
            <a:r>
              <a:rPr lang="en-US" sz="3200" dirty="0">
                <a:latin typeface="+mj-lt"/>
              </a:rPr>
              <a:t>the need allows </a:t>
            </a:r>
            <a:r>
              <a:rPr lang="en-US" sz="3200" dirty="0" smtClean="0">
                <a:latin typeface="+mj-lt"/>
              </a:rPr>
              <a:t>you to </a:t>
            </a:r>
            <a:r>
              <a:rPr lang="en-US" sz="3200" dirty="0">
                <a:latin typeface="+mj-lt"/>
              </a:rPr>
              <a:t>target resources appropriately and effectively.</a:t>
            </a:r>
          </a:p>
          <a:p>
            <a:pPr eaLnBrk="1" hangingPunct="1">
              <a:defRPr/>
            </a:pPr>
            <a:endParaRPr lang="en-US" sz="1000" dirty="0">
              <a:latin typeface="+mj-lt"/>
            </a:endParaRPr>
          </a:p>
          <a:p>
            <a:pPr eaLnBrk="1" hangingPunct="1">
              <a:defRPr/>
            </a:pPr>
            <a:r>
              <a:rPr lang="en-US" sz="3200" dirty="0" smtClean="0">
                <a:latin typeface="+mj-lt"/>
              </a:rPr>
              <a:t>Things </a:t>
            </a:r>
            <a:r>
              <a:rPr lang="en-US" sz="3200" dirty="0">
                <a:latin typeface="+mj-lt"/>
              </a:rPr>
              <a:t>to consider:</a:t>
            </a:r>
          </a:p>
          <a:p>
            <a:pPr marL="1373188" lvl="3" indent="-285750" eaLnBrk="1" hangingPunct="1">
              <a:buFont typeface="Wingdings" pitchFamily="2" charset="2"/>
              <a:buChar char="§"/>
              <a:defRPr/>
            </a:pPr>
            <a:r>
              <a:rPr lang="en-US" sz="3200" dirty="0">
                <a:latin typeface="+mj-lt"/>
              </a:rPr>
              <a:t>Hot topics/issues in </a:t>
            </a:r>
            <a:r>
              <a:rPr lang="en-US" sz="3200" u="sng" dirty="0" smtClean="0">
                <a:latin typeface="+mj-lt"/>
              </a:rPr>
              <a:t>your</a:t>
            </a:r>
            <a:r>
              <a:rPr lang="en-US" sz="3200" dirty="0" smtClean="0">
                <a:latin typeface="+mj-lt"/>
              </a:rPr>
              <a:t> community</a:t>
            </a:r>
            <a:r>
              <a:rPr lang="en-US" sz="3200" dirty="0">
                <a:latin typeface="+mj-lt"/>
              </a:rPr>
              <a:t>. </a:t>
            </a:r>
          </a:p>
          <a:p>
            <a:pPr marL="1373188" lvl="3" indent="-285750" eaLnBrk="1" hangingPunct="1">
              <a:buFont typeface="Wingdings" pitchFamily="2" charset="2"/>
              <a:buChar char="§"/>
              <a:defRPr/>
            </a:pPr>
            <a:r>
              <a:rPr lang="en-US" sz="3200" dirty="0">
                <a:latin typeface="+mj-lt"/>
              </a:rPr>
              <a:t>Alignment with the direction of the </a:t>
            </a:r>
            <a:r>
              <a:rPr lang="en-US" sz="3200" dirty="0" smtClean="0">
                <a:latin typeface="+mj-lt"/>
              </a:rPr>
              <a:t>agency (i.e. strategic plan)</a:t>
            </a:r>
            <a:endParaRPr lang="en-US" sz="3200" dirty="0">
              <a:latin typeface="+mj-lt"/>
            </a:endParaRPr>
          </a:p>
          <a:p>
            <a:pPr marL="1373188" lvl="3" indent="-285750" eaLnBrk="1" hangingPunct="1">
              <a:buFont typeface="Wingdings" pitchFamily="2" charset="2"/>
              <a:buChar char="§"/>
              <a:defRPr/>
            </a:pPr>
            <a:r>
              <a:rPr lang="en-US" sz="3200" dirty="0" smtClean="0">
                <a:latin typeface="+mj-lt"/>
              </a:rPr>
              <a:t>County specific &amp; other data sources</a:t>
            </a:r>
          </a:p>
          <a:p>
            <a:pPr marL="1373188" lvl="3" indent="-285750" eaLnBrk="1" hangingPunct="1">
              <a:buFont typeface="Wingdings" pitchFamily="2" charset="2"/>
              <a:buChar char="§"/>
              <a:defRPr/>
            </a:pPr>
            <a:r>
              <a:rPr lang="en-US" sz="3200" dirty="0" smtClean="0">
                <a:latin typeface="+mj-lt"/>
              </a:rPr>
              <a:t>Dates &amp; Sources</a:t>
            </a:r>
          </a:p>
          <a:p>
            <a:pPr marL="1373188" lvl="3" indent="-285750" eaLnBrk="1" hangingPunct="1">
              <a:buFont typeface="Wingdings" pitchFamily="2" charset="2"/>
              <a:buChar char="§"/>
              <a:defRPr/>
            </a:pPr>
            <a:r>
              <a:rPr lang="en-US" sz="3200" dirty="0" smtClean="0">
                <a:latin typeface="+mj-lt"/>
              </a:rPr>
              <a:t>Consider duplication &amp; </a:t>
            </a:r>
            <a:r>
              <a:rPr lang="en-US" sz="3200" dirty="0" err="1" smtClean="0">
                <a:latin typeface="+mj-lt"/>
              </a:rPr>
              <a:t>supplantation</a:t>
            </a:r>
            <a:endParaRPr lang="en-US" sz="3200" dirty="0" smtClean="0">
              <a:latin typeface="+mj-lt"/>
            </a:endParaRPr>
          </a:p>
          <a:p>
            <a:pPr marL="1657350" lvl="3" indent="-285750" eaLnBrk="1" hangingPunct="1">
              <a:defRPr/>
            </a:pPr>
            <a:endParaRPr lang="en-US" sz="3200" dirty="0">
              <a:latin typeface="+mj-lt"/>
            </a:endParaRPr>
          </a:p>
          <a:p>
            <a:pPr eaLnBrk="1" hangingPunct="1">
              <a:defRPr/>
            </a:pPr>
            <a:endParaRPr lang="en-US" dirty="0"/>
          </a:p>
        </p:txBody>
      </p:sp>
      <p:pic>
        <p:nvPicPr>
          <p:cNvPr id="18" name="Picture 2" descr="C:\Users\lj\AppData\Local\Microsoft\Windows\Temporary Internet Files\Content.IE5\2D35GVLC\MC900304311[1].wmf"/>
          <p:cNvPicPr>
            <a:picLocks noGrp="1" noChangeAspect="1" noChangeArrowheads="1"/>
          </p:cNvPicPr>
          <p:nvPr>
            <p:ph idx="1"/>
          </p:nvPr>
        </p:nvPicPr>
        <p:blipFill>
          <a:blip r:embed="rId3"/>
          <a:srcRect/>
          <a:stretch>
            <a:fillRect/>
          </a:stretch>
        </p:blipFill>
        <p:spPr>
          <a:xfrm>
            <a:off x="228600" y="3352800"/>
            <a:ext cx="1069975" cy="1809750"/>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b="1" smtClean="0">
                <a:ea typeface="ＭＳ Ｐゴシック" pitchFamily="34" charset="-128"/>
              </a:rPr>
              <a:t>Target Population</a:t>
            </a:r>
          </a:p>
        </p:txBody>
      </p:sp>
      <p:sp>
        <p:nvSpPr>
          <p:cNvPr id="18435" name="Content Placeholder 2"/>
          <p:cNvSpPr>
            <a:spLocks noGrp="1"/>
          </p:cNvSpPr>
          <p:nvPr>
            <p:ph idx="1"/>
          </p:nvPr>
        </p:nvSpPr>
        <p:spPr>
          <a:xfrm>
            <a:off x="304800" y="1524000"/>
            <a:ext cx="8458200" cy="4114800"/>
          </a:xfrm>
        </p:spPr>
        <p:txBody>
          <a:bodyPr/>
          <a:lstStyle/>
          <a:p>
            <a:r>
              <a:rPr lang="en-US" dirty="0" smtClean="0">
                <a:ea typeface="ＭＳ Ｐゴシック" pitchFamily="34" charset="-128"/>
              </a:rPr>
              <a:t>Who will you target for services?</a:t>
            </a:r>
          </a:p>
          <a:p>
            <a:endParaRPr lang="en-US" sz="800" dirty="0" smtClean="0">
              <a:ea typeface="ＭＳ Ｐゴシック" pitchFamily="34" charset="-128"/>
            </a:endParaRPr>
          </a:p>
          <a:p>
            <a:r>
              <a:rPr lang="en-US" dirty="0" smtClean="0">
                <a:ea typeface="ＭＳ Ｐゴシック" pitchFamily="34" charset="-128"/>
              </a:rPr>
              <a:t>Be as specific as possible. It is rare for a program to target ALL children 0-5, families and child care teachers, for example.</a:t>
            </a:r>
          </a:p>
          <a:p>
            <a:endParaRPr lang="en-US" sz="800" dirty="0" smtClean="0">
              <a:ea typeface="ＭＳ Ｐゴシック" pitchFamily="34" charset="-128"/>
            </a:endParaRPr>
          </a:p>
          <a:p>
            <a:r>
              <a:rPr lang="en-US" dirty="0" smtClean="0">
                <a:ea typeface="ＭＳ Ｐゴシック" pitchFamily="34" charset="-128"/>
              </a:rPr>
              <a:t>The population you are targeting should be derived from the need statement.</a:t>
            </a:r>
          </a:p>
          <a:p>
            <a:endParaRPr lang="en-US" sz="800" dirty="0" smtClean="0">
              <a:ea typeface="ＭＳ Ｐゴシック" pitchFamily="34" charset="-128"/>
            </a:endParaRPr>
          </a:p>
          <a:p>
            <a:r>
              <a:rPr lang="en-US" dirty="0" smtClean="0">
                <a:ea typeface="ＭＳ Ｐゴシック" pitchFamily="34" charset="-128"/>
              </a:rPr>
              <a:t>List any selection criteria you may use </a:t>
            </a:r>
          </a:p>
        </p:txBody>
      </p:sp>
      <p:sp>
        <p:nvSpPr>
          <p:cNvPr id="18436" name="Slide Number Placeholder 3"/>
          <p:cNvSpPr>
            <a:spLocks noGrp="1"/>
          </p:cNvSpPr>
          <p:nvPr>
            <p:ph type="sldNum" sz="quarter" idx="4294967295"/>
          </p:nvPr>
        </p:nvSpPr>
        <p:spPr>
          <a:xfrm>
            <a:off x="4191000" y="6553200"/>
            <a:ext cx="685800" cy="228600"/>
          </a:xfrm>
          <a:prstGeom prst="rect">
            <a:avLst/>
          </a:prstGeom>
          <a:noFill/>
        </p:spPr>
        <p:txBody>
          <a:bodyPr/>
          <a:lstStyle/>
          <a:p>
            <a:fld id="{C625AA0C-4B75-4BCA-A7F0-CCA78DD0C73A}" type="slidenum">
              <a:rPr lang="en-US" smtClean="0"/>
              <a:pPr/>
              <a:t>31</a:t>
            </a:fld>
            <a:endParaRPr lang="en-US"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b="1" smtClean="0">
                <a:ea typeface="ＭＳ Ｐゴシック" pitchFamily="34" charset="-128"/>
              </a:rPr>
              <a:t>Program/Activity Elements</a:t>
            </a:r>
          </a:p>
        </p:txBody>
      </p:sp>
      <p:sp>
        <p:nvSpPr>
          <p:cNvPr id="19459" name="Content Placeholder 2"/>
          <p:cNvSpPr>
            <a:spLocks noGrp="1"/>
          </p:cNvSpPr>
          <p:nvPr>
            <p:ph idx="1"/>
          </p:nvPr>
        </p:nvSpPr>
        <p:spPr>
          <a:xfrm>
            <a:off x="381000" y="1752600"/>
            <a:ext cx="8458200" cy="4267200"/>
          </a:xfrm>
        </p:spPr>
        <p:txBody>
          <a:bodyPr/>
          <a:lstStyle/>
          <a:p>
            <a:pPr lvl="0">
              <a:buFont typeface="Wingdings" pitchFamily="2" charset="2"/>
              <a:buChar char="§"/>
            </a:pPr>
            <a:r>
              <a:rPr lang="en-US" dirty="0" smtClean="0"/>
              <a:t>Be specific enough so your audience will understand what you are implementing</a:t>
            </a:r>
          </a:p>
          <a:p>
            <a:pPr lvl="0">
              <a:buFont typeface="Wingdings" pitchFamily="2" charset="2"/>
              <a:buChar char="§"/>
            </a:pPr>
            <a:endParaRPr lang="en-US" sz="1200" dirty="0" smtClean="0"/>
          </a:p>
          <a:p>
            <a:pPr lvl="0">
              <a:buFont typeface="Wingdings" pitchFamily="2" charset="2"/>
              <a:buChar char="§"/>
            </a:pPr>
            <a:r>
              <a:rPr lang="en-US" dirty="0" smtClean="0"/>
              <a:t>List the key program elements</a:t>
            </a:r>
          </a:p>
          <a:p>
            <a:pPr lvl="0">
              <a:buFont typeface="Wingdings" pitchFamily="2" charset="2"/>
              <a:buChar char="§"/>
            </a:pPr>
            <a:endParaRPr lang="en-US" sz="1200" dirty="0" smtClean="0"/>
          </a:p>
          <a:p>
            <a:pPr>
              <a:buFont typeface="Wingdings" pitchFamily="2" charset="2"/>
              <a:buChar char="§"/>
            </a:pPr>
            <a:r>
              <a:rPr lang="en-US" dirty="0" smtClean="0"/>
              <a:t>Include grants/bonuses/incentives, </a:t>
            </a:r>
          </a:p>
          <a:p>
            <a:pPr marL="746125">
              <a:buNone/>
            </a:pPr>
            <a:r>
              <a:rPr lang="en-US" dirty="0" smtClean="0"/>
              <a:t>if applicable. </a:t>
            </a:r>
            <a:endParaRPr lang="en-US" dirty="0" smtClean="0">
              <a:ea typeface="ＭＳ Ｐゴシック" pitchFamily="34" charset="-128"/>
            </a:endParaRPr>
          </a:p>
          <a:p>
            <a:pPr lvl="1">
              <a:buFontTx/>
              <a:buNone/>
            </a:pPr>
            <a:endParaRPr lang="en-US" dirty="0" smtClean="0">
              <a:ea typeface="ＭＳ Ｐゴシック" pitchFamily="34" charset="-128"/>
            </a:endParaRPr>
          </a:p>
        </p:txBody>
      </p:sp>
      <p:sp>
        <p:nvSpPr>
          <p:cNvPr id="19460" name="Slide Number Placeholder 3"/>
          <p:cNvSpPr>
            <a:spLocks noGrp="1"/>
          </p:cNvSpPr>
          <p:nvPr>
            <p:ph type="sldNum" sz="quarter" idx="4294967295"/>
          </p:nvPr>
        </p:nvSpPr>
        <p:spPr>
          <a:xfrm>
            <a:off x="4191000" y="6553200"/>
            <a:ext cx="685800" cy="228600"/>
          </a:xfrm>
          <a:prstGeom prst="rect">
            <a:avLst/>
          </a:prstGeom>
          <a:noFill/>
        </p:spPr>
        <p:txBody>
          <a:bodyPr/>
          <a:lstStyle/>
          <a:p>
            <a:fld id="{DD9E15E0-64E4-47D4-8327-DABB73A7D43B}" type="slidenum">
              <a:rPr lang="en-US" smtClean="0"/>
              <a:pPr/>
              <a:t>32</a:t>
            </a:fld>
            <a:endParaRPr lang="en-US"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b="1" smtClean="0">
                <a:ea typeface="ＭＳ Ｐゴシック" pitchFamily="34" charset="-128"/>
              </a:rPr>
              <a:t>Outputs</a:t>
            </a:r>
          </a:p>
        </p:txBody>
      </p:sp>
      <p:sp>
        <p:nvSpPr>
          <p:cNvPr id="20483" name="Content Placeholder 2"/>
          <p:cNvSpPr>
            <a:spLocks noGrp="1"/>
          </p:cNvSpPr>
          <p:nvPr>
            <p:ph idx="1"/>
          </p:nvPr>
        </p:nvSpPr>
        <p:spPr>
          <a:xfrm>
            <a:off x="381000" y="1524000"/>
            <a:ext cx="8458200" cy="4343400"/>
          </a:xfrm>
        </p:spPr>
        <p:txBody>
          <a:bodyPr/>
          <a:lstStyle/>
          <a:p>
            <a:pPr>
              <a:spcBef>
                <a:spcPts val="0"/>
              </a:spcBef>
              <a:spcAft>
                <a:spcPts val="1200"/>
              </a:spcAft>
            </a:pPr>
            <a:r>
              <a:rPr lang="en-US" dirty="0" smtClean="0">
                <a:ea typeface="ＭＳ Ｐゴシック" pitchFamily="34" charset="-128"/>
              </a:rPr>
              <a:t>What is important to count? </a:t>
            </a:r>
          </a:p>
          <a:p>
            <a:pPr>
              <a:spcBef>
                <a:spcPts val="0"/>
              </a:spcBef>
              <a:spcAft>
                <a:spcPts val="1200"/>
              </a:spcAft>
            </a:pPr>
            <a:r>
              <a:rPr lang="en-US" dirty="0" smtClean="0">
                <a:ea typeface="ＭＳ Ｐゴシック" pitchFamily="34" charset="-128"/>
              </a:rPr>
              <a:t>Include data like the number of</a:t>
            </a:r>
          </a:p>
          <a:p>
            <a:pPr indent="1588">
              <a:spcBef>
                <a:spcPts val="0"/>
              </a:spcBef>
              <a:spcAft>
                <a:spcPts val="1200"/>
              </a:spcAft>
              <a:buNone/>
            </a:pPr>
            <a:r>
              <a:rPr lang="en-US" dirty="0" smtClean="0">
                <a:ea typeface="ＭＳ Ｐゴシック" pitchFamily="34" charset="-128"/>
              </a:rPr>
              <a:t>people you worked with or </a:t>
            </a:r>
          </a:p>
          <a:p>
            <a:pPr indent="1588">
              <a:spcBef>
                <a:spcPts val="0"/>
              </a:spcBef>
              <a:spcAft>
                <a:spcPts val="1200"/>
              </a:spcAft>
              <a:buNone/>
            </a:pPr>
            <a:r>
              <a:rPr lang="en-US" dirty="0" smtClean="0">
                <a:ea typeface="ＭＳ Ｐゴシック" pitchFamily="34" charset="-128"/>
              </a:rPr>
              <a:t>sessions offered. </a:t>
            </a:r>
          </a:p>
          <a:p>
            <a:pPr>
              <a:spcBef>
                <a:spcPts val="0"/>
              </a:spcBef>
              <a:spcAft>
                <a:spcPts val="1200"/>
              </a:spcAft>
            </a:pPr>
            <a:r>
              <a:rPr lang="en-US" dirty="0" smtClean="0">
                <a:ea typeface="ＭＳ Ｐゴシック" pitchFamily="34" charset="-128"/>
              </a:rPr>
              <a:t>Dosage/frequency</a:t>
            </a:r>
          </a:p>
          <a:p>
            <a:pPr>
              <a:spcBef>
                <a:spcPts val="0"/>
              </a:spcBef>
              <a:spcAft>
                <a:spcPts val="1200"/>
              </a:spcAft>
            </a:pPr>
            <a:r>
              <a:rPr lang="en-US" dirty="0" smtClean="0">
                <a:ea typeface="ＭＳ Ｐゴシック" pitchFamily="34" charset="-128"/>
              </a:rPr>
              <a:t>Make sure data related to your target population is included in this column.</a:t>
            </a:r>
          </a:p>
        </p:txBody>
      </p:sp>
      <p:sp>
        <p:nvSpPr>
          <p:cNvPr id="20484" name="Slide Number Placeholder 3"/>
          <p:cNvSpPr>
            <a:spLocks noGrp="1"/>
          </p:cNvSpPr>
          <p:nvPr>
            <p:ph type="sldNum" sz="quarter" idx="4294967295"/>
          </p:nvPr>
        </p:nvSpPr>
        <p:spPr>
          <a:xfrm>
            <a:off x="4191000" y="6553200"/>
            <a:ext cx="685800" cy="228600"/>
          </a:xfrm>
          <a:prstGeom prst="rect">
            <a:avLst/>
          </a:prstGeom>
          <a:noFill/>
        </p:spPr>
        <p:txBody>
          <a:bodyPr/>
          <a:lstStyle/>
          <a:p>
            <a:fld id="{B4506054-DCA7-484E-AC64-BDCC8B8909BF}" type="slidenum">
              <a:rPr lang="en-US" smtClean="0"/>
              <a:pPr/>
              <a:t>33</a:t>
            </a:fld>
            <a:endParaRPr lang="en-US"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b="1" smtClean="0">
                <a:ea typeface="ＭＳ Ｐゴシック" pitchFamily="34" charset="-128"/>
              </a:rPr>
              <a:t>Outcomes</a:t>
            </a:r>
          </a:p>
        </p:txBody>
      </p:sp>
      <p:sp>
        <p:nvSpPr>
          <p:cNvPr id="21507" name="Content Placeholder 2"/>
          <p:cNvSpPr>
            <a:spLocks noGrp="1"/>
          </p:cNvSpPr>
          <p:nvPr>
            <p:ph idx="1"/>
          </p:nvPr>
        </p:nvSpPr>
        <p:spPr>
          <a:xfrm>
            <a:off x="152400" y="1524000"/>
            <a:ext cx="8991600" cy="4572000"/>
          </a:xfrm>
        </p:spPr>
        <p:txBody>
          <a:bodyPr/>
          <a:lstStyle/>
          <a:p>
            <a:pPr marL="465138" indent="-465138">
              <a:spcAft>
                <a:spcPts val="600"/>
              </a:spcAft>
              <a:buFont typeface="Wingdings" pitchFamily="2" charset="2"/>
              <a:buChar char="§"/>
            </a:pPr>
            <a:r>
              <a:rPr lang="en-US" dirty="0" smtClean="0">
                <a:ea typeface="ＭＳ Ｐゴシック" pitchFamily="34" charset="-128"/>
              </a:rPr>
              <a:t>Research/Resource Guide</a:t>
            </a:r>
          </a:p>
          <a:p>
            <a:pPr marL="465138" indent="-465138">
              <a:spcAft>
                <a:spcPts val="600"/>
              </a:spcAft>
              <a:buFont typeface="Wingdings" pitchFamily="2" charset="2"/>
              <a:buChar char="§"/>
            </a:pPr>
            <a:r>
              <a:rPr lang="en-US" dirty="0" smtClean="0">
                <a:ea typeface="ＭＳ Ｐゴシック" pitchFamily="34" charset="-128"/>
              </a:rPr>
              <a:t>Tied to the needs statement</a:t>
            </a:r>
          </a:p>
          <a:p>
            <a:pPr marL="465138" indent="-465138">
              <a:spcAft>
                <a:spcPts val="600"/>
              </a:spcAft>
              <a:buFont typeface="Wingdings" pitchFamily="2" charset="2"/>
              <a:buChar char="§"/>
            </a:pPr>
            <a:r>
              <a:rPr lang="en-US" dirty="0" smtClean="0">
                <a:ea typeface="ＭＳ Ｐゴシック" pitchFamily="34" charset="-128"/>
              </a:rPr>
              <a:t>Changes or benefits that result </a:t>
            </a:r>
          </a:p>
          <a:p>
            <a:pPr marL="465138" indent="-1588">
              <a:spcAft>
                <a:spcPts val="600"/>
              </a:spcAft>
              <a:buNone/>
            </a:pPr>
            <a:r>
              <a:rPr lang="en-US" dirty="0" smtClean="0">
                <a:ea typeface="ＭＳ Ｐゴシック" pitchFamily="34" charset="-128"/>
              </a:rPr>
              <a:t>from program implementation</a:t>
            </a:r>
          </a:p>
          <a:p>
            <a:pPr marL="465138" indent="-465138">
              <a:spcAft>
                <a:spcPts val="600"/>
              </a:spcAft>
              <a:buFont typeface="Wingdings" pitchFamily="2" charset="2"/>
              <a:buChar char="§"/>
            </a:pPr>
            <a:r>
              <a:rPr lang="en-US" dirty="0" smtClean="0">
                <a:ea typeface="ＭＳ Ｐゴシック" pitchFamily="34" charset="-128"/>
              </a:rPr>
              <a:t>Change in knowledge, skill, attitude, behavior</a:t>
            </a:r>
          </a:p>
          <a:p>
            <a:pPr marL="465138" indent="-465138">
              <a:spcAft>
                <a:spcPts val="600"/>
              </a:spcAft>
              <a:buFont typeface="Wingdings" pitchFamily="2" charset="2"/>
              <a:buChar char="§"/>
            </a:pPr>
            <a:r>
              <a:rPr lang="en-US" dirty="0" smtClean="0">
                <a:ea typeface="ＭＳ Ｐゴシック" pitchFamily="34" charset="-128"/>
              </a:rPr>
              <a:t>Measurable &amp; Reasonable</a:t>
            </a:r>
          </a:p>
          <a:p>
            <a:pPr marL="465138" indent="-465138">
              <a:spcAft>
                <a:spcPts val="600"/>
              </a:spcAft>
              <a:buFont typeface="Wingdings" pitchFamily="2" charset="2"/>
              <a:buChar char="§"/>
            </a:pPr>
            <a:r>
              <a:rPr lang="en-US" dirty="0" smtClean="0">
                <a:ea typeface="ＭＳ Ｐゴシック" pitchFamily="34" charset="-128"/>
              </a:rPr>
              <a:t>Short-term and Long-term outcomes</a:t>
            </a:r>
          </a:p>
        </p:txBody>
      </p:sp>
      <p:sp>
        <p:nvSpPr>
          <p:cNvPr id="21508" name="Slide Number Placeholder 4"/>
          <p:cNvSpPr>
            <a:spLocks noGrp="1"/>
          </p:cNvSpPr>
          <p:nvPr>
            <p:ph type="sldNum" sz="quarter" idx="4294967295"/>
          </p:nvPr>
        </p:nvSpPr>
        <p:spPr>
          <a:xfrm>
            <a:off x="4191000" y="6553200"/>
            <a:ext cx="685800" cy="228600"/>
          </a:xfrm>
          <a:prstGeom prst="rect">
            <a:avLst/>
          </a:prstGeom>
          <a:noFill/>
        </p:spPr>
        <p:txBody>
          <a:bodyPr/>
          <a:lstStyle/>
          <a:p>
            <a:fld id="{86A1B2C1-408A-4231-A70B-05A90B1726E9}" type="slidenum">
              <a:rPr lang="en-US" smtClean="0"/>
              <a:pPr/>
              <a:t>34</a:t>
            </a:fld>
            <a:endParaRPr lang="en-US" smtClean="0"/>
          </a:p>
        </p:txBody>
      </p:sp>
      <p:pic>
        <p:nvPicPr>
          <p:cNvPr id="21509" name="Picture 12" descr="C:\Users\aspence\AppData\Local\Microsoft\Windows\Temporary Internet Files\Content.IE5\02ESM8VE\MC900433845[1].png"/>
          <p:cNvPicPr>
            <a:picLocks noChangeAspect="1" noChangeArrowheads="1"/>
          </p:cNvPicPr>
          <p:nvPr/>
        </p:nvPicPr>
        <p:blipFill>
          <a:blip r:embed="rId3"/>
          <a:srcRect/>
          <a:stretch>
            <a:fillRect/>
          </a:stretch>
        </p:blipFill>
        <p:spPr bwMode="auto">
          <a:xfrm rot="-921326">
            <a:off x="6572831" y="1619831"/>
            <a:ext cx="2166938" cy="2166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a:buNone/>
            </a:pPr>
            <a:endParaRPr lang="en-US" dirty="0" smtClean="0"/>
          </a:p>
          <a:p>
            <a:pPr algn="ctr">
              <a:buNone/>
            </a:pPr>
            <a:r>
              <a:rPr lang="en-US" sz="4800" dirty="0" smtClean="0"/>
              <a:t>Table Discussion on</a:t>
            </a:r>
          </a:p>
          <a:p>
            <a:pPr algn="ctr">
              <a:buNone/>
            </a:pPr>
            <a:r>
              <a:rPr lang="en-US" sz="4800" dirty="0" smtClean="0"/>
              <a:t>Logic Models</a:t>
            </a:r>
            <a:endParaRPr lang="en-US" sz="4800" dirty="0"/>
          </a:p>
        </p:txBody>
      </p:sp>
      <p:sp>
        <p:nvSpPr>
          <p:cNvPr id="4" name="Slide Number Placeholder 3"/>
          <p:cNvSpPr>
            <a:spLocks noGrp="1"/>
          </p:cNvSpPr>
          <p:nvPr>
            <p:ph type="sldNum" sz="quarter" idx="10"/>
          </p:nvPr>
        </p:nvSpPr>
        <p:spPr/>
        <p:txBody>
          <a:bodyPr/>
          <a:lstStyle/>
          <a:p>
            <a:pPr>
              <a:defRPr/>
            </a:pPr>
            <a:fld id="{8887DB4A-1789-4AE9-8D0B-65CFDCB2DAFF}" type="slidenum">
              <a:rPr lang="en-US" smtClean="0"/>
              <a:pPr>
                <a:defRPr/>
              </a:pPr>
              <a:t>35</a:t>
            </a:fld>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81000" y="2209800"/>
            <a:ext cx="8458200" cy="3657600"/>
          </a:xfrm>
        </p:spPr>
        <p:txBody>
          <a:bodyPr/>
          <a:lstStyle/>
          <a:p>
            <a:pPr algn="ctr">
              <a:buNone/>
            </a:pPr>
            <a:endParaRPr lang="en-US" sz="4800" b="1" dirty="0" smtClean="0"/>
          </a:p>
          <a:p>
            <a:pPr algn="ctr">
              <a:buNone/>
            </a:pPr>
            <a:r>
              <a:rPr lang="en-US" sz="4800" b="1" dirty="0" smtClean="0"/>
              <a:t>Written Guidelines</a:t>
            </a:r>
            <a:endParaRPr lang="en-US" sz="4800" b="1" dirty="0"/>
          </a:p>
        </p:txBody>
      </p:sp>
      <p:sp>
        <p:nvSpPr>
          <p:cNvPr id="4" name="Slide Number Placeholder 3"/>
          <p:cNvSpPr>
            <a:spLocks noGrp="1"/>
          </p:cNvSpPr>
          <p:nvPr>
            <p:ph type="sldNum" sz="quarter" idx="10"/>
          </p:nvPr>
        </p:nvSpPr>
        <p:spPr/>
        <p:txBody>
          <a:bodyPr/>
          <a:lstStyle/>
          <a:p>
            <a:pPr>
              <a:defRPr/>
            </a:pPr>
            <a:fld id="{8887DB4A-1789-4AE9-8D0B-65CFDCB2DAFF}" type="slidenum">
              <a:rPr lang="en-US" smtClean="0"/>
              <a:pPr>
                <a:defRPr/>
              </a:pPr>
              <a:t>36</a:t>
            </a:fld>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sz="3600" b="1" smtClean="0">
                <a:ea typeface="ＭＳ Ｐゴシック" pitchFamily="34" charset="-128"/>
              </a:rPr>
              <a:t>Smart Start Requirements &amp; Recommendations</a:t>
            </a:r>
          </a:p>
        </p:txBody>
      </p:sp>
      <p:sp>
        <p:nvSpPr>
          <p:cNvPr id="13315" name="Content Placeholder 2"/>
          <p:cNvSpPr>
            <a:spLocks noGrp="1"/>
          </p:cNvSpPr>
          <p:nvPr>
            <p:ph idx="1"/>
          </p:nvPr>
        </p:nvSpPr>
        <p:spPr>
          <a:xfrm>
            <a:off x="381000" y="1600200"/>
            <a:ext cx="8458200" cy="4343400"/>
          </a:xfrm>
        </p:spPr>
        <p:txBody>
          <a:bodyPr/>
          <a:lstStyle/>
          <a:p>
            <a:pPr>
              <a:buFont typeface="Wingdings" pitchFamily="2" charset="2"/>
              <a:buChar char="§"/>
            </a:pPr>
            <a:r>
              <a:rPr lang="en-US" dirty="0" smtClean="0">
                <a:ea typeface="ＭＳ Ｐゴシック" pitchFamily="34" charset="-128"/>
              </a:rPr>
              <a:t>2011 Legislation mandates the use of EB/EI practices for programs using SS funds</a:t>
            </a:r>
          </a:p>
          <a:p>
            <a:pPr>
              <a:buFont typeface="Wingdings" pitchFamily="2" charset="2"/>
              <a:buChar char="§"/>
            </a:pPr>
            <a:endParaRPr lang="en-US" dirty="0" smtClean="0">
              <a:ea typeface="ＭＳ Ｐゴシック" pitchFamily="34" charset="-128"/>
            </a:endParaRPr>
          </a:p>
          <a:p>
            <a:pPr>
              <a:buFont typeface="Wingdings" pitchFamily="2" charset="2"/>
              <a:buChar char="§"/>
            </a:pPr>
            <a:r>
              <a:rPr lang="en-US" dirty="0" smtClean="0">
                <a:ea typeface="ＭＳ Ｐゴシック" pitchFamily="34" charset="-128"/>
              </a:rPr>
              <a:t>Written guidelines are required for Evidence-Informed programs or practices</a:t>
            </a:r>
          </a:p>
          <a:p>
            <a:pPr>
              <a:buFont typeface="Wingdings" pitchFamily="2" charset="2"/>
              <a:buChar char="§"/>
            </a:pPr>
            <a:endParaRPr lang="en-US" dirty="0" smtClean="0">
              <a:ea typeface="ＭＳ Ｐゴシック" pitchFamily="34" charset="-128"/>
            </a:endParaRPr>
          </a:p>
          <a:p>
            <a:pPr>
              <a:buFont typeface="Wingdings" pitchFamily="2" charset="2"/>
              <a:buChar char="§"/>
            </a:pPr>
            <a:r>
              <a:rPr lang="en-US" dirty="0" smtClean="0">
                <a:ea typeface="ＭＳ Ｐゴシック" pitchFamily="34" charset="-128"/>
              </a:rPr>
              <a:t>Best practice for all Smart Start funded programs </a:t>
            </a:r>
          </a:p>
          <a:p>
            <a:pPr>
              <a:buFontTx/>
              <a:buChar char="-"/>
            </a:pPr>
            <a:endParaRPr lang="en-US" dirty="0" smtClean="0">
              <a:ea typeface="ＭＳ Ｐゴシック" pitchFamily="34" charset="-128"/>
            </a:endParaRPr>
          </a:p>
          <a:p>
            <a:pPr>
              <a:buFontTx/>
              <a:buNone/>
            </a:pPr>
            <a:endParaRPr lang="en-US" dirty="0" smtClean="0">
              <a:ea typeface="ＭＳ Ｐゴシック" pitchFamily="34" charset="-128"/>
            </a:endParaRPr>
          </a:p>
          <a:p>
            <a:pPr>
              <a:buFontTx/>
              <a:buChar char="-"/>
            </a:pPr>
            <a:endParaRPr lang="en-US" dirty="0" smtClean="0">
              <a:ea typeface="ＭＳ Ｐゴシック" pitchFamily="34" charset="-128"/>
            </a:endParaRPr>
          </a:p>
          <a:p>
            <a:pPr>
              <a:buFontTx/>
              <a:buChar char="-"/>
            </a:pPr>
            <a:endParaRPr lang="en-US" dirty="0" smtClean="0">
              <a:ea typeface="ＭＳ Ｐゴシック" pitchFamily="34" charset="-128"/>
            </a:endParaRPr>
          </a:p>
          <a:p>
            <a:endParaRPr lang="en-US" dirty="0" smtClean="0">
              <a:ea typeface="ＭＳ Ｐゴシック" pitchFamily="34" charset="-128"/>
            </a:endParaRPr>
          </a:p>
        </p:txBody>
      </p:sp>
      <p:sp>
        <p:nvSpPr>
          <p:cNvPr id="13316" name="Slide Number Placeholder 4"/>
          <p:cNvSpPr>
            <a:spLocks noGrp="1"/>
          </p:cNvSpPr>
          <p:nvPr>
            <p:ph type="sldNum" sz="quarter" idx="4294967295"/>
          </p:nvPr>
        </p:nvSpPr>
        <p:spPr>
          <a:xfrm>
            <a:off x="4191000" y="6553200"/>
            <a:ext cx="685800" cy="228600"/>
          </a:xfrm>
          <a:prstGeom prst="rect">
            <a:avLst/>
          </a:prstGeom>
          <a:noFill/>
        </p:spPr>
        <p:txBody>
          <a:bodyPr/>
          <a:lstStyle/>
          <a:p>
            <a:fld id="{D6844DB5-27E0-4FB3-B2B2-7B65CB2F7020}" type="slidenum">
              <a:rPr lang="en-US" smtClean="0"/>
              <a:pPr/>
              <a:t>37</a:t>
            </a:fld>
            <a:endParaRPr lang="en-US"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5" descr="H:\Quality Assurance &amp; Evaluation Dept\Guidelines\Guidelines Presentation - common images-ApplePhone.jpg"/>
          <p:cNvPicPr>
            <a:picLocks noChangeAspect="1" noChangeArrowheads="1"/>
          </p:cNvPicPr>
          <p:nvPr/>
        </p:nvPicPr>
        <p:blipFill>
          <a:blip r:embed="rId3"/>
          <a:srcRect l="4633" t="18558" r="50964" b="12370"/>
          <a:stretch>
            <a:fillRect/>
          </a:stretch>
        </p:blipFill>
        <p:spPr bwMode="auto">
          <a:xfrm>
            <a:off x="9525" y="3733800"/>
            <a:ext cx="2276475" cy="2652713"/>
          </a:xfrm>
          <a:prstGeom prst="rect">
            <a:avLst/>
          </a:prstGeom>
          <a:noFill/>
          <a:ln w="9525">
            <a:noFill/>
            <a:miter lim="800000"/>
            <a:headEnd/>
            <a:tailEnd/>
          </a:ln>
        </p:spPr>
      </p:pic>
      <p:sp>
        <p:nvSpPr>
          <p:cNvPr id="8195" name="Rectangle 2"/>
          <p:cNvSpPr>
            <a:spLocks noGrp="1" noChangeArrowheads="1"/>
          </p:cNvSpPr>
          <p:nvPr>
            <p:ph type="title"/>
          </p:nvPr>
        </p:nvSpPr>
        <p:spPr/>
        <p:txBody>
          <a:bodyPr/>
          <a:lstStyle/>
          <a:p>
            <a:pPr algn="l"/>
            <a:r>
              <a:rPr lang="en-US" b="1" smtClean="0">
                <a:ea typeface="ＭＳ Ｐゴシック" pitchFamily="34" charset="-128"/>
              </a:rPr>
              <a:t>What are Guidelines?</a:t>
            </a:r>
          </a:p>
        </p:txBody>
      </p:sp>
      <p:sp>
        <p:nvSpPr>
          <p:cNvPr id="8196" name="Rectangle 3"/>
          <p:cNvSpPr>
            <a:spLocks noGrp="1" noChangeArrowheads="1"/>
          </p:cNvSpPr>
          <p:nvPr>
            <p:ph type="body" idx="1"/>
          </p:nvPr>
        </p:nvSpPr>
        <p:spPr>
          <a:xfrm>
            <a:off x="533400" y="914400"/>
            <a:ext cx="8610600" cy="4876800"/>
          </a:xfrm>
        </p:spPr>
        <p:txBody>
          <a:bodyPr/>
          <a:lstStyle/>
          <a:p>
            <a:pPr marL="457200" indent="-457200">
              <a:spcAft>
                <a:spcPts val="1200"/>
              </a:spcAft>
              <a:buFontTx/>
              <a:buNone/>
            </a:pPr>
            <a:endParaRPr lang="en-US" smtClean="0">
              <a:ea typeface="ＭＳ Ｐゴシック" pitchFamily="34" charset="-128"/>
            </a:endParaRPr>
          </a:p>
          <a:p>
            <a:pPr marL="457200" indent="-457200">
              <a:spcAft>
                <a:spcPts val="1200"/>
              </a:spcAft>
              <a:buFontTx/>
              <a:buNone/>
            </a:pPr>
            <a:endParaRPr lang="en-US" smtClean="0">
              <a:ea typeface="ＭＳ Ｐゴシック" pitchFamily="34" charset="-128"/>
            </a:endParaRPr>
          </a:p>
          <a:p>
            <a:pPr marL="457200" indent="-457200">
              <a:spcAft>
                <a:spcPts val="1200"/>
              </a:spcAft>
              <a:buFontTx/>
              <a:buNone/>
            </a:pPr>
            <a:endParaRPr lang="en-US" sz="4000" smtClean="0">
              <a:ea typeface="ＭＳ Ｐゴシック" pitchFamily="34" charset="-128"/>
            </a:endParaRPr>
          </a:p>
          <a:p>
            <a:pPr marL="457200" indent="-457200">
              <a:spcAft>
                <a:spcPts val="1200"/>
              </a:spcAft>
              <a:buFontTx/>
              <a:buNone/>
            </a:pPr>
            <a:endParaRPr lang="en-US" smtClean="0">
              <a:ea typeface="ＭＳ Ｐゴシック" pitchFamily="34" charset="-128"/>
            </a:endParaRPr>
          </a:p>
          <a:p>
            <a:pPr marL="457200" indent="-457200" algn="r">
              <a:spcAft>
                <a:spcPts val="1200"/>
              </a:spcAft>
              <a:buFontTx/>
              <a:buNone/>
            </a:pPr>
            <a:endParaRPr lang="en-US" smtClean="0">
              <a:ea typeface="ＭＳ Ｐゴシック" pitchFamily="34" charset="-128"/>
            </a:endParaRPr>
          </a:p>
        </p:txBody>
      </p:sp>
      <p:sp>
        <p:nvSpPr>
          <p:cNvPr id="8197" name="Slide Number Placeholder 3"/>
          <p:cNvSpPr>
            <a:spLocks noGrp="1"/>
          </p:cNvSpPr>
          <p:nvPr>
            <p:ph type="sldNum" sz="quarter" idx="11"/>
          </p:nvPr>
        </p:nvSpPr>
        <p:spPr>
          <a:noFill/>
        </p:spPr>
        <p:txBody>
          <a:bodyPr/>
          <a:lstStyle/>
          <a:p>
            <a:fld id="{BC3791FB-AB51-4E0B-85A8-65FA5153286D}" type="slidenum">
              <a:rPr lang="en-US" smtClean="0"/>
              <a:pPr/>
              <a:t>38</a:t>
            </a:fld>
            <a:endParaRPr lang="en-US" smtClean="0"/>
          </a:p>
        </p:txBody>
      </p:sp>
      <p:sp>
        <p:nvSpPr>
          <p:cNvPr id="16" name="TextBox 15"/>
          <p:cNvSpPr txBox="1"/>
          <p:nvPr/>
        </p:nvSpPr>
        <p:spPr>
          <a:xfrm>
            <a:off x="990600" y="4876800"/>
            <a:ext cx="7239000" cy="1384300"/>
          </a:xfrm>
          <a:prstGeom prst="rect">
            <a:avLst/>
          </a:prstGeom>
          <a:noFill/>
          <a:ln w="25400" cap="rnd" cmpd="dbl">
            <a:noFill/>
          </a:ln>
        </p:spPr>
        <p:txBody>
          <a:bodyPr>
            <a:spAutoFit/>
          </a:bodyPr>
          <a:lstStyle/>
          <a:p>
            <a:pPr marL="457200" indent="-457200" algn="ctr">
              <a:spcAft>
                <a:spcPts val="1200"/>
              </a:spcAft>
              <a:defRPr/>
            </a:pPr>
            <a:r>
              <a:rPr lang="en-US" sz="2800" b="1" dirty="0">
                <a:solidFill>
                  <a:srgbClr val="000000"/>
                </a:solidFill>
                <a:latin typeface="Tahoma"/>
                <a:ea typeface="ＭＳ Ｐゴシック" charset="0"/>
              </a:rPr>
              <a:t>Assures strategy or activity is implemented consistently over time and consistently with providers</a:t>
            </a:r>
            <a:endParaRPr lang="en-US" sz="2800" b="1" dirty="0">
              <a:solidFill>
                <a:srgbClr val="000000"/>
              </a:solidFill>
              <a:latin typeface="Tahoma"/>
              <a:ea typeface="ＭＳ Ｐゴシック" pitchFamily="34" charset="-128"/>
            </a:endParaRPr>
          </a:p>
        </p:txBody>
      </p:sp>
      <p:pic>
        <p:nvPicPr>
          <p:cNvPr id="8199" name="Picture 18" descr="Guidelines Presentation - movie images - parents guidance-GPS.jpg"/>
          <p:cNvPicPr>
            <a:picLocks noChangeAspect="1"/>
          </p:cNvPicPr>
          <p:nvPr/>
        </p:nvPicPr>
        <p:blipFill>
          <a:blip r:embed="rId4"/>
          <a:srcRect t="8791"/>
          <a:stretch>
            <a:fillRect/>
          </a:stretch>
        </p:blipFill>
        <p:spPr bwMode="auto">
          <a:xfrm>
            <a:off x="6553200" y="0"/>
            <a:ext cx="2628900" cy="3557588"/>
          </a:xfrm>
          <a:prstGeom prst="rect">
            <a:avLst/>
          </a:prstGeom>
          <a:noFill/>
          <a:ln w="9525">
            <a:noFill/>
            <a:miter lim="800000"/>
            <a:headEnd/>
            <a:tailEnd/>
          </a:ln>
        </p:spPr>
      </p:pic>
      <p:sp>
        <p:nvSpPr>
          <p:cNvPr id="8200" name="TextBox 13"/>
          <p:cNvSpPr txBox="1">
            <a:spLocks noChangeArrowheads="1"/>
          </p:cNvSpPr>
          <p:nvPr/>
        </p:nvSpPr>
        <p:spPr bwMode="auto">
          <a:xfrm>
            <a:off x="2743200" y="2209800"/>
            <a:ext cx="762000" cy="369888"/>
          </a:xfrm>
          <a:prstGeom prst="rect">
            <a:avLst/>
          </a:prstGeom>
          <a:noFill/>
          <a:ln w="9525">
            <a:noFill/>
            <a:miter lim="800000"/>
            <a:headEnd/>
            <a:tailEnd/>
          </a:ln>
        </p:spPr>
        <p:txBody>
          <a:bodyPr>
            <a:spAutoFit/>
          </a:bodyPr>
          <a:lstStyle/>
          <a:p>
            <a:r>
              <a:rPr lang="en-US" sz="1800" smtClean="0">
                <a:solidFill>
                  <a:srgbClr val="000000"/>
                </a:solidFill>
                <a:latin typeface="Arial" pitchFamily="34" charset="0"/>
                <a:ea typeface="ＭＳ Ｐゴシック" pitchFamily="34" charset="-128"/>
              </a:rPr>
              <a:t>201</a:t>
            </a:r>
          </a:p>
        </p:txBody>
      </p:sp>
      <p:pic>
        <p:nvPicPr>
          <p:cNvPr id="8201" name="Picture 6" descr="Guidelines Presentation - common images-TaxReturns.jpg"/>
          <p:cNvPicPr>
            <a:picLocks noChangeAspect="1"/>
          </p:cNvPicPr>
          <p:nvPr/>
        </p:nvPicPr>
        <p:blipFill>
          <a:blip r:embed="rId5"/>
          <a:srcRect/>
          <a:stretch>
            <a:fillRect/>
          </a:stretch>
        </p:blipFill>
        <p:spPr bwMode="auto">
          <a:xfrm>
            <a:off x="3406775" y="2362200"/>
            <a:ext cx="3298825" cy="2193925"/>
          </a:xfrm>
          <a:prstGeom prst="rect">
            <a:avLst/>
          </a:prstGeom>
          <a:noFill/>
          <a:ln w="9525">
            <a:noFill/>
            <a:miter lim="800000"/>
            <a:headEnd/>
            <a:tailEnd/>
          </a:ln>
        </p:spPr>
      </p:pic>
      <p:pic>
        <p:nvPicPr>
          <p:cNvPr id="8202" name="Picture 5" descr="Guidelines Presentation - common images6.jpg"/>
          <p:cNvPicPr>
            <a:picLocks noChangeAspect="1"/>
          </p:cNvPicPr>
          <p:nvPr/>
        </p:nvPicPr>
        <p:blipFill>
          <a:blip r:embed="rId6"/>
          <a:srcRect/>
          <a:stretch>
            <a:fillRect/>
          </a:stretch>
        </p:blipFill>
        <p:spPr bwMode="auto">
          <a:xfrm>
            <a:off x="0" y="1371600"/>
            <a:ext cx="3187700" cy="2286000"/>
          </a:xfrm>
          <a:prstGeom prst="rect">
            <a:avLst/>
          </a:prstGeom>
          <a:noFill/>
          <a:ln w="9525">
            <a:noFill/>
            <a:miter lim="800000"/>
            <a:headEnd/>
            <a:tailEnd/>
          </a:ln>
        </p:spPr>
      </p:pic>
      <p:sp>
        <p:nvSpPr>
          <p:cNvPr id="17" name="TextBox 16"/>
          <p:cNvSpPr txBox="1">
            <a:spLocks noChangeAspect="1"/>
          </p:cNvSpPr>
          <p:nvPr/>
        </p:nvSpPr>
        <p:spPr>
          <a:xfrm>
            <a:off x="2209800" y="2133600"/>
            <a:ext cx="1066800" cy="523875"/>
          </a:xfrm>
          <a:prstGeom prst="rect">
            <a:avLst/>
          </a:prstGeom>
          <a:solidFill>
            <a:srgbClr val="FFFF99"/>
          </a:solidFill>
        </p:spPr>
        <p:txBody>
          <a:bodyPr>
            <a:spAutoFit/>
          </a:bodyPr>
          <a:lstStyle/>
          <a:p>
            <a:pPr>
              <a:defRPr/>
            </a:pPr>
            <a:r>
              <a:rPr lang="en-US" sz="2800" i="1" dirty="0">
                <a:solidFill>
                  <a:srgbClr val="000000">
                    <a:lumMod val="85000"/>
                    <a:lumOff val="15000"/>
                  </a:srgbClr>
                </a:solidFill>
                <a:latin typeface="Arial" pitchFamily="34" charset="0"/>
                <a:ea typeface="ＭＳ Ｐゴシック" pitchFamily="34" charset="-128"/>
              </a:rPr>
              <a:t>2013</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b="1" smtClean="0">
                <a:ea typeface="ＭＳ Ｐゴシック" pitchFamily="34" charset="-128"/>
              </a:rPr>
              <a:t>Purpose for Smart Start Written Guidelines?</a:t>
            </a:r>
          </a:p>
        </p:txBody>
      </p:sp>
      <p:pic>
        <p:nvPicPr>
          <p:cNvPr id="9219" name="Content Placeholder 4" descr="Guidelines Presentation - common images-multi cultural children guided by rope walking downtown with teachers.jpg"/>
          <p:cNvPicPr>
            <a:picLocks noGrp="1" noChangeAspect="1"/>
          </p:cNvPicPr>
          <p:nvPr>
            <p:ph idx="1"/>
          </p:nvPr>
        </p:nvPicPr>
        <p:blipFill>
          <a:blip r:embed="rId3"/>
          <a:srcRect b="25128"/>
          <a:stretch>
            <a:fillRect/>
          </a:stretch>
        </p:blipFill>
        <p:spPr>
          <a:xfrm>
            <a:off x="1828800" y="1295400"/>
            <a:ext cx="5656263" cy="4929188"/>
          </a:xfrm>
        </p:spPr>
      </p:pic>
      <p:sp>
        <p:nvSpPr>
          <p:cNvPr id="9220" name="Slide Number Placeholder 3"/>
          <p:cNvSpPr>
            <a:spLocks noGrp="1"/>
          </p:cNvSpPr>
          <p:nvPr>
            <p:ph type="sldNum" sz="quarter" idx="11"/>
          </p:nvPr>
        </p:nvSpPr>
        <p:spPr>
          <a:noFill/>
        </p:spPr>
        <p:txBody>
          <a:bodyPr/>
          <a:lstStyle/>
          <a:p>
            <a:fld id="{EE8D01B4-7CCB-43F0-9A43-F14320D3C631}" type="slidenum">
              <a:rPr lang="en-US" smtClean="0"/>
              <a:pPr/>
              <a:t>39</a:t>
            </a:fld>
            <a:endParaRPr lang="en-US"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Objectives</a:t>
            </a:r>
            <a:endParaRPr lang="en-US" b="1" dirty="0"/>
          </a:p>
        </p:txBody>
      </p:sp>
      <p:sp>
        <p:nvSpPr>
          <p:cNvPr id="3" name="Content Placeholder 2"/>
          <p:cNvSpPr>
            <a:spLocks noGrp="1"/>
          </p:cNvSpPr>
          <p:nvPr>
            <p:ph idx="1"/>
          </p:nvPr>
        </p:nvSpPr>
        <p:spPr/>
        <p:txBody>
          <a:bodyPr/>
          <a:lstStyle/>
          <a:p>
            <a:pPr marL="0" indent="0">
              <a:buNone/>
            </a:pPr>
            <a:r>
              <a:rPr lang="en-US" dirty="0" smtClean="0"/>
              <a:t>Participants will have a greater understanding of how:</a:t>
            </a:r>
          </a:p>
          <a:p>
            <a:endParaRPr lang="en-US" sz="2400" dirty="0" smtClean="0"/>
          </a:p>
          <a:p>
            <a:pPr lvl="0"/>
            <a:r>
              <a:rPr lang="en-US" sz="2400" dirty="0" smtClean="0"/>
              <a:t>To develop good documentation for EB/EI</a:t>
            </a:r>
          </a:p>
          <a:p>
            <a:endParaRPr lang="en-US" sz="2400" dirty="0" smtClean="0"/>
          </a:p>
          <a:p>
            <a:pPr lvl="0"/>
            <a:r>
              <a:rPr lang="en-US" sz="2400" dirty="0" smtClean="0"/>
              <a:t>Evidence, logic model, and guidelines are interconnected</a:t>
            </a:r>
          </a:p>
          <a:p>
            <a:endParaRPr lang="en-US" sz="2400" dirty="0" smtClean="0"/>
          </a:p>
          <a:p>
            <a:pPr lvl="0"/>
            <a:r>
              <a:rPr lang="en-US" sz="2400" dirty="0" smtClean="0"/>
              <a:t>Evidence, logic models, and guidelines are “living” documents and key tools for CQI</a:t>
            </a:r>
          </a:p>
          <a:p>
            <a:endParaRPr lang="en-US" dirty="0" smtClean="0"/>
          </a:p>
          <a:p>
            <a:pPr>
              <a:buNone/>
            </a:pPr>
            <a:r>
              <a:rPr lang="en-US" dirty="0" smtClean="0"/>
              <a:t> </a:t>
            </a:r>
          </a:p>
          <a:p>
            <a:endParaRPr lang="en-US" dirty="0"/>
          </a:p>
        </p:txBody>
      </p:sp>
      <p:sp>
        <p:nvSpPr>
          <p:cNvPr id="4" name="Slide Number Placeholder 3"/>
          <p:cNvSpPr>
            <a:spLocks noGrp="1"/>
          </p:cNvSpPr>
          <p:nvPr>
            <p:ph type="sldNum" sz="quarter" idx="10"/>
          </p:nvPr>
        </p:nvSpPr>
        <p:spPr/>
        <p:txBody>
          <a:bodyPr/>
          <a:lstStyle/>
          <a:p>
            <a:pPr>
              <a:defRPr/>
            </a:pPr>
            <a:fld id="{8887DB4A-1789-4AE9-8D0B-65CFDCB2DAFF}" type="slidenum">
              <a:rPr lang="en-US" smtClean="0"/>
              <a:pPr>
                <a:defRPr/>
              </a:pPr>
              <a:t>4</a:t>
            </a:fld>
            <a:endParaRPr lang="en-US" dirty="0"/>
          </a:p>
        </p:txBody>
      </p:sp>
      <p:pic>
        <p:nvPicPr>
          <p:cNvPr id="184324" name="Picture 4" descr="C:\Users\kmccombs-thornton\AppData\Local\Microsoft\Windows\Temporary Internet Files\Content.IE5\52CIC9EG\MP900175372[1].jpg"/>
          <p:cNvPicPr>
            <a:picLocks noChangeAspect="1" noChangeArrowheads="1"/>
          </p:cNvPicPr>
          <p:nvPr/>
        </p:nvPicPr>
        <p:blipFill>
          <a:blip r:embed="rId3"/>
          <a:srcRect/>
          <a:stretch>
            <a:fillRect/>
          </a:stretch>
        </p:blipFill>
        <p:spPr bwMode="auto">
          <a:xfrm>
            <a:off x="6858000" y="2438400"/>
            <a:ext cx="1792043" cy="118872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Guidelines Presentation - Which Way To Go.jpg"/>
          <p:cNvPicPr>
            <a:picLocks noChangeAspect="1"/>
          </p:cNvPicPr>
          <p:nvPr/>
        </p:nvPicPr>
        <p:blipFill>
          <a:blip r:embed="rId3"/>
          <a:srcRect r="9563"/>
          <a:stretch>
            <a:fillRect/>
          </a:stretch>
        </p:blipFill>
        <p:spPr bwMode="auto">
          <a:xfrm>
            <a:off x="6477000" y="1431925"/>
            <a:ext cx="2684463" cy="2378075"/>
          </a:xfrm>
          <a:prstGeom prst="rect">
            <a:avLst/>
          </a:prstGeom>
          <a:noFill/>
          <a:ln w="9525">
            <a:noFill/>
            <a:miter lim="800000"/>
            <a:headEnd/>
            <a:tailEnd/>
          </a:ln>
        </p:spPr>
      </p:pic>
      <p:sp>
        <p:nvSpPr>
          <p:cNvPr id="10243" name="Title 1"/>
          <p:cNvSpPr>
            <a:spLocks noGrp="1"/>
          </p:cNvSpPr>
          <p:nvPr>
            <p:ph type="title"/>
          </p:nvPr>
        </p:nvSpPr>
        <p:spPr/>
        <p:txBody>
          <a:bodyPr/>
          <a:lstStyle/>
          <a:p>
            <a:r>
              <a:rPr lang="en-US" b="1" dirty="0" smtClean="0">
                <a:ea typeface="ＭＳ Ｐゴシック" pitchFamily="34" charset="-128"/>
              </a:rPr>
              <a:t>Key Elements of Guidelines- 5 Main Categories:</a:t>
            </a:r>
          </a:p>
        </p:txBody>
      </p:sp>
      <p:sp>
        <p:nvSpPr>
          <p:cNvPr id="15363" name="Content Placeholder 2"/>
          <p:cNvSpPr>
            <a:spLocks noGrp="1"/>
          </p:cNvSpPr>
          <p:nvPr>
            <p:ph idx="1"/>
          </p:nvPr>
        </p:nvSpPr>
        <p:spPr>
          <a:xfrm>
            <a:off x="381000" y="1447800"/>
            <a:ext cx="8382000" cy="4419600"/>
          </a:xfrm>
        </p:spPr>
        <p:txBody>
          <a:bodyPr/>
          <a:lstStyle/>
          <a:p>
            <a:pPr>
              <a:spcAft>
                <a:spcPts val="1200"/>
              </a:spcAft>
              <a:defRPr/>
            </a:pPr>
            <a:r>
              <a:rPr lang="en-US" sz="2800" dirty="0" smtClean="0"/>
              <a:t>Staff / Service Provider’s Qualifications                               and Professional Development</a:t>
            </a:r>
          </a:p>
          <a:p>
            <a:pPr>
              <a:spcAft>
                <a:spcPts val="1200"/>
              </a:spcAft>
              <a:defRPr/>
            </a:pPr>
            <a:r>
              <a:rPr lang="en-US" sz="2800" dirty="0" smtClean="0"/>
              <a:t>Customer / Targeted population</a:t>
            </a:r>
          </a:p>
          <a:p>
            <a:pPr>
              <a:spcAft>
                <a:spcPts val="1200"/>
              </a:spcAft>
              <a:defRPr/>
            </a:pPr>
            <a:r>
              <a:rPr lang="en-US" sz="2800" dirty="0" smtClean="0">
                <a:solidFill>
                  <a:schemeClr val="accent2"/>
                </a:solidFill>
              </a:rPr>
              <a:t>Program Implementation</a:t>
            </a:r>
          </a:p>
          <a:p>
            <a:pPr>
              <a:spcAft>
                <a:spcPts val="1200"/>
              </a:spcAft>
              <a:defRPr/>
            </a:pPr>
            <a:r>
              <a:rPr lang="en-US" sz="2800" dirty="0" smtClean="0"/>
              <a:t>Program Management / Evaluation /                   Monitoring / Continuous Quality Improvement</a:t>
            </a:r>
          </a:p>
          <a:p>
            <a:pPr>
              <a:spcAft>
                <a:spcPts val="1200"/>
              </a:spcAft>
              <a:defRPr/>
            </a:pPr>
            <a:r>
              <a:rPr lang="en-US" sz="2800" dirty="0" smtClean="0"/>
              <a:t>Community Partnership / Collaboration </a:t>
            </a:r>
          </a:p>
          <a:p>
            <a:pPr lvl="2">
              <a:buFont typeface="Wingdings" panose="05000000000000000000" pitchFamily="2" charset="2"/>
              <a:buChar char="§"/>
              <a:defRPr/>
            </a:pPr>
            <a:endParaRPr lang="en-US" dirty="0" smtClean="0">
              <a:ea typeface="ＭＳ Ｐゴシック" panose="020B0600070205080204" pitchFamily="34" charset="-128"/>
            </a:endParaRPr>
          </a:p>
          <a:p>
            <a:pPr marL="914400" lvl="2" indent="0">
              <a:buFontTx/>
              <a:buNone/>
              <a:defRPr/>
            </a:pPr>
            <a:endParaRPr lang="en-US" dirty="0">
              <a:ea typeface="ＭＳ Ｐゴシック" panose="020B0600070205080204" pitchFamily="34" charset="-128"/>
            </a:endParaRPr>
          </a:p>
        </p:txBody>
      </p:sp>
      <p:sp>
        <p:nvSpPr>
          <p:cNvPr id="10245" name="Slide Number Placeholder 4"/>
          <p:cNvSpPr>
            <a:spLocks noGrp="1"/>
          </p:cNvSpPr>
          <p:nvPr>
            <p:ph type="sldNum" sz="quarter" idx="11"/>
          </p:nvPr>
        </p:nvSpPr>
        <p:spPr>
          <a:noFill/>
        </p:spPr>
        <p:txBody>
          <a:bodyPr/>
          <a:lstStyle/>
          <a:p>
            <a:fld id="{0D9A782A-EF6D-47FC-A34B-6111F1EEF85D}" type="slidenum">
              <a:rPr lang="en-US" smtClean="0"/>
              <a:pPr/>
              <a:t>40</a:t>
            </a:fld>
            <a:endParaRPr lang="en-US"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b="1" smtClean="0">
                <a:ea typeface="ＭＳ Ｐゴシック" pitchFamily="34" charset="-128"/>
              </a:rPr>
              <a:t>Key Elements (cont.)</a:t>
            </a:r>
          </a:p>
        </p:txBody>
      </p:sp>
      <p:sp>
        <p:nvSpPr>
          <p:cNvPr id="11267" name="Content Placeholder 2"/>
          <p:cNvSpPr>
            <a:spLocks noGrp="1"/>
          </p:cNvSpPr>
          <p:nvPr>
            <p:ph idx="1"/>
          </p:nvPr>
        </p:nvSpPr>
        <p:spPr>
          <a:xfrm>
            <a:off x="381000" y="1447800"/>
            <a:ext cx="8382000" cy="4191000"/>
          </a:xfrm>
        </p:spPr>
        <p:txBody>
          <a:bodyPr/>
          <a:lstStyle/>
          <a:p>
            <a:pPr algn="ctr">
              <a:buFontTx/>
              <a:buNone/>
            </a:pPr>
            <a:r>
              <a:rPr lang="en-US" sz="2400" smtClean="0">
                <a:solidFill>
                  <a:schemeClr val="accent2"/>
                </a:solidFill>
                <a:ea typeface="ＭＳ Ｐゴシック" pitchFamily="34" charset="-128"/>
              </a:rPr>
              <a:t>Example - Program Implementation:</a:t>
            </a:r>
          </a:p>
          <a:p>
            <a:pPr>
              <a:spcAft>
                <a:spcPts val="600"/>
              </a:spcAft>
              <a:buFont typeface="Wingdings" pitchFamily="2" charset="2"/>
              <a:buChar char="ü"/>
            </a:pPr>
            <a:r>
              <a:rPr lang="en-US" sz="2400" smtClean="0">
                <a:ea typeface="ＭＳ Ｐゴシック" pitchFamily="34" charset="-128"/>
              </a:rPr>
              <a:t>Program goals and objectives</a:t>
            </a:r>
          </a:p>
          <a:p>
            <a:pPr>
              <a:spcAft>
                <a:spcPts val="600"/>
              </a:spcAft>
              <a:buFont typeface="Wingdings" pitchFamily="2" charset="2"/>
              <a:buChar char="ü"/>
            </a:pPr>
            <a:r>
              <a:rPr lang="en-US" sz="2400" smtClean="0">
                <a:ea typeface="ＭＳ Ｐゴシック" pitchFamily="34" charset="-128"/>
              </a:rPr>
              <a:t>Specific types of services provided</a:t>
            </a:r>
          </a:p>
          <a:p>
            <a:pPr>
              <a:spcAft>
                <a:spcPts val="600"/>
              </a:spcAft>
              <a:buFont typeface="Wingdings" pitchFamily="2" charset="2"/>
              <a:buChar char="ü"/>
            </a:pPr>
            <a:r>
              <a:rPr lang="en-US" sz="2400" smtClean="0">
                <a:ea typeface="ＭＳ Ｐゴシック" pitchFamily="34" charset="-128"/>
              </a:rPr>
              <a:t>Dosage: how many sessions;                                    how often meetings are held</a:t>
            </a:r>
          </a:p>
          <a:p>
            <a:pPr>
              <a:spcAft>
                <a:spcPts val="600"/>
              </a:spcAft>
              <a:buFont typeface="Wingdings" pitchFamily="2" charset="2"/>
              <a:buChar char="ü"/>
            </a:pPr>
            <a:r>
              <a:rPr lang="en-US" sz="2400" smtClean="0">
                <a:ea typeface="ＭＳ Ｐゴシック" pitchFamily="34" charset="-128"/>
              </a:rPr>
              <a:t>Location of services</a:t>
            </a:r>
          </a:p>
          <a:p>
            <a:pPr>
              <a:spcAft>
                <a:spcPts val="600"/>
              </a:spcAft>
              <a:buFont typeface="Wingdings" pitchFamily="2" charset="2"/>
              <a:buChar char="ü"/>
            </a:pPr>
            <a:r>
              <a:rPr lang="en-US" sz="2400" smtClean="0">
                <a:ea typeface="ＭＳ Ｐゴシック" pitchFamily="34" charset="-128"/>
              </a:rPr>
              <a:t>Legal/policy requirements</a:t>
            </a:r>
          </a:p>
          <a:p>
            <a:pPr>
              <a:spcAft>
                <a:spcPts val="600"/>
              </a:spcAft>
              <a:buFont typeface="Wingdings" pitchFamily="2" charset="2"/>
              <a:buChar char="ü"/>
            </a:pPr>
            <a:r>
              <a:rPr lang="en-US" sz="2400" smtClean="0">
                <a:ea typeface="ＭＳ Ｐゴシック" pitchFamily="34" charset="-128"/>
              </a:rPr>
              <a:t>Grant criteria and disbursement information</a:t>
            </a:r>
          </a:p>
          <a:p>
            <a:pPr>
              <a:spcAft>
                <a:spcPts val="600"/>
              </a:spcAft>
              <a:buFont typeface="Wingdings" pitchFamily="2" charset="2"/>
              <a:buChar char="ü"/>
            </a:pPr>
            <a:r>
              <a:rPr lang="en-US" sz="2400" smtClean="0">
                <a:ea typeface="ＭＳ Ｐゴシック" pitchFamily="34" charset="-128"/>
              </a:rPr>
              <a:t>Others 		</a:t>
            </a:r>
          </a:p>
          <a:p>
            <a:pPr>
              <a:buFontTx/>
              <a:buNone/>
            </a:pPr>
            <a:endParaRPr lang="en-US" smtClean="0">
              <a:ea typeface="ＭＳ Ｐゴシック" pitchFamily="34" charset="-128"/>
            </a:endParaRPr>
          </a:p>
          <a:p>
            <a:pPr marL="914400" lvl="2" indent="0">
              <a:buFontTx/>
              <a:buNone/>
            </a:pPr>
            <a:endParaRPr lang="en-US" smtClean="0">
              <a:ea typeface="ＭＳ Ｐゴシック" pitchFamily="34" charset="-128"/>
            </a:endParaRPr>
          </a:p>
        </p:txBody>
      </p:sp>
      <p:sp>
        <p:nvSpPr>
          <p:cNvPr id="11268" name="Slide Number Placeholder 4"/>
          <p:cNvSpPr>
            <a:spLocks noGrp="1"/>
          </p:cNvSpPr>
          <p:nvPr>
            <p:ph type="sldNum" sz="quarter" idx="11"/>
          </p:nvPr>
        </p:nvSpPr>
        <p:spPr>
          <a:noFill/>
        </p:spPr>
        <p:txBody>
          <a:bodyPr/>
          <a:lstStyle/>
          <a:p>
            <a:fld id="{3B5DF138-79A7-4B10-85DB-6C22A2F77AD8}" type="slidenum">
              <a:rPr lang="en-US" smtClean="0"/>
              <a:pPr/>
              <a:t>41</a:t>
            </a:fld>
            <a:endParaRPr lang="en-US" smtClean="0"/>
          </a:p>
        </p:txBody>
      </p:sp>
      <p:pic>
        <p:nvPicPr>
          <p:cNvPr id="11269" name="Picture 7" descr="Guidelines Presentation - Checklist images2.jpg"/>
          <p:cNvPicPr>
            <a:picLocks noChangeAspect="1"/>
          </p:cNvPicPr>
          <p:nvPr/>
        </p:nvPicPr>
        <p:blipFill>
          <a:blip r:embed="rId3"/>
          <a:srcRect/>
          <a:stretch>
            <a:fillRect/>
          </a:stretch>
        </p:blipFill>
        <p:spPr bwMode="auto">
          <a:xfrm>
            <a:off x="6248400" y="2590800"/>
            <a:ext cx="2563813" cy="1920875"/>
          </a:xfrm>
          <a:prstGeom prst="rect">
            <a:avLst/>
          </a:prstGeom>
          <a:noFill/>
          <a:ln w="9525">
            <a:noFill/>
            <a:miter lim="800000"/>
            <a:headEnd/>
            <a:tailEnd/>
          </a:ln>
        </p:spPr>
      </p:pic>
      <p:sp>
        <p:nvSpPr>
          <p:cNvPr id="11270" name="TextBox 5"/>
          <p:cNvSpPr txBox="1">
            <a:spLocks noChangeArrowheads="1"/>
          </p:cNvSpPr>
          <p:nvPr/>
        </p:nvSpPr>
        <p:spPr bwMode="auto">
          <a:xfrm>
            <a:off x="838200" y="5943600"/>
            <a:ext cx="6400800" cy="646113"/>
          </a:xfrm>
          <a:prstGeom prst="rect">
            <a:avLst/>
          </a:prstGeom>
          <a:noFill/>
          <a:ln w="9525">
            <a:noFill/>
            <a:miter lim="800000"/>
            <a:headEnd/>
            <a:tailEnd/>
          </a:ln>
        </p:spPr>
        <p:txBody>
          <a:bodyPr>
            <a:spAutoFit/>
          </a:bodyPr>
          <a:lstStyle/>
          <a:p>
            <a:pPr lvl="1" algn="ctr"/>
            <a:r>
              <a:rPr lang="en-US" sz="1800" i="1" smtClean="0">
                <a:solidFill>
                  <a:srgbClr val="000000"/>
                </a:solidFill>
                <a:latin typeface="Arial" pitchFamily="34" charset="0"/>
                <a:ea typeface="ＭＳ Ｐゴシック" pitchFamily="34" charset="-128"/>
              </a:rPr>
              <a:t>Source: Smart Net &gt; Program &amp; Evaluation&gt;Evidence-Based &amp; Evidence-Informed Information&gt;Guidance</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76200"/>
            <a:ext cx="9144000" cy="1143000"/>
          </a:xfrm>
        </p:spPr>
        <p:txBody>
          <a:bodyPr/>
          <a:lstStyle/>
          <a:p>
            <a:r>
              <a:rPr lang="en-US" sz="4000" b="1" smtClean="0">
                <a:ea typeface="ＭＳ Ｐゴシック" pitchFamily="34" charset="-128"/>
              </a:rPr>
              <a:t>Written Guidelines – </a:t>
            </a:r>
            <a:br>
              <a:rPr lang="en-US" sz="4000" b="1" smtClean="0">
                <a:ea typeface="ＭＳ Ｐゴシック" pitchFamily="34" charset="-128"/>
              </a:rPr>
            </a:br>
            <a:r>
              <a:rPr lang="en-US" sz="4000" b="1" smtClean="0">
                <a:ea typeface="ＭＳ Ｐゴシック" pitchFamily="34" charset="-128"/>
              </a:rPr>
              <a:t>Lessons from the Field</a:t>
            </a:r>
          </a:p>
        </p:txBody>
      </p:sp>
      <p:sp>
        <p:nvSpPr>
          <p:cNvPr id="12291" name="Content Placeholder 2"/>
          <p:cNvSpPr>
            <a:spLocks noGrp="1"/>
          </p:cNvSpPr>
          <p:nvPr>
            <p:ph idx="1"/>
          </p:nvPr>
        </p:nvSpPr>
        <p:spPr>
          <a:xfrm>
            <a:off x="152400" y="1447800"/>
            <a:ext cx="8686800" cy="4724400"/>
          </a:xfrm>
        </p:spPr>
        <p:txBody>
          <a:bodyPr/>
          <a:lstStyle/>
          <a:p>
            <a:pPr marL="0" indent="3175">
              <a:spcAft>
                <a:spcPts val="2400"/>
              </a:spcAft>
              <a:buFontTx/>
              <a:buNone/>
            </a:pPr>
            <a:r>
              <a:rPr lang="en-US" sz="2800" b="1" smtClean="0">
                <a:ea typeface="ＭＳ Ｐゴシック" pitchFamily="34" charset="-128"/>
              </a:rPr>
              <a:t>Do Your Written Guidelines - </a:t>
            </a:r>
          </a:p>
          <a:p>
            <a:pPr marL="0" indent="3175">
              <a:spcAft>
                <a:spcPts val="2400"/>
              </a:spcAft>
            </a:pPr>
            <a:r>
              <a:rPr lang="en-US" sz="2800" smtClean="0">
                <a:ea typeface="ＭＳ Ｐゴシック" pitchFamily="34" charset="-128"/>
              </a:rPr>
              <a:t>Include </a:t>
            </a:r>
            <a:r>
              <a:rPr lang="en-US" sz="2800" u="sng" smtClean="0">
                <a:ea typeface="ＭＳ Ｐゴシック" pitchFamily="34" charset="-128"/>
              </a:rPr>
              <a:t>all</a:t>
            </a:r>
            <a:r>
              <a:rPr lang="en-US" sz="2800" smtClean="0">
                <a:ea typeface="ＭＳ Ｐゴシック" pitchFamily="34" charset="-128"/>
              </a:rPr>
              <a:t> key components?</a:t>
            </a:r>
          </a:p>
          <a:p>
            <a:pPr marL="0" indent="3175">
              <a:spcAft>
                <a:spcPts val="2400"/>
              </a:spcAft>
            </a:pPr>
            <a:r>
              <a:rPr lang="en-US" sz="2800" smtClean="0">
                <a:ea typeface="ＭＳ Ｐゴシック" pitchFamily="34" charset="-128"/>
              </a:rPr>
              <a:t>Correlate content across other documentation                 (CAD, logic model, guidelines)?</a:t>
            </a:r>
          </a:p>
          <a:p>
            <a:pPr marL="0" indent="3175">
              <a:spcAft>
                <a:spcPts val="2400"/>
              </a:spcAft>
            </a:pPr>
            <a:r>
              <a:rPr lang="en-US" sz="2800" smtClean="0">
                <a:ea typeface="ＭＳ Ｐゴシック" pitchFamily="34" charset="-128"/>
              </a:rPr>
              <a:t>Reflect latest changes and are updated regularly?           When? How? Who?</a:t>
            </a:r>
          </a:p>
          <a:p>
            <a:pPr marL="0" indent="3175">
              <a:spcAft>
                <a:spcPts val="2400"/>
              </a:spcAft>
            </a:pPr>
            <a:r>
              <a:rPr lang="en-US" sz="2800" smtClean="0">
                <a:ea typeface="ＭＳ Ｐゴシック" pitchFamily="34" charset="-128"/>
              </a:rPr>
              <a:t>Used as a “tool” for CQI; user-friendly?</a:t>
            </a:r>
          </a:p>
        </p:txBody>
      </p:sp>
      <p:sp>
        <p:nvSpPr>
          <p:cNvPr id="12292" name="Slide Number Placeholder 3"/>
          <p:cNvSpPr>
            <a:spLocks noGrp="1"/>
          </p:cNvSpPr>
          <p:nvPr>
            <p:ph type="sldNum" sz="quarter" idx="11"/>
          </p:nvPr>
        </p:nvSpPr>
        <p:spPr>
          <a:noFill/>
        </p:spPr>
        <p:txBody>
          <a:bodyPr/>
          <a:lstStyle/>
          <a:p>
            <a:fld id="{A34CCE30-1A99-47CC-9B33-EC170ED3B04E}" type="slidenum">
              <a:rPr lang="en-US" smtClean="0"/>
              <a:pPr/>
              <a:t>42</a:t>
            </a:fld>
            <a:endParaRPr lang="en-US" smtClean="0"/>
          </a:p>
        </p:txBody>
      </p:sp>
      <p:pic>
        <p:nvPicPr>
          <p:cNvPr id="12293" name="Picture 4" descr="Guidelines Presentation - Comic2.jpg"/>
          <p:cNvPicPr>
            <a:picLocks noChangeAspect="1"/>
          </p:cNvPicPr>
          <p:nvPr/>
        </p:nvPicPr>
        <p:blipFill>
          <a:blip r:embed="rId3"/>
          <a:srcRect t="8778" r="7199" b="32191"/>
          <a:stretch>
            <a:fillRect/>
          </a:stretch>
        </p:blipFill>
        <p:spPr bwMode="auto">
          <a:xfrm>
            <a:off x="5813425" y="1295400"/>
            <a:ext cx="3330575" cy="1736725"/>
          </a:xfrm>
          <a:prstGeom prst="rect">
            <a:avLst/>
          </a:prstGeom>
          <a:noFill/>
          <a:ln w="9525">
            <a:noFill/>
            <a:miter lim="800000"/>
            <a:headEnd/>
            <a:tailEnd/>
          </a:ln>
        </p:spPr>
      </p:pic>
      <p:sp>
        <p:nvSpPr>
          <p:cNvPr id="12294" name="TextBox 5"/>
          <p:cNvSpPr txBox="1">
            <a:spLocks noChangeArrowheads="1"/>
          </p:cNvSpPr>
          <p:nvPr/>
        </p:nvSpPr>
        <p:spPr bwMode="auto">
          <a:xfrm>
            <a:off x="6553200" y="2906713"/>
            <a:ext cx="2438400" cy="369887"/>
          </a:xfrm>
          <a:prstGeom prst="rect">
            <a:avLst/>
          </a:prstGeom>
          <a:noFill/>
          <a:ln w="9525">
            <a:noFill/>
            <a:miter lim="800000"/>
            <a:headEnd/>
            <a:tailEnd/>
          </a:ln>
        </p:spPr>
        <p:txBody>
          <a:bodyPr>
            <a:spAutoFit/>
          </a:bodyPr>
          <a:lstStyle/>
          <a:p>
            <a:r>
              <a:rPr lang="en-US" sz="1800" i="1" smtClean="0">
                <a:solidFill>
                  <a:srgbClr val="000000"/>
                </a:solidFill>
                <a:latin typeface="Comic Sans MS" pitchFamily="66" charset="0"/>
                <a:ea typeface="ＭＳ Ｐゴシック" pitchFamily="34" charset="-128"/>
              </a:rPr>
              <a:t>“</a:t>
            </a:r>
            <a:r>
              <a:rPr lang="en-US" sz="1400" i="1" smtClean="0">
                <a:solidFill>
                  <a:srgbClr val="000000"/>
                </a:solidFill>
                <a:latin typeface="Comic Sans MS" pitchFamily="66" charset="0"/>
                <a:ea typeface="ＭＳ Ｐゴシック" pitchFamily="34" charset="-128"/>
              </a:rPr>
              <a:t>That’s it in a nutshell!”</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9" descr="Guidelines Presentation - common images-InstructionManual.jpg"/>
          <p:cNvPicPr>
            <a:picLocks noChangeAspect="1"/>
          </p:cNvPicPr>
          <p:nvPr/>
        </p:nvPicPr>
        <p:blipFill>
          <a:blip r:embed="rId3"/>
          <a:srcRect/>
          <a:stretch>
            <a:fillRect/>
          </a:stretch>
        </p:blipFill>
        <p:spPr bwMode="auto">
          <a:xfrm rot="-420000">
            <a:off x="3290888" y="2235200"/>
            <a:ext cx="3100387" cy="2925763"/>
          </a:xfrm>
          <a:prstGeom prst="rect">
            <a:avLst/>
          </a:prstGeom>
          <a:noFill/>
          <a:ln w="9525">
            <a:noFill/>
            <a:miter lim="800000"/>
            <a:headEnd/>
            <a:tailEnd/>
          </a:ln>
        </p:spPr>
      </p:pic>
      <p:sp>
        <p:nvSpPr>
          <p:cNvPr id="13315" name="Title 1"/>
          <p:cNvSpPr>
            <a:spLocks noGrp="1"/>
          </p:cNvSpPr>
          <p:nvPr>
            <p:ph type="title"/>
          </p:nvPr>
        </p:nvSpPr>
        <p:spPr/>
        <p:txBody>
          <a:bodyPr/>
          <a:lstStyle/>
          <a:p>
            <a:r>
              <a:rPr lang="en-US" b="1" smtClean="0">
                <a:ea typeface="ＭＳ Ｐゴシック" pitchFamily="34" charset="-128"/>
                <a:cs typeface="Arial" pitchFamily="34" charset="0"/>
              </a:rPr>
              <a:t>LPs Approach to Writing</a:t>
            </a:r>
            <a:br>
              <a:rPr lang="en-US" b="1" smtClean="0">
                <a:ea typeface="ＭＳ Ｐゴシック" pitchFamily="34" charset="-128"/>
                <a:cs typeface="Arial" pitchFamily="34" charset="0"/>
              </a:rPr>
            </a:br>
            <a:r>
              <a:rPr lang="en-US" b="1" smtClean="0">
                <a:ea typeface="ＭＳ Ｐゴシック" pitchFamily="34" charset="-128"/>
                <a:cs typeface="Arial" pitchFamily="34" charset="0"/>
              </a:rPr>
              <a:t>and Using Guidelines?</a:t>
            </a:r>
          </a:p>
        </p:txBody>
      </p:sp>
      <p:sp>
        <p:nvSpPr>
          <p:cNvPr id="13316" name="Content Placeholder 2"/>
          <p:cNvSpPr>
            <a:spLocks noGrp="1"/>
          </p:cNvSpPr>
          <p:nvPr>
            <p:ph idx="1"/>
          </p:nvPr>
        </p:nvSpPr>
        <p:spPr>
          <a:xfrm>
            <a:off x="381000" y="1371600"/>
            <a:ext cx="8458200" cy="4419600"/>
          </a:xfrm>
        </p:spPr>
        <p:txBody>
          <a:bodyPr/>
          <a:lstStyle/>
          <a:p>
            <a:pPr algn="ctr">
              <a:spcBef>
                <a:spcPts val="600"/>
              </a:spcBef>
              <a:spcAft>
                <a:spcPts val="600"/>
              </a:spcAft>
              <a:buFontTx/>
              <a:buNone/>
            </a:pPr>
            <a:r>
              <a:rPr lang="en-US" u="sng" smtClean="0">
                <a:ea typeface="ＭＳ Ｐゴシック" pitchFamily="34" charset="-128"/>
              </a:rPr>
              <a:t>Comprehensive Guidelines</a:t>
            </a:r>
          </a:p>
          <a:p>
            <a:pPr algn="ctr">
              <a:buFontTx/>
              <a:buNone/>
            </a:pPr>
            <a:endParaRPr lang="en-US" u="sng" smtClean="0">
              <a:ea typeface="ＭＳ Ｐゴシック" pitchFamily="34" charset="-128"/>
            </a:endParaRPr>
          </a:p>
          <a:p>
            <a:pPr algn="ctr">
              <a:buFontTx/>
              <a:buNone/>
            </a:pPr>
            <a:endParaRPr lang="en-US" sz="2400" smtClean="0">
              <a:ea typeface="ＭＳ Ｐゴシック" pitchFamily="34" charset="-128"/>
            </a:endParaRPr>
          </a:p>
          <a:p>
            <a:pPr algn="ctr">
              <a:buFontTx/>
              <a:buNone/>
            </a:pPr>
            <a:endParaRPr lang="en-US" sz="2400" smtClean="0">
              <a:ea typeface="ＭＳ Ｐゴシック" pitchFamily="34" charset="-128"/>
            </a:endParaRPr>
          </a:p>
          <a:p>
            <a:pPr algn="ctr">
              <a:buFontTx/>
              <a:buNone/>
            </a:pPr>
            <a:endParaRPr lang="en-US" sz="2400" smtClean="0">
              <a:ea typeface="ＭＳ Ｐゴシック" pitchFamily="34" charset="-128"/>
            </a:endParaRPr>
          </a:p>
          <a:p>
            <a:pPr algn="ctr">
              <a:buFontTx/>
              <a:buNone/>
            </a:pPr>
            <a:endParaRPr lang="en-US" sz="2400" smtClean="0">
              <a:ea typeface="ＭＳ Ｐゴシック" pitchFamily="34" charset="-128"/>
            </a:endParaRPr>
          </a:p>
          <a:p>
            <a:pPr algn="ctr">
              <a:buFontTx/>
              <a:buNone/>
            </a:pPr>
            <a:endParaRPr lang="en-US" sz="2400" smtClean="0">
              <a:ea typeface="ＭＳ Ｐゴシック" pitchFamily="34" charset="-128"/>
            </a:endParaRPr>
          </a:p>
          <a:p>
            <a:pPr algn="ctr">
              <a:buFontTx/>
              <a:buNone/>
            </a:pPr>
            <a:r>
              <a:rPr lang="en-US" sz="2400" smtClean="0">
                <a:ea typeface="ＭＳ Ｐゴシック" pitchFamily="34" charset="-128"/>
              </a:rPr>
              <a:t>Nia Trammel, Martin-Pitt’s Program Evaluator</a:t>
            </a:r>
          </a:p>
          <a:p>
            <a:pPr>
              <a:buFontTx/>
              <a:buNone/>
            </a:pPr>
            <a:endParaRPr lang="en-US" smtClean="0">
              <a:ea typeface="ＭＳ Ｐゴシック" pitchFamily="34" charset="-128"/>
            </a:endParaRPr>
          </a:p>
          <a:p>
            <a:pPr>
              <a:buFontTx/>
              <a:buNone/>
            </a:pPr>
            <a:endParaRPr lang="en-US" smtClean="0">
              <a:ea typeface="ＭＳ Ｐゴシック" pitchFamily="34" charset="-128"/>
            </a:endParaRPr>
          </a:p>
          <a:p>
            <a:pPr>
              <a:buFontTx/>
              <a:buNone/>
            </a:pPr>
            <a:endParaRPr lang="en-US" smtClean="0">
              <a:ea typeface="ＭＳ Ｐゴシック" pitchFamily="34" charset="-128"/>
            </a:endParaRPr>
          </a:p>
        </p:txBody>
      </p:sp>
      <p:sp>
        <p:nvSpPr>
          <p:cNvPr id="13317" name="Slide Number Placeholder 3"/>
          <p:cNvSpPr>
            <a:spLocks noGrp="1"/>
          </p:cNvSpPr>
          <p:nvPr>
            <p:ph type="sldNum" sz="quarter" idx="11"/>
          </p:nvPr>
        </p:nvSpPr>
        <p:spPr>
          <a:noFill/>
        </p:spPr>
        <p:txBody>
          <a:bodyPr/>
          <a:lstStyle/>
          <a:p>
            <a:fld id="{7C249F4D-06FC-4AE0-BCE2-B5D0A87693A8}" type="slidenum">
              <a:rPr lang="en-US" smtClean="0"/>
              <a:pPr/>
              <a:t>43</a:t>
            </a:fld>
            <a:endParaRPr lang="en-US" smtClean="0"/>
          </a:p>
        </p:txBody>
      </p:sp>
      <p:sp>
        <p:nvSpPr>
          <p:cNvPr id="11" name="TextBox 10"/>
          <p:cNvSpPr txBox="1"/>
          <p:nvPr/>
        </p:nvSpPr>
        <p:spPr>
          <a:xfrm>
            <a:off x="4114800" y="3382963"/>
            <a:ext cx="1447800" cy="369887"/>
          </a:xfrm>
          <a:prstGeom prst="rect">
            <a:avLst/>
          </a:prstGeom>
          <a:solidFill>
            <a:schemeClr val="bg1">
              <a:lumMod val="95000"/>
            </a:schemeClr>
          </a:solidFill>
          <a:ln>
            <a:solidFill>
              <a:schemeClr val="tx1"/>
            </a:solidFill>
          </a:ln>
        </p:spPr>
        <p:txBody>
          <a:bodyPr>
            <a:spAutoFit/>
          </a:bodyPr>
          <a:lstStyle/>
          <a:p>
            <a:pPr>
              <a:defRPr/>
            </a:pPr>
            <a:r>
              <a:rPr lang="en-US" sz="1800" dirty="0">
                <a:solidFill>
                  <a:srgbClr val="000000"/>
                </a:solidFill>
                <a:latin typeface="Comic Sans MS" pitchFamily="66" charset="0"/>
                <a:ea typeface="ＭＳ Ｐゴシック" pitchFamily="34" charset="-128"/>
              </a:rPr>
              <a:t>Martin-Pitt</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b="1" smtClean="0">
                <a:ea typeface="ＭＳ Ｐゴシック" pitchFamily="34" charset="-128"/>
                <a:cs typeface="Arial" pitchFamily="34" charset="0"/>
              </a:rPr>
              <a:t>LPs Approach – cont.</a:t>
            </a:r>
          </a:p>
        </p:txBody>
      </p:sp>
      <p:sp>
        <p:nvSpPr>
          <p:cNvPr id="14339" name="Content Placeholder 2"/>
          <p:cNvSpPr>
            <a:spLocks noGrp="1"/>
          </p:cNvSpPr>
          <p:nvPr>
            <p:ph idx="1"/>
          </p:nvPr>
        </p:nvSpPr>
        <p:spPr>
          <a:xfrm>
            <a:off x="381000" y="1371600"/>
            <a:ext cx="8458200" cy="4419600"/>
          </a:xfrm>
        </p:spPr>
        <p:txBody>
          <a:bodyPr/>
          <a:lstStyle/>
          <a:p>
            <a:pPr algn="ctr">
              <a:buFontTx/>
              <a:buNone/>
            </a:pPr>
            <a:r>
              <a:rPr lang="en-US" u="sng" smtClean="0">
                <a:ea typeface="ＭＳ Ｐゴシック" pitchFamily="34" charset="-128"/>
              </a:rPr>
              <a:t>Written Guidelines Checklist</a:t>
            </a:r>
          </a:p>
          <a:p>
            <a:pPr algn="ctr">
              <a:buFontTx/>
              <a:buNone/>
            </a:pPr>
            <a:endParaRPr lang="en-US" sz="2400" smtClean="0">
              <a:ea typeface="ＭＳ Ｐゴシック" pitchFamily="34" charset="-128"/>
            </a:endParaRPr>
          </a:p>
          <a:p>
            <a:pPr algn="ctr">
              <a:buFontTx/>
              <a:buNone/>
            </a:pPr>
            <a:endParaRPr lang="en-US" sz="2400" smtClean="0">
              <a:ea typeface="ＭＳ Ｐゴシック" pitchFamily="34" charset="-128"/>
            </a:endParaRPr>
          </a:p>
          <a:p>
            <a:pPr algn="ctr">
              <a:buFontTx/>
              <a:buNone/>
            </a:pPr>
            <a:endParaRPr lang="en-US" sz="2400" smtClean="0">
              <a:ea typeface="ＭＳ Ｐゴシック" pitchFamily="34" charset="-128"/>
            </a:endParaRPr>
          </a:p>
          <a:p>
            <a:pPr algn="ctr">
              <a:buFontTx/>
              <a:buNone/>
            </a:pPr>
            <a:endParaRPr lang="en-US" sz="2400" smtClean="0">
              <a:ea typeface="ＭＳ Ｐゴシック" pitchFamily="34" charset="-128"/>
            </a:endParaRPr>
          </a:p>
          <a:p>
            <a:pPr algn="ctr">
              <a:buFontTx/>
              <a:buNone/>
            </a:pPr>
            <a:endParaRPr lang="en-US" sz="2400" smtClean="0">
              <a:ea typeface="ＭＳ Ｐゴシック" pitchFamily="34" charset="-128"/>
            </a:endParaRPr>
          </a:p>
          <a:p>
            <a:pPr algn="ctr">
              <a:buFontTx/>
              <a:buNone/>
            </a:pPr>
            <a:endParaRPr lang="en-US" sz="2400" smtClean="0">
              <a:ea typeface="ＭＳ Ｐゴシック" pitchFamily="34" charset="-128"/>
            </a:endParaRPr>
          </a:p>
          <a:p>
            <a:pPr algn="ctr">
              <a:buFontTx/>
              <a:buNone/>
            </a:pPr>
            <a:endParaRPr lang="en-US" sz="2400" smtClean="0">
              <a:ea typeface="ＭＳ Ｐゴシック" pitchFamily="34" charset="-128"/>
            </a:endParaRPr>
          </a:p>
          <a:p>
            <a:pPr algn="ctr">
              <a:buFontTx/>
              <a:buNone/>
            </a:pPr>
            <a:endParaRPr lang="en-US" sz="2400" smtClean="0">
              <a:ea typeface="ＭＳ Ｐゴシック" pitchFamily="34" charset="-128"/>
            </a:endParaRPr>
          </a:p>
          <a:p>
            <a:pPr algn="ctr">
              <a:buFontTx/>
              <a:buNone/>
            </a:pPr>
            <a:r>
              <a:rPr lang="en-US" sz="2400" smtClean="0">
                <a:ea typeface="ＭＳ Ｐゴシック" pitchFamily="34" charset="-128"/>
              </a:rPr>
              <a:t>Lee Henderson, Mecklenburg’s Sr. Program Manager</a:t>
            </a:r>
          </a:p>
          <a:p>
            <a:pPr algn="ctr">
              <a:buFontTx/>
              <a:buNone/>
            </a:pPr>
            <a:endParaRPr lang="en-US" smtClean="0">
              <a:ea typeface="ＭＳ Ｐゴシック" pitchFamily="34" charset="-128"/>
            </a:endParaRPr>
          </a:p>
          <a:p>
            <a:pPr>
              <a:buFontTx/>
              <a:buNone/>
            </a:pPr>
            <a:endParaRPr lang="en-US" smtClean="0">
              <a:ea typeface="ＭＳ Ｐゴシック" pitchFamily="34" charset="-128"/>
            </a:endParaRPr>
          </a:p>
        </p:txBody>
      </p:sp>
      <p:sp>
        <p:nvSpPr>
          <p:cNvPr id="14340" name="Slide Number Placeholder 3"/>
          <p:cNvSpPr>
            <a:spLocks noGrp="1"/>
          </p:cNvSpPr>
          <p:nvPr>
            <p:ph type="sldNum" sz="quarter" idx="11"/>
          </p:nvPr>
        </p:nvSpPr>
        <p:spPr>
          <a:noFill/>
        </p:spPr>
        <p:txBody>
          <a:bodyPr/>
          <a:lstStyle/>
          <a:p>
            <a:fld id="{A8885C4A-5E4F-4A73-B011-E0FB7E440A67}" type="slidenum">
              <a:rPr lang="en-US" smtClean="0"/>
              <a:pPr/>
              <a:t>44</a:t>
            </a:fld>
            <a:endParaRPr lang="en-US" smtClean="0"/>
          </a:p>
        </p:txBody>
      </p:sp>
      <p:pic>
        <p:nvPicPr>
          <p:cNvPr id="14341" name="Picture 6" descr="GuidelinesCHecklist.PNG"/>
          <p:cNvPicPr>
            <a:picLocks noChangeAspect="1"/>
          </p:cNvPicPr>
          <p:nvPr/>
        </p:nvPicPr>
        <p:blipFill>
          <a:blip r:embed="rId3"/>
          <a:srcRect/>
          <a:stretch>
            <a:fillRect/>
          </a:stretch>
        </p:blipFill>
        <p:spPr bwMode="auto">
          <a:xfrm>
            <a:off x="1371600" y="1828800"/>
            <a:ext cx="6477000" cy="3589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b="1" dirty="0" smtClean="0">
                <a:ea typeface="ＭＳ Ｐゴシック" pitchFamily="34" charset="-128"/>
                <a:cs typeface="Arial" pitchFamily="34" charset="0"/>
              </a:rPr>
              <a:t>Written Guidelines</a:t>
            </a:r>
            <a:br>
              <a:rPr lang="en-US" b="1" dirty="0" smtClean="0">
                <a:ea typeface="ＭＳ Ｐゴシック" pitchFamily="34" charset="-128"/>
                <a:cs typeface="Arial" pitchFamily="34" charset="0"/>
              </a:rPr>
            </a:br>
            <a:r>
              <a:rPr lang="en-US" b="1" dirty="0" smtClean="0">
                <a:ea typeface="ＭＳ Ｐゴシック" pitchFamily="34" charset="-128"/>
                <a:cs typeface="Arial" pitchFamily="34" charset="0"/>
              </a:rPr>
              <a:t>Table Exercise</a:t>
            </a:r>
          </a:p>
        </p:txBody>
      </p:sp>
      <p:sp>
        <p:nvSpPr>
          <p:cNvPr id="15363" name="Content Placeholder 2"/>
          <p:cNvSpPr>
            <a:spLocks noGrp="1"/>
          </p:cNvSpPr>
          <p:nvPr>
            <p:ph idx="1"/>
          </p:nvPr>
        </p:nvSpPr>
        <p:spPr>
          <a:xfrm>
            <a:off x="0" y="1371600"/>
            <a:ext cx="8915400" cy="5486400"/>
          </a:xfrm>
        </p:spPr>
        <p:txBody>
          <a:bodyPr/>
          <a:lstStyle/>
          <a:p>
            <a:pPr>
              <a:spcAft>
                <a:spcPts val="2400"/>
              </a:spcAft>
            </a:pPr>
            <a:endParaRPr lang="en-US" dirty="0" smtClean="0">
              <a:ea typeface="ＭＳ Ｐゴシック" pitchFamily="34" charset="-128"/>
            </a:endParaRPr>
          </a:p>
          <a:p>
            <a:pPr>
              <a:spcAft>
                <a:spcPts val="2400"/>
              </a:spcAft>
              <a:buNone/>
            </a:pPr>
            <a:endParaRPr lang="en-US" dirty="0" smtClean="0">
              <a:ea typeface="ＭＳ Ｐゴシック" pitchFamily="34" charset="-128"/>
            </a:endParaRPr>
          </a:p>
        </p:txBody>
      </p:sp>
      <p:sp>
        <p:nvSpPr>
          <p:cNvPr id="15364" name="Slide Number Placeholder 3"/>
          <p:cNvSpPr>
            <a:spLocks noGrp="1"/>
          </p:cNvSpPr>
          <p:nvPr>
            <p:ph type="sldNum" sz="quarter" idx="11"/>
          </p:nvPr>
        </p:nvSpPr>
        <p:spPr>
          <a:noFill/>
        </p:spPr>
        <p:txBody>
          <a:bodyPr/>
          <a:lstStyle/>
          <a:p>
            <a:fld id="{8F6C702B-DB01-4A17-B9B2-03F3D2D696B5}" type="slidenum">
              <a:rPr lang="en-US" smtClean="0"/>
              <a:pPr/>
              <a:t>45</a:t>
            </a:fld>
            <a:endParaRPr lang="en-US" smtClean="0"/>
          </a:p>
        </p:txBody>
      </p:sp>
      <p:sp>
        <p:nvSpPr>
          <p:cNvPr id="11" name="TextBox 10"/>
          <p:cNvSpPr txBox="1"/>
          <p:nvPr/>
        </p:nvSpPr>
        <p:spPr>
          <a:xfrm>
            <a:off x="152400" y="1447800"/>
            <a:ext cx="8534400" cy="4339650"/>
          </a:xfrm>
          <a:prstGeom prst="rect">
            <a:avLst/>
          </a:prstGeom>
          <a:noFill/>
        </p:spPr>
        <p:txBody>
          <a:bodyPr wrap="square">
            <a:spAutoFit/>
          </a:bodyPr>
          <a:lstStyle/>
          <a:p>
            <a:pPr>
              <a:spcAft>
                <a:spcPts val="1800"/>
              </a:spcAft>
              <a:buFont typeface="Arial" pitchFamily="34" charset="0"/>
              <a:buChar char="•"/>
              <a:defRPr/>
            </a:pPr>
            <a:r>
              <a:rPr lang="en-US" sz="3600" dirty="0">
                <a:solidFill>
                  <a:srgbClr val="000000"/>
                </a:solidFill>
                <a:latin typeface="Tahoma"/>
                <a:ea typeface="ＭＳ Ｐゴシック" pitchFamily="34" charset="-128"/>
              </a:rPr>
              <a:t>Discuss pros / cons </a:t>
            </a:r>
            <a:r>
              <a:rPr lang="en-US" sz="3600" dirty="0" smtClean="0">
                <a:solidFill>
                  <a:srgbClr val="000000"/>
                </a:solidFill>
                <a:latin typeface="Tahoma"/>
                <a:ea typeface="ＭＳ Ｐゴシック" pitchFamily="34" charset="-128"/>
              </a:rPr>
              <a:t>for </a:t>
            </a:r>
            <a:r>
              <a:rPr lang="en-US" sz="3600" dirty="0">
                <a:solidFill>
                  <a:srgbClr val="000000"/>
                </a:solidFill>
                <a:latin typeface="Tahoma"/>
                <a:ea typeface="ＭＳ Ｐゴシック" pitchFamily="34" charset="-128"/>
              </a:rPr>
              <a:t>each </a:t>
            </a:r>
            <a:r>
              <a:rPr lang="en-US" sz="3600" dirty="0" smtClean="0">
                <a:solidFill>
                  <a:srgbClr val="000000"/>
                </a:solidFill>
                <a:latin typeface="Tahoma"/>
                <a:ea typeface="ＭＳ Ｐゴシック" pitchFamily="34" charset="-128"/>
              </a:rPr>
              <a:t>approach</a:t>
            </a:r>
            <a:endParaRPr lang="en-US" sz="3600" dirty="0">
              <a:solidFill>
                <a:srgbClr val="000000"/>
              </a:solidFill>
              <a:latin typeface="Tahoma"/>
              <a:ea typeface="ＭＳ Ｐゴシック" pitchFamily="34" charset="-128"/>
            </a:endParaRPr>
          </a:p>
          <a:p>
            <a:pPr>
              <a:spcAft>
                <a:spcPts val="1800"/>
              </a:spcAft>
              <a:buFont typeface="Arial" pitchFamily="34" charset="0"/>
              <a:buChar char="•"/>
              <a:defRPr/>
            </a:pPr>
            <a:endParaRPr lang="en-US" sz="3600" dirty="0" smtClean="0">
              <a:solidFill>
                <a:srgbClr val="000000"/>
              </a:solidFill>
              <a:latin typeface="Tahoma"/>
              <a:ea typeface="ＭＳ Ｐゴシック" pitchFamily="34" charset="-128"/>
            </a:endParaRPr>
          </a:p>
          <a:p>
            <a:pPr>
              <a:spcAft>
                <a:spcPts val="1800"/>
              </a:spcAft>
              <a:buFont typeface="Arial" pitchFamily="34" charset="0"/>
              <a:buChar char="•"/>
              <a:defRPr/>
            </a:pPr>
            <a:r>
              <a:rPr lang="en-US" sz="3600" dirty="0" smtClean="0">
                <a:solidFill>
                  <a:srgbClr val="000000"/>
                </a:solidFill>
                <a:latin typeface="Tahoma"/>
                <a:ea typeface="ＭＳ Ｐゴシック" pitchFamily="34" charset="-128"/>
              </a:rPr>
              <a:t>Share LP approach  to                             review/write guidelines</a:t>
            </a:r>
            <a:endParaRPr lang="en-US" sz="3600" dirty="0">
              <a:solidFill>
                <a:srgbClr val="000000"/>
              </a:solidFill>
              <a:latin typeface="Tahoma"/>
              <a:ea typeface="ＭＳ Ｐゴシック" pitchFamily="34" charset="-128"/>
            </a:endParaRPr>
          </a:p>
          <a:p>
            <a:pPr>
              <a:spcAft>
                <a:spcPts val="1800"/>
              </a:spcAft>
              <a:buFont typeface="Arial" pitchFamily="34" charset="0"/>
              <a:buChar char="•"/>
              <a:defRPr/>
            </a:pPr>
            <a:endParaRPr lang="en-US" sz="3600" dirty="0" smtClean="0">
              <a:solidFill>
                <a:srgbClr val="000000"/>
              </a:solidFill>
              <a:latin typeface="Tahoma"/>
              <a:ea typeface="ＭＳ Ｐゴシック" pitchFamily="34" charset="-128"/>
            </a:endParaRPr>
          </a:p>
          <a:p>
            <a:pPr>
              <a:spcAft>
                <a:spcPts val="1800"/>
              </a:spcAft>
              <a:buFont typeface="Arial" pitchFamily="34" charset="0"/>
              <a:buChar char="•"/>
              <a:defRPr/>
            </a:pPr>
            <a:r>
              <a:rPr lang="en-US" sz="3600" dirty="0" smtClean="0">
                <a:solidFill>
                  <a:srgbClr val="000000"/>
                </a:solidFill>
                <a:latin typeface="Tahoma"/>
                <a:ea typeface="ＭＳ Ｐゴシック" pitchFamily="34" charset="-128"/>
              </a:rPr>
              <a:t>Share </a:t>
            </a:r>
            <a:r>
              <a:rPr lang="en-US" sz="3600" dirty="0">
                <a:solidFill>
                  <a:srgbClr val="000000"/>
                </a:solidFill>
                <a:latin typeface="Tahoma"/>
                <a:ea typeface="ＭＳ Ｐゴシック" pitchFamily="34" charset="-128"/>
              </a:rPr>
              <a:t>how </a:t>
            </a:r>
            <a:r>
              <a:rPr lang="en-US" sz="3600" dirty="0" smtClean="0">
                <a:solidFill>
                  <a:srgbClr val="000000"/>
                </a:solidFill>
                <a:latin typeface="Tahoma"/>
                <a:ea typeface="ＭＳ Ｐゴシック" pitchFamily="34" charset="-128"/>
              </a:rPr>
              <a:t>you use </a:t>
            </a:r>
            <a:r>
              <a:rPr lang="en-US" sz="3600" dirty="0">
                <a:solidFill>
                  <a:srgbClr val="000000"/>
                </a:solidFill>
                <a:latin typeface="Tahoma"/>
                <a:ea typeface="ＭＳ Ｐゴシック" pitchFamily="34" charset="-128"/>
              </a:rPr>
              <a:t>guidelines for CQI</a:t>
            </a:r>
          </a:p>
        </p:txBody>
      </p:sp>
      <p:pic>
        <p:nvPicPr>
          <p:cNvPr id="15367" name="Picture 14" descr="https://encrypted-tbn3.gstatic.com/images?q=tbn:ANd9GcTIyK-ARDNb4gdYAvwn9Z4t8xoLYecnQ9mcTfdxAAzGClrRY3qk5A"/>
          <p:cNvPicPr>
            <a:picLocks noChangeAspect="1" noChangeArrowheads="1"/>
          </p:cNvPicPr>
          <p:nvPr/>
        </p:nvPicPr>
        <p:blipFill>
          <a:blip r:embed="rId3"/>
          <a:srcRect/>
          <a:stretch>
            <a:fillRect/>
          </a:stretch>
        </p:blipFill>
        <p:spPr bwMode="auto">
          <a:xfrm>
            <a:off x="4972593" y="2133600"/>
            <a:ext cx="4171407" cy="29260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algn="l"/>
            <a:r>
              <a:rPr lang="en-US" sz="3900" b="1" smtClean="0">
                <a:ea typeface="ＭＳ Ｐゴシック" pitchFamily="34" charset="-128"/>
                <a:cs typeface="Arial" pitchFamily="34" charset="0"/>
              </a:rPr>
              <a:t>What’s on the Horizon?</a:t>
            </a:r>
          </a:p>
        </p:txBody>
      </p:sp>
      <p:sp>
        <p:nvSpPr>
          <p:cNvPr id="17411" name="Content Placeholder 2"/>
          <p:cNvSpPr>
            <a:spLocks noGrp="1"/>
          </p:cNvSpPr>
          <p:nvPr>
            <p:ph idx="1"/>
          </p:nvPr>
        </p:nvSpPr>
        <p:spPr>
          <a:xfrm>
            <a:off x="381000" y="1600200"/>
            <a:ext cx="8458200" cy="4419600"/>
          </a:xfrm>
        </p:spPr>
        <p:txBody>
          <a:bodyPr/>
          <a:lstStyle/>
          <a:p>
            <a:pPr indent="0">
              <a:buFontTx/>
              <a:buNone/>
            </a:pPr>
            <a:r>
              <a:rPr lang="en-US" dirty="0" smtClean="0">
                <a:ea typeface="ＭＳ Ｐゴシック" pitchFamily="34" charset="-128"/>
              </a:rPr>
              <a:t>Consider NCPC resources to network with peers, share common guidelines, and brainstorm options for challenges:</a:t>
            </a:r>
          </a:p>
          <a:p>
            <a:pPr lvl="1">
              <a:spcAft>
                <a:spcPts val="1200"/>
              </a:spcAft>
              <a:buFont typeface="Wingdings" pitchFamily="2" charset="2"/>
              <a:buChar char="ü"/>
            </a:pPr>
            <a:r>
              <a:rPr lang="en-US" dirty="0" smtClean="0">
                <a:ea typeface="ＭＳ Ｐゴシック" pitchFamily="34" charset="-128"/>
              </a:rPr>
              <a:t>On-Line Learning Community</a:t>
            </a:r>
          </a:p>
          <a:p>
            <a:pPr lvl="1">
              <a:spcAft>
                <a:spcPts val="1200"/>
              </a:spcAft>
              <a:buFont typeface="Wingdings" pitchFamily="2" charset="2"/>
              <a:buChar char="ü"/>
            </a:pPr>
            <a:r>
              <a:rPr lang="en-US" dirty="0" smtClean="0">
                <a:ea typeface="ＭＳ Ｐゴシック" pitchFamily="34" charset="-128"/>
              </a:rPr>
              <a:t>Fabrik’s Data Dashboards &gt; Statewide Activities</a:t>
            </a:r>
          </a:p>
          <a:p>
            <a:pPr lvl="1">
              <a:spcAft>
                <a:spcPts val="1200"/>
              </a:spcAft>
              <a:buFont typeface="Wingdings" pitchFamily="2" charset="2"/>
              <a:buChar char="ü"/>
            </a:pPr>
            <a:r>
              <a:rPr lang="en-US" dirty="0" smtClean="0">
                <a:ea typeface="ＭＳ Ｐゴシック" pitchFamily="34" charset="-128"/>
              </a:rPr>
              <a:t>Fabrik’s Virtual Learning &gt; Professional Development</a:t>
            </a:r>
          </a:p>
          <a:p>
            <a:pPr lvl="1">
              <a:buFontTx/>
              <a:buNone/>
            </a:pPr>
            <a:endParaRPr lang="en-US" dirty="0" smtClean="0">
              <a:ea typeface="ＭＳ Ｐゴシック" pitchFamily="34" charset="-128"/>
            </a:endParaRPr>
          </a:p>
        </p:txBody>
      </p:sp>
      <p:sp>
        <p:nvSpPr>
          <p:cNvPr id="17412" name="Slide Number Placeholder 3"/>
          <p:cNvSpPr>
            <a:spLocks noGrp="1"/>
          </p:cNvSpPr>
          <p:nvPr>
            <p:ph type="sldNum" sz="quarter" idx="11"/>
          </p:nvPr>
        </p:nvSpPr>
        <p:spPr>
          <a:noFill/>
        </p:spPr>
        <p:txBody>
          <a:bodyPr/>
          <a:lstStyle/>
          <a:p>
            <a:fld id="{9688FB27-21B3-4D68-9512-E7B71803B04C}" type="slidenum">
              <a:rPr lang="en-US" smtClean="0"/>
              <a:pPr/>
              <a:t>46</a:t>
            </a:fld>
            <a:endParaRPr lang="en-US" smtClean="0"/>
          </a:p>
        </p:txBody>
      </p:sp>
      <p:pic>
        <p:nvPicPr>
          <p:cNvPr id="17413" name="Picture 4" descr="https://encrypted-tbn2.gstatic.com/images?q=tbn:ANd9GcQaYd1U8NtZeS5VEaxbij2S6pXnXAd_yL8RkdxRYdGWNA-xyuaM"/>
          <p:cNvPicPr>
            <a:picLocks noChangeAspect="1" noChangeArrowheads="1"/>
          </p:cNvPicPr>
          <p:nvPr/>
        </p:nvPicPr>
        <p:blipFill>
          <a:blip r:embed="rId3"/>
          <a:srcRect r="53165"/>
          <a:stretch>
            <a:fillRect/>
          </a:stretch>
        </p:blipFill>
        <p:spPr bwMode="auto">
          <a:xfrm>
            <a:off x="6348413" y="0"/>
            <a:ext cx="2871787"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defRPr/>
            </a:pPr>
            <a:r>
              <a:rPr lang="en-US" b="1" dirty="0" smtClean="0">
                <a:cs typeface="+mj-cs"/>
              </a:rPr>
              <a:t>Wrap Up</a:t>
            </a:r>
            <a:endParaRPr lang="en-US" b="1" dirty="0">
              <a:cs typeface="+mj-cs"/>
            </a:endParaRPr>
          </a:p>
        </p:txBody>
      </p:sp>
      <p:sp>
        <p:nvSpPr>
          <p:cNvPr id="18435" name="Rectangle 3"/>
          <p:cNvSpPr>
            <a:spLocks noGrp="1" noChangeArrowheads="1"/>
          </p:cNvSpPr>
          <p:nvPr>
            <p:ph type="body" idx="1"/>
          </p:nvPr>
        </p:nvSpPr>
        <p:spPr>
          <a:xfrm>
            <a:off x="304800" y="1447800"/>
            <a:ext cx="8534400" cy="4297363"/>
          </a:xfrm>
        </p:spPr>
        <p:txBody>
          <a:bodyPr/>
          <a:lstStyle/>
          <a:p>
            <a:pPr lvl="0">
              <a:buNone/>
            </a:pPr>
            <a:r>
              <a:rPr lang="en-US" dirty="0" smtClean="0">
                <a:solidFill>
                  <a:srgbClr val="FF0000"/>
                </a:solidFill>
              </a:rPr>
              <a:t>Reminder – Session Objectives:</a:t>
            </a:r>
          </a:p>
          <a:p>
            <a:pPr lvl="0">
              <a:buNone/>
            </a:pPr>
            <a:endParaRPr lang="en-US" sz="1200" dirty="0" smtClean="0"/>
          </a:p>
          <a:p>
            <a:pPr lvl="0"/>
            <a:r>
              <a:rPr lang="en-US" sz="2400" dirty="0" smtClean="0"/>
              <a:t>To develop good documentation for EB/EI</a:t>
            </a:r>
          </a:p>
          <a:p>
            <a:endParaRPr lang="en-US" sz="1050" dirty="0" smtClean="0"/>
          </a:p>
          <a:p>
            <a:pPr lvl="0"/>
            <a:r>
              <a:rPr lang="en-US" sz="2400" dirty="0" smtClean="0"/>
              <a:t>Evidence, logic model, and guidelines are interconnected</a:t>
            </a:r>
          </a:p>
          <a:p>
            <a:endParaRPr lang="en-US" sz="1050" dirty="0" smtClean="0"/>
          </a:p>
          <a:p>
            <a:pPr lvl="0"/>
            <a:r>
              <a:rPr lang="en-US" sz="2400" dirty="0" smtClean="0"/>
              <a:t>Evidence, logic models, and guidelines are “living” documents and key tools for CQI</a:t>
            </a:r>
          </a:p>
          <a:p>
            <a:pPr lvl="0"/>
            <a:endParaRPr lang="en-US" sz="2800" dirty="0" smtClean="0"/>
          </a:p>
          <a:p>
            <a:pPr lvl="0">
              <a:buNone/>
            </a:pPr>
            <a:r>
              <a:rPr lang="en-US" dirty="0" smtClean="0">
                <a:solidFill>
                  <a:srgbClr val="0070C0"/>
                </a:solidFill>
              </a:rPr>
              <a:t>Tell us:</a:t>
            </a:r>
          </a:p>
          <a:p>
            <a:pPr lvl="0"/>
            <a:r>
              <a:rPr lang="en-US" sz="2400" dirty="0" smtClean="0"/>
              <a:t>What else do you need to continue the learning?</a:t>
            </a:r>
          </a:p>
          <a:p>
            <a:pPr lvl="0"/>
            <a:r>
              <a:rPr lang="en-US" sz="2400" dirty="0" smtClean="0"/>
              <a:t>What format would you like?</a:t>
            </a:r>
          </a:p>
          <a:p>
            <a:pPr marL="0" indent="0" algn="ctr">
              <a:buFontTx/>
              <a:buNone/>
            </a:pPr>
            <a:endParaRPr lang="en-US" b="1" dirty="0" smtClean="0">
              <a:solidFill>
                <a:srgbClr val="FF0000"/>
              </a:solidFill>
              <a:ea typeface="ＭＳ Ｐゴシック" pitchFamily="34" charset="-128"/>
            </a:endParaRPr>
          </a:p>
        </p:txBody>
      </p:sp>
      <p:sp>
        <p:nvSpPr>
          <p:cNvPr id="18436" name="Slide Number Placeholder 3"/>
          <p:cNvSpPr>
            <a:spLocks noGrp="1"/>
          </p:cNvSpPr>
          <p:nvPr>
            <p:ph type="sldNum" sz="quarter" idx="11"/>
          </p:nvPr>
        </p:nvSpPr>
        <p:spPr>
          <a:noFill/>
        </p:spPr>
        <p:txBody>
          <a:bodyPr/>
          <a:lstStyle/>
          <a:p>
            <a:fld id="{92288E77-8618-4EEB-A3BF-CF8D745E285C}" type="slidenum">
              <a:rPr lang="en-US" smtClean="0"/>
              <a:pPr/>
              <a:t>47</a:t>
            </a:fld>
            <a:endParaRPr lang="en-US" smtClean="0"/>
          </a:p>
        </p:txBody>
      </p:sp>
      <p:pic>
        <p:nvPicPr>
          <p:cNvPr id="289794" name="Picture 2"/>
          <p:cNvPicPr>
            <a:picLocks noChangeAspect="1" noChangeArrowheads="1"/>
          </p:cNvPicPr>
          <p:nvPr/>
        </p:nvPicPr>
        <p:blipFill>
          <a:blip r:embed="rId3"/>
          <a:srcRect l="6942" t="10798" r="3471" b="4628"/>
          <a:stretch>
            <a:fillRect/>
          </a:stretch>
        </p:blipFill>
        <p:spPr bwMode="auto">
          <a:xfrm>
            <a:off x="7239000" y="1371600"/>
            <a:ext cx="1638366" cy="15466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76200"/>
            <a:ext cx="8839200" cy="1143000"/>
          </a:xfrm>
        </p:spPr>
        <p:txBody>
          <a:bodyPr/>
          <a:lstStyle/>
          <a:p>
            <a:r>
              <a:rPr lang="en-US" sz="3600" b="1" smtClean="0">
                <a:ea typeface="ＭＳ Ｐゴシック" pitchFamily="34" charset="-128"/>
              </a:rPr>
              <a:t>NCPC Contacts</a:t>
            </a:r>
          </a:p>
        </p:txBody>
      </p:sp>
      <p:sp>
        <p:nvSpPr>
          <p:cNvPr id="32771" name="Rectangle 3"/>
          <p:cNvSpPr>
            <a:spLocks noGrp="1" noChangeArrowheads="1"/>
          </p:cNvSpPr>
          <p:nvPr>
            <p:ph type="body" idx="1"/>
          </p:nvPr>
        </p:nvSpPr>
        <p:spPr>
          <a:xfrm>
            <a:off x="228600" y="1447800"/>
            <a:ext cx="8915400" cy="4419600"/>
          </a:xfrm>
        </p:spPr>
        <p:txBody>
          <a:bodyPr/>
          <a:lstStyle/>
          <a:p>
            <a:pPr algn="ctr">
              <a:buFontTx/>
              <a:buNone/>
              <a:defRPr/>
            </a:pPr>
            <a:r>
              <a:rPr lang="en-US" sz="2000" b="1" dirty="0" smtClean="0"/>
              <a:t>Quality Assurance Specialists:</a:t>
            </a:r>
          </a:p>
          <a:p>
            <a:pPr algn="ctr">
              <a:spcBef>
                <a:spcPts val="0"/>
              </a:spcBef>
              <a:buFontTx/>
              <a:buNone/>
              <a:defRPr/>
            </a:pPr>
            <a:r>
              <a:rPr lang="en-US" sz="2000" dirty="0" smtClean="0"/>
              <a:t>Ann Spence, West /Mid East, 919-821-9556, </a:t>
            </a:r>
            <a:r>
              <a:rPr lang="en-US" sz="2000" dirty="0" smtClean="0">
                <a:solidFill>
                  <a:srgbClr val="3333CC"/>
                </a:solidFill>
              </a:rPr>
              <a:t>aspence@</a:t>
            </a:r>
            <a:r>
              <a:rPr lang="en-US" sz="2000" dirty="0" smtClean="0">
                <a:solidFill>
                  <a:schemeClr val="accent2"/>
                </a:solidFill>
                <a:ea typeface="ＭＳ Ｐゴシック" pitchFamily="34" charset="-128"/>
              </a:rPr>
              <a:t>ncsmartstart.org</a:t>
            </a:r>
          </a:p>
          <a:p>
            <a:pPr algn="ctr" eaLnBrk="1" hangingPunct="1">
              <a:spcBef>
                <a:spcPts val="0"/>
              </a:spcBef>
              <a:buFontTx/>
              <a:buNone/>
              <a:defRPr/>
            </a:pPr>
            <a:r>
              <a:rPr lang="en-US" sz="1800" dirty="0" smtClean="0">
                <a:ea typeface="ＭＳ Ｐゴシック" pitchFamily="34" charset="-128"/>
              </a:rPr>
              <a:t>Cynthia Turner, </a:t>
            </a:r>
            <a:r>
              <a:rPr lang="en-US" sz="1800" dirty="0" smtClean="0"/>
              <a:t>Mid West /East, 919-821-9565, </a:t>
            </a:r>
            <a:r>
              <a:rPr lang="en-US" sz="1800" dirty="0" smtClean="0">
                <a:solidFill>
                  <a:schemeClr val="accent2"/>
                </a:solidFill>
              </a:rPr>
              <a:t>cturner@ncsmartstart.org</a:t>
            </a:r>
            <a:r>
              <a:rPr lang="en-US" sz="1800" u="sng" dirty="0" smtClean="0">
                <a:solidFill>
                  <a:schemeClr val="accent2"/>
                </a:solidFill>
              </a:rPr>
              <a:t> </a:t>
            </a:r>
          </a:p>
          <a:p>
            <a:pPr marL="0" algn="ctr">
              <a:spcBef>
                <a:spcPts val="0"/>
              </a:spcBef>
              <a:buFontTx/>
              <a:buNone/>
              <a:defRPr/>
            </a:pPr>
            <a:endParaRPr lang="en-US" sz="2000" b="1" dirty="0" smtClean="0">
              <a:ea typeface="ＭＳ Ｐゴシック" pitchFamily="34" charset="-128"/>
            </a:endParaRPr>
          </a:p>
          <a:p>
            <a:pPr marL="0" algn="ctr">
              <a:spcBef>
                <a:spcPts val="0"/>
              </a:spcBef>
              <a:buFontTx/>
              <a:buNone/>
              <a:defRPr/>
            </a:pPr>
            <a:r>
              <a:rPr lang="en-US" sz="2000" b="1" dirty="0" smtClean="0">
                <a:ea typeface="ＭＳ Ｐゴシック" pitchFamily="34" charset="-128"/>
              </a:rPr>
              <a:t>Regional Specialists:</a:t>
            </a:r>
          </a:p>
          <a:p>
            <a:pPr marL="0" algn="ctr">
              <a:spcBef>
                <a:spcPts val="0"/>
              </a:spcBef>
              <a:buFontTx/>
              <a:buNone/>
              <a:defRPr/>
            </a:pPr>
            <a:r>
              <a:rPr lang="en-US" sz="2000" dirty="0" smtClean="0">
                <a:ea typeface="ＭＳ Ｐゴシック" pitchFamily="34" charset="-128"/>
              </a:rPr>
              <a:t>Gale Wilson, </a:t>
            </a:r>
            <a:r>
              <a:rPr lang="en-US" sz="2000" dirty="0" smtClean="0"/>
              <a:t>West/Mid West,</a:t>
            </a:r>
            <a:r>
              <a:rPr lang="en-US" sz="2000" b="1" dirty="0" smtClean="0">
                <a:ea typeface="ＭＳ Ｐゴシック" pitchFamily="34" charset="-128"/>
              </a:rPr>
              <a:t> </a:t>
            </a:r>
            <a:r>
              <a:rPr lang="en-US" sz="2000" dirty="0" smtClean="0"/>
              <a:t>919-821-9563, </a:t>
            </a:r>
            <a:r>
              <a:rPr lang="en-US" sz="2000" dirty="0" smtClean="0">
                <a:solidFill>
                  <a:schemeClr val="accent2"/>
                </a:solidFill>
              </a:rPr>
              <a:t>gwilson@ncsmartstart.org </a:t>
            </a:r>
          </a:p>
          <a:p>
            <a:pPr marL="0" algn="ctr">
              <a:spcBef>
                <a:spcPts val="0"/>
              </a:spcBef>
              <a:buFontTx/>
              <a:buNone/>
              <a:defRPr/>
            </a:pPr>
            <a:r>
              <a:rPr lang="en-US" sz="2000" dirty="0" smtClean="0">
                <a:ea typeface="ＭＳ Ｐゴシック" pitchFamily="34" charset="-128"/>
              </a:rPr>
              <a:t>Lois Slade, </a:t>
            </a:r>
            <a:r>
              <a:rPr lang="en-US" sz="2000" dirty="0" smtClean="0"/>
              <a:t>Mid East/East, 919-821-9577, </a:t>
            </a:r>
            <a:r>
              <a:rPr lang="en-US" sz="2000" dirty="0" smtClean="0">
                <a:solidFill>
                  <a:schemeClr val="accent2"/>
                </a:solidFill>
              </a:rPr>
              <a:t>lslade@ncsmartstart.org</a:t>
            </a:r>
            <a:r>
              <a:rPr lang="en-US" sz="2000" u="sng" dirty="0" smtClean="0">
                <a:solidFill>
                  <a:schemeClr val="accent2"/>
                </a:solidFill>
              </a:rPr>
              <a:t> </a:t>
            </a:r>
          </a:p>
          <a:p>
            <a:pPr marL="0" algn="ctr">
              <a:spcBef>
                <a:spcPts val="0"/>
              </a:spcBef>
              <a:buFontTx/>
              <a:buNone/>
              <a:defRPr/>
            </a:pPr>
            <a:endParaRPr lang="en-US" sz="2000" b="1" dirty="0" smtClean="0">
              <a:solidFill>
                <a:srgbClr val="000000"/>
              </a:solidFill>
              <a:ea typeface="ＭＳ Ｐゴシック" pitchFamily="34" charset="-128"/>
            </a:endParaRPr>
          </a:p>
          <a:p>
            <a:pPr marL="0" algn="ctr">
              <a:spcBef>
                <a:spcPts val="0"/>
              </a:spcBef>
              <a:buFontTx/>
              <a:buNone/>
              <a:defRPr/>
            </a:pPr>
            <a:r>
              <a:rPr lang="en-US" sz="2000" b="1" dirty="0" smtClean="0">
                <a:solidFill>
                  <a:srgbClr val="000000"/>
                </a:solidFill>
                <a:ea typeface="ＭＳ Ｐゴシック" pitchFamily="34" charset="-128"/>
              </a:rPr>
              <a:t>Program Officers:</a:t>
            </a:r>
            <a:endParaRPr lang="en-US" sz="2000" dirty="0" smtClean="0">
              <a:solidFill>
                <a:srgbClr val="000000"/>
              </a:solidFill>
              <a:ea typeface="ＭＳ Ｐゴシック" pitchFamily="34" charset="-128"/>
            </a:endParaRPr>
          </a:p>
          <a:p>
            <a:pPr marL="0" algn="ctr">
              <a:spcBef>
                <a:spcPts val="0"/>
              </a:spcBef>
              <a:buFontTx/>
              <a:buNone/>
              <a:defRPr/>
            </a:pPr>
            <a:r>
              <a:rPr lang="en-US" sz="2000" dirty="0" smtClean="0">
                <a:solidFill>
                  <a:srgbClr val="000000"/>
                </a:solidFill>
                <a:ea typeface="ＭＳ Ｐゴシック" pitchFamily="34" charset="-128"/>
              </a:rPr>
              <a:t>Christina DiSalvo</a:t>
            </a:r>
            <a:r>
              <a:rPr lang="en-US" sz="2000" b="1" dirty="0" smtClean="0">
                <a:solidFill>
                  <a:srgbClr val="000000"/>
                </a:solidFill>
                <a:ea typeface="ＭＳ Ｐゴシック" pitchFamily="34" charset="-128"/>
              </a:rPr>
              <a:t>, </a:t>
            </a:r>
            <a:r>
              <a:rPr lang="en-US" sz="2000" dirty="0" smtClean="0">
                <a:solidFill>
                  <a:srgbClr val="000000"/>
                </a:solidFill>
              </a:rPr>
              <a:t>Early Care/Educ.</a:t>
            </a:r>
            <a:r>
              <a:rPr lang="en-US" sz="2000" b="1" dirty="0" smtClean="0">
                <a:solidFill>
                  <a:srgbClr val="000000"/>
                </a:solidFill>
                <a:ea typeface="ＭＳ Ｐゴシック" pitchFamily="34" charset="-128"/>
              </a:rPr>
              <a:t> </a:t>
            </a:r>
            <a:r>
              <a:rPr lang="en-US" sz="2000" dirty="0" smtClean="0">
                <a:solidFill>
                  <a:srgbClr val="000000"/>
                </a:solidFill>
              </a:rPr>
              <a:t>919-821-9575, </a:t>
            </a:r>
            <a:r>
              <a:rPr lang="en-US" sz="2000" dirty="0" smtClean="0">
                <a:solidFill>
                  <a:srgbClr val="3333CC"/>
                </a:solidFill>
              </a:rPr>
              <a:t>cdisalvo@ncsmartstart.org</a:t>
            </a:r>
            <a:endParaRPr lang="en-US" sz="2400" u="sng" dirty="0" smtClean="0">
              <a:solidFill>
                <a:schemeClr val="accent2"/>
              </a:solidFill>
            </a:endParaRPr>
          </a:p>
          <a:p>
            <a:pPr marL="0" algn="ctr">
              <a:spcBef>
                <a:spcPts val="0"/>
              </a:spcBef>
              <a:buFontTx/>
              <a:buNone/>
              <a:defRPr/>
            </a:pPr>
            <a:r>
              <a:rPr lang="en-US" sz="1800" dirty="0" smtClean="0">
                <a:solidFill>
                  <a:srgbClr val="000000"/>
                </a:solidFill>
                <a:ea typeface="ＭＳ Ｐゴシック" pitchFamily="34" charset="-128"/>
              </a:rPr>
              <a:t>Angelica Oberleithner</a:t>
            </a:r>
            <a:r>
              <a:rPr lang="en-US" sz="1800" b="1" dirty="0" smtClean="0">
                <a:solidFill>
                  <a:srgbClr val="000000"/>
                </a:solidFill>
                <a:ea typeface="ＭＳ Ｐゴシック" pitchFamily="34" charset="-128"/>
              </a:rPr>
              <a:t>, </a:t>
            </a:r>
            <a:r>
              <a:rPr lang="en-US" sz="1800" dirty="0" smtClean="0">
                <a:solidFill>
                  <a:srgbClr val="000000"/>
                </a:solidFill>
              </a:rPr>
              <a:t>Health/Family,</a:t>
            </a:r>
            <a:r>
              <a:rPr lang="en-US" sz="1800" b="1" dirty="0" smtClean="0">
                <a:solidFill>
                  <a:srgbClr val="000000"/>
                </a:solidFill>
                <a:ea typeface="ＭＳ Ｐゴシック" pitchFamily="34" charset="-128"/>
              </a:rPr>
              <a:t> </a:t>
            </a:r>
            <a:r>
              <a:rPr lang="en-US" sz="1800" dirty="0" smtClean="0">
                <a:solidFill>
                  <a:srgbClr val="000000"/>
                </a:solidFill>
              </a:rPr>
              <a:t>919-821-9508; </a:t>
            </a:r>
            <a:r>
              <a:rPr lang="en-US" sz="1800" dirty="0" smtClean="0">
                <a:solidFill>
                  <a:srgbClr val="3333CC"/>
                </a:solidFill>
              </a:rPr>
              <a:t>aoberleithner@ncsmartstart.org</a:t>
            </a:r>
          </a:p>
          <a:p>
            <a:pPr marL="0" algn="ctr">
              <a:spcBef>
                <a:spcPts val="0"/>
              </a:spcBef>
              <a:buFontTx/>
              <a:buNone/>
              <a:defRPr/>
            </a:pPr>
            <a:endParaRPr lang="en-US" sz="1800" u="sng" dirty="0" smtClean="0">
              <a:solidFill>
                <a:schemeClr val="accent2"/>
              </a:solidFill>
            </a:endParaRPr>
          </a:p>
          <a:p>
            <a:pPr marL="0" algn="ctr">
              <a:spcBef>
                <a:spcPts val="0"/>
              </a:spcBef>
              <a:buFontTx/>
              <a:buNone/>
              <a:defRPr/>
            </a:pPr>
            <a:r>
              <a:rPr lang="en-US" sz="2000" b="1" dirty="0" smtClean="0">
                <a:solidFill>
                  <a:srgbClr val="000000"/>
                </a:solidFill>
                <a:ea typeface="ＭＳ Ｐゴシック" pitchFamily="34" charset="-128"/>
              </a:rPr>
              <a:t>Director of Quality Assurance &amp; Evaluation</a:t>
            </a:r>
            <a:r>
              <a:rPr lang="en-US" sz="2000" dirty="0" smtClean="0">
                <a:solidFill>
                  <a:srgbClr val="000000"/>
                </a:solidFill>
              </a:rPr>
              <a:t>:</a:t>
            </a:r>
            <a:endParaRPr lang="en-US" sz="2000" dirty="0" smtClean="0">
              <a:solidFill>
                <a:srgbClr val="000000"/>
              </a:solidFill>
              <a:ea typeface="ＭＳ Ｐゴシック" pitchFamily="34" charset="-128"/>
            </a:endParaRPr>
          </a:p>
          <a:p>
            <a:pPr marL="0" algn="ctr">
              <a:spcBef>
                <a:spcPts val="0"/>
              </a:spcBef>
              <a:buFontTx/>
              <a:buNone/>
              <a:defRPr/>
            </a:pPr>
            <a:r>
              <a:rPr lang="en-US" sz="1800" dirty="0" smtClean="0">
                <a:solidFill>
                  <a:srgbClr val="000000"/>
                </a:solidFill>
                <a:ea typeface="ＭＳ Ｐゴシック" pitchFamily="34" charset="-128"/>
              </a:rPr>
              <a:t>Kimberly McCombs-Thornton</a:t>
            </a:r>
            <a:r>
              <a:rPr lang="en-US" sz="1800" b="1" dirty="0" smtClean="0">
                <a:solidFill>
                  <a:srgbClr val="000000"/>
                </a:solidFill>
                <a:ea typeface="ＭＳ Ｐゴシック" pitchFamily="34" charset="-128"/>
              </a:rPr>
              <a:t>, </a:t>
            </a:r>
            <a:r>
              <a:rPr lang="en-US" sz="1800" dirty="0" smtClean="0">
                <a:solidFill>
                  <a:srgbClr val="000000"/>
                </a:solidFill>
              </a:rPr>
              <a:t>919-821-9570, </a:t>
            </a:r>
            <a:r>
              <a:rPr lang="en-US" sz="1800" dirty="0" smtClean="0">
                <a:solidFill>
                  <a:srgbClr val="3333CC"/>
                </a:solidFill>
              </a:rPr>
              <a:t>kmccombs-thornton@ncsmartstart.org</a:t>
            </a:r>
            <a:endParaRPr lang="en-US" sz="1800" u="sng" dirty="0" smtClean="0">
              <a:solidFill>
                <a:schemeClr val="accent2"/>
              </a:solidFill>
            </a:endParaRPr>
          </a:p>
          <a:p>
            <a:pPr marL="0" algn="ctr">
              <a:spcBef>
                <a:spcPts val="0"/>
              </a:spcBef>
              <a:buFontTx/>
              <a:buNone/>
              <a:defRPr/>
            </a:pPr>
            <a:endParaRPr lang="en-US" sz="2000" u="sng" dirty="0" smtClean="0">
              <a:solidFill>
                <a:schemeClr val="accent2"/>
              </a:solidFill>
            </a:endParaRPr>
          </a:p>
        </p:txBody>
      </p:sp>
      <p:sp>
        <p:nvSpPr>
          <p:cNvPr id="19460" name="Slide Number Placeholder 3"/>
          <p:cNvSpPr>
            <a:spLocks noGrp="1"/>
          </p:cNvSpPr>
          <p:nvPr>
            <p:ph type="sldNum" sz="quarter" idx="11"/>
          </p:nvPr>
        </p:nvSpPr>
        <p:spPr>
          <a:noFill/>
        </p:spPr>
        <p:txBody>
          <a:bodyPr/>
          <a:lstStyle/>
          <a:p>
            <a:fld id="{E491C067-90C4-46DC-84D5-4B668E73ADD5}" type="slidenum">
              <a:rPr lang="en-US" smtClean="0"/>
              <a:pPr/>
              <a:t>48</a:t>
            </a:fld>
            <a:endParaRPr lang="en-US"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81000" y="2209800"/>
            <a:ext cx="8458200" cy="3657600"/>
          </a:xfrm>
        </p:spPr>
        <p:txBody>
          <a:bodyPr/>
          <a:lstStyle/>
          <a:p>
            <a:pPr algn="ctr">
              <a:buNone/>
            </a:pPr>
            <a:endParaRPr lang="en-US" sz="4800" b="1" dirty="0" smtClean="0"/>
          </a:p>
          <a:p>
            <a:pPr algn="ctr">
              <a:buNone/>
            </a:pPr>
            <a:r>
              <a:rPr lang="en-US" sz="4800" b="1" dirty="0" smtClean="0"/>
              <a:t>EB/EI Requirement</a:t>
            </a:r>
            <a:endParaRPr lang="en-US" sz="4800" b="1" dirty="0"/>
          </a:p>
        </p:txBody>
      </p:sp>
      <p:sp>
        <p:nvSpPr>
          <p:cNvPr id="4" name="Slide Number Placeholder 3"/>
          <p:cNvSpPr>
            <a:spLocks noGrp="1"/>
          </p:cNvSpPr>
          <p:nvPr>
            <p:ph type="sldNum" sz="quarter" idx="10"/>
          </p:nvPr>
        </p:nvSpPr>
        <p:spPr/>
        <p:txBody>
          <a:bodyPr/>
          <a:lstStyle/>
          <a:p>
            <a:pPr>
              <a:defRPr/>
            </a:pPr>
            <a:fld id="{8887DB4A-1789-4AE9-8D0B-65CFDCB2DAFF}" type="slidenum">
              <a:rPr lang="en-US" smtClean="0"/>
              <a:pPr>
                <a:defRPr/>
              </a:pPr>
              <a:t>5</a:t>
            </a:fld>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EB/EI Requirement</a:t>
            </a:r>
            <a:endParaRPr lang="en-US" b="1" dirty="0"/>
          </a:p>
        </p:txBody>
      </p:sp>
      <p:sp>
        <p:nvSpPr>
          <p:cNvPr id="3" name="Content Placeholder 2"/>
          <p:cNvSpPr>
            <a:spLocks noGrp="1"/>
          </p:cNvSpPr>
          <p:nvPr>
            <p:ph idx="1"/>
          </p:nvPr>
        </p:nvSpPr>
        <p:spPr/>
        <p:txBody>
          <a:bodyPr/>
          <a:lstStyle/>
          <a:p>
            <a:pPr>
              <a:buNone/>
            </a:pPr>
            <a:r>
              <a:rPr lang="en-US" sz="2800" dirty="0" smtClean="0"/>
              <a:t>In 2011 NC General Assembly </a:t>
            </a:r>
          </a:p>
          <a:p>
            <a:pPr>
              <a:buNone/>
            </a:pPr>
            <a:r>
              <a:rPr lang="en-US" sz="2800" dirty="0" smtClean="0"/>
              <a:t>passed legislation:</a:t>
            </a:r>
          </a:p>
          <a:p>
            <a:pPr>
              <a:buNone/>
            </a:pPr>
            <a:endParaRPr lang="en-US" sz="2800" dirty="0" smtClean="0"/>
          </a:p>
          <a:p>
            <a:pPr marL="0" indent="0">
              <a:buNone/>
            </a:pPr>
            <a:r>
              <a:rPr lang="en-US" sz="2000" i="1" dirty="0" smtClean="0"/>
              <a:t>“State funding for local partnerships shall also be used for evidence-based or evidence-informed programs for children from birth to five years of age.”</a:t>
            </a:r>
          </a:p>
          <a:p>
            <a:endParaRPr lang="en-US" sz="1600" dirty="0" smtClean="0"/>
          </a:p>
          <a:p>
            <a:pPr>
              <a:buNone/>
            </a:pPr>
            <a:r>
              <a:rPr lang="en-US" sz="2800" dirty="0" smtClean="0"/>
              <a:t>In response:</a:t>
            </a:r>
          </a:p>
          <a:p>
            <a:pPr lvl="1"/>
            <a:r>
              <a:rPr lang="en-US" sz="2400" dirty="0" smtClean="0"/>
              <a:t>NCPC worked with LP’s to develop definitions for EB/EI</a:t>
            </a:r>
          </a:p>
          <a:p>
            <a:pPr lvl="1"/>
            <a:r>
              <a:rPr lang="en-US" sz="2400" dirty="0" smtClean="0"/>
              <a:t>NCPC Board adopted definitions</a:t>
            </a:r>
            <a:endParaRPr lang="en-US" sz="2400" dirty="0"/>
          </a:p>
        </p:txBody>
      </p:sp>
      <p:sp>
        <p:nvSpPr>
          <p:cNvPr id="4" name="Slide Number Placeholder 3"/>
          <p:cNvSpPr>
            <a:spLocks noGrp="1"/>
          </p:cNvSpPr>
          <p:nvPr>
            <p:ph type="sldNum" sz="quarter" idx="10"/>
          </p:nvPr>
        </p:nvSpPr>
        <p:spPr/>
        <p:txBody>
          <a:bodyPr/>
          <a:lstStyle/>
          <a:p>
            <a:pPr>
              <a:defRPr/>
            </a:pPr>
            <a:fld id="{8887DB4A-1789-4AE9-8D0B-65CFDCB2DAFF}" type="slidenum">
              <a:rPr lang="en-US" smtClean="0"/>
              <a:pPr>
                <a:defRPr/>
              </a:pPr>
              <a:t>6</a:t>
            </a:fld>
            <a:endParaRPr lang="en-US" dirty="0"/>
          </a:p>
        </p:txBody>
      </p:sp>
      <p:pic>
        <p:nvPicPr>
          <p:cNvPr id="5" name="Picture 6" descr="http://www.ncwiseowl.org/carolinaclips/caroclips/raleigh/legexcap/legfrnt.jpeg"/>
          <p:cNvPicPr>
            <a:picLocks noChangeAspect="1" noChangeArrowheads="1"/>
          </p:cNvPicPr>
          <p:nvPr/>
        </p:nvPicPr>
        <p:blipFill>
          <a:blip r:embed="rId3" cstate="print"/>
          <a:srcRect/>
          <a:stretch>
            <a:fillRect/>
          </a:stretch>
        </p:blipFill>
        <p:spPr bwMode="auto">
          <a:xfrm>
            <a:off x="5715000" y="1447800"/>
            <a:ext cx="2362200" cy="1317138"/>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Evidence-Based Definition</a:t>
            </a:r>
            <a:endParaRPr lang="en-US" b="1" dirty="0"/>
          </a:p>
        </p:txBody>
      </p:sp>
      <p:sp>
        <p:nvSpPr>
          <p:cNvPr id="3" name="Content Placeholder 2"/>
          <p:cNvSpPr>
            <a:spLocks noGrp="1"/>
          </p:cNvSpPr>
          <p:nvPr>
            <p:ph idx="1"/>
          </p:nvPr>
        </p:nvSpPr>
        <p:spPr>
          <a:xfrm>
            <a:off x="381000" y="1447800"/>
            <a:ext cx="8534400" cy="4800600"/>
          </a:xfrm>
        </p:spPr>
        <p:txBody>
          <a:bodyPr/>
          <a:lstStyle/>
          <a:p>
            <a:pPr>
              <a:buNone/>
            </a:pPr>
            <a:endParaRPr lang="en-US" sz="1200" dirty="0" smtClean="0"/>
          </a:p>
          <a:p>
            <a:pPr marL="0" indent="0">
              <a:lnSpc>
                <a:spcPct val="150000"/>
              </a:lnSpc>
              <a:buNone/>
            </a:pPr>
            <a:r>
              <a:rPr lang="en-US" sz="2400" dirty="0" smtClean="0"/>
              <a:t>“Evidence-</a:t>
            </a:r>
            <a:r>
              <a:rPr lang="en-US" sz="2400" u="sng" dirty="0" smtClean="0"/>
              <a:t>based</a:t>
            </a:r>
            <a:r>
              <a:rPr lang="en-US" sz="2400" dirty="0" smtClean="0"/>
              <a:t> programs or practices are those that have </a:t>
            </a:r>
            <a:r>
              <a:rPr lang="en-US" sz="2400" dirty="0" smtClean="0">
                <a:solidFill>
                  <a:srgbClr val="FF0000"/>
                </a:solidFill>
              </a:rPr>
              <a:t>repeatedly and consistently </a:t>
            </a:r>
            <a:r>
              <a:rPr lang="en-US" sz="2400" dirty="0" smtClean="0"/>
              <a:t>demonstrated desirable </a:t>
            </a:r>
            <a:r>
              <a:rPr lang="en-US" sz="2400" dirty="0" smtClean="0">
                <a:solidFill>
                  <a:srgbClr val="FF0000"/>
                </a:solidFill>
              </a:rPr>
              <a:t>outcomes</a:t>
            </a:r>
            <a:r>
              <a:rPr lang="en-US" sz="2400" dirty="0" smtClean="0"/>
              <a:t> through application of </a:t>
            </a:r>
            <a:r>
              <a:rPr lang="en-US" sz="2400" dirty="0" smtClean="0">
                <a:solidFill>
                  <a:srgbClr val="FF0000"/>
                </a:solidFill>
              </a:rPr>
              <a:t>scientific research methods</a:t>
            </a:r>
            <a:r>
              <a:rPr lang="en-US" sz="2400" dirty="0" smtClean="0"/>
              <a:t> (</a:t>
            </a:r>
            <a:r>
              <a:rPr lang="en-US" sz="2400" i="1" dirty="0" smtClean="0"/>
              <a:t>replicated experimental, experimental, or quasi experimental</a:t>
            </a:r>
            <a:r>
              <a:rPr lang="en-US" sz="2400" dirty="0" smtClean="0"/>
              <a:t>.)”</a:t>
            </a:r>
          </a:p>
          <a:p>
            <a:pPr>
              <a:buNone/>
            </a:pPr>
            <a:endParaRPr lang="en-US" sz="1200" dirty="0" smtClean="0"/>
          </a:p>
          <a:p>
            <a:pPr>
              <a:buNone/>
            </a:pPr>
            <a:endParaRPr lang="en-US" dirty="0"/>
          </a:p>
        </p:txBody>
      </p:sp>
      <p:sp>
        <p:nvSpPr>
          <p:cNvPr id="4" name="Slide Number Placeholder 3"/>
          <p:cNvSpPr>
            <a:spLocks noGrp="1"/>
          </p:cNvSpPr>
          <p:nvPr>
            <p:ph type="sldNum" sz="quarter" idx="10"/>
          </p:nvPr>
        </p:nvSpPr>
        <p:spPr/>
        <p:txBody>
          <a:bodyPr/>
          <a:lstStyle/>
          <a:p>
            <a:pPr>
              <a:defRPr/>
            </a:pPr>
            <a:fld id="{65790F25-3BE5-4A19-AC66-E98EE101EAB8}" type="slidenum">
              <a:rPr lang="en-US" smtClean="0"/>
              <a:pPr>
                <a:defRPr/>
              </a:pPr>
              <a:t>7</a:t>
            </a:fld>
            <a:endParaRPr lang="en-US" dirty="0"/>
          </a:p>
        </p:txBody>
      </p:sp>
      <p:pic>
        <p:nvPicPr>
          <p:cNvPr id="158742" name="Picture 22" descr="C:\Users\kmccombs-thornton\AppData\Local\Microsoft\Windows\Temporary Internet Files\Content.IE5\4KKZDS3N\MP900422458[1].jpg"/>
          <p:cNvPicPr>
            <a:picLocks noChangeAspect="1" noChangeArrowheads="1"/>
          </p:cNvPicPr>
          <p:nvPr/>
        </p:nvPicPr>
        <p:blipFill>
          <a:blip r:embed="rId3"/>
          <a:srcRect/>
          <a:stretch>
            <a:fillRect/>
          </a:stretch>
        </p:blipFill>
        <p:spPr bwMode="auto">
          <a:xfrm>
            <a:off x="3962400" y="4191000"/>
            <a:ext cx="1451967" cy="18288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915400" cy="1143000"/>
          </a:xfrm>
        </p:spPr>
        <p:txBody>
          <a:bodyPr/>
          <a:lstStyle/>
          <a:p>
            <a:r>
              <a:rPr lang="en-US" b="1" dirty="0" smtClean="0"/>
              <a:t>Evidence-Informed Definition</a:t>
            </a:r>
            <a:endParaRPr lang="en-US" b="1" dirty="0"/>
          </a:p>
        </p:txBody>
      </p:sp>
      <p:sp>
        <p:nvSpPr>
          <p:cNvPr id="3" name="Content Placeholder 2"/>
          <p:cNvSpPr>
            <a:spLocks noGrp="1"/>
          </p:cNvSpPr>
          <p:nvPr>
            <p:ph idx="1"/>
          </p:nvPr>
        </p:nvSpPr>
        <p:spPr>
          <a:xfrm>
            <a:off x="381000" y="1524000"/>
            <a:ext cx="8458200" cy="4419600"/>
          </a:xfrm>
        </p:spPr>
        <p:txBody>
          <a:bodyPr/>
          <a:lstStyle/>
          <a:p>
            <a:pPr marL="0" indent="0">
              <a:lnSpc>
                <a:spcPct val="150000"/>
              </a:lnSpc>
              <a:buNone/>
            </a:pPr>
            <a:r>
              <a:rPr lang="en-US" sz="2400" dirty="0" smtClean="0"/>
              <a:t>“An evidence-</a:t>
            </a:r>
            <a:r>
              <a:rPr lang="en-US" sz="2400" u="sng" dirty="0" smtClean="0"/>
              <a:t>informed</a:t>
            </a:r>
            <a:r>
              <a:rPr lang="en-US" sz="2400" dirty="0" smtClean="0"/>
              <a:t> practice is one that is guided by child development theory, practitioner wisdom, qualitative studies and findings from basic research and has </a:t>
            </a:r>
            <a:r>
              <a:rPr lang="en-US" sz="2400" dirty="0" smtClean="0">
                <a:solidFill>
                  <a:srgbClr val="FF33CC"/>
                </a:solidFill>
              </a:rPr>
              <a:t>written guidelines</a:t>
            </a:r>
            <a:r>
              <a:rPr lang="en-US" sz="2400" dirty="0" smtClean="0"/>
              <a:t>, a </a:t>
            </a:r>
            <a:r>
              <a:rPr lang="en-US" sz="2400" dirty="0" smtClean="0">
                <a:solidFill>
                  <a:srgbClr val="FF33CC"/>
                </a:solidFill>
              </a:rPr>
              <a:t>strong logic model</a:t>
            </a:r>
            <a:r>
              <a:rPr lang="en-US" sz="2400" dirty="0" smtClean="0"/>
              <a:t>, and a history of demonstrating </a:t>
            </a:r>
            <a:r>
              <a:rPr lang="en-US" sz="2400" dirty="0" smtClean="0">
                <a:solidFill>
                  <a:srgbClr val="FF33CC"/>
                </a:solidFill>
              </a:rPr>
              <a:t>positive results</a:t>
            </a:r>
            <a:r>
              <a:rPr lang="en-US" sz="2400" dirty="0" smtClean="0"/>
              <a:t>.  They </a:t>
            </a:r>
            <a:r>
              <a:rPr lang="en-US" sz="2400" i="1" dirty="0" smtClean="0">
                <a:solidFill>
                  <a:srgbClr val="0070C0"/>
                </a:solidFill>
              </a:rPr>
              <a:t>may </a:t>
            </a:r>
            <a:r>
              <a:rPr lang="en-US" sz="2400" dirty="0" smtClean="0"/>
              <a:t>be rated “Promising” or “Emerging” by at least one source that rates evidence-based programs.”</a:t>
            </a:r>
          </a:p>
          <a:p>
            <a:pPr>
              <a:buNone/>
            </a:pPr>
            <a:endParaRPr lang="en-US" dirty="0"/>
          </a:p>
        </p:txBody>
      </p:sp>
      <p:sp>
        <p:nvSpPr>
          <p:cNvPr id="4" name="Slide Number Placeholder 3"/>
          <p:cNvSpPr>
            <a:spLocks noGrp="1"/>
          </p:cNvSpPr>
          <p:nvPr>
            <p:ph type="sldNum" sz="quarter" idx="10"/>
          </p:nvPr>
        </p:nvSpPr>
        <p:spPr/>
        <p:txBody>
          <a:bodyPr/>
          <a:lstStyle/>
          <a:p>
            <a:pPr>
              <a:defRPr/>
            </a:pPr>
            <a:fld id="{65790F25-3BE5-4A19-AC66-E98EE101EAB8}" type="slidenum">
              <a:rPr lang="en-US" smtClean="0"/>
              <a:pPr>
                <a:defRPr/>
              </a:pPr>
              <a:t>8</a:t>
            </a:fld>
            <a:endParaRPr lang="en-US" dirty="0"/>
          </a:p>
        </p:txBody>
      </p:sp>
      <p:pic>
        <p:nvPicPr>
          <p:cNvPr id="156689" name="Picture 17" descr="C:\Users\kmccombs-thornton\AppData\Local\Microsoft\Windows\Temporary Internet Files\Content.IE5\M19SEPRE\MP900431118[1].jpg"/>
          <p:cNvPicPr>
            <a:picLocks noChangeAspect="1" noChangeArrowheads="1"/>
          </p:cNvPicPr>
          <p:nvPr/>
        </p:nvPicPr>
        <p:blipFill>
          <a:blip r:embed="rId3"/>
          <a:srcRect l="3516" t="18281" r="4922" b="15469"/>
          <a:stretch>
            <a:fillRect/>
          </a:stretch>
        </p:blipFill>
        <p:spPr bwMode="auto">
          <a:xfrm>
            <a:off x="3733800" y="5029200"/>
            <a:ext cx="1674481" cy="1211594"/>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81000" y="2209800"/>
            <a:ext cx="8458200" cy="3657600"/>
          </a:xfrm>
        </p:spPr>
        <p:txBody>
          <a:bodyPr/>
          <a:lstStyle/>
          <a:p>
            <a:pPr algn="ctr">
              <a:buNone/>
            </a:pPr>
            <a:endParaRPr lang="en-US" sz="4800" b="1" dirty="0" smtClean="0"/>
          </a:p>
          <a:p>
            <a:pPr algn="ctr">
              <a:buNone/>
            </a:pPr>
            <a:r>
              <a:rPr lang="en-US" sz="4800" b="1" dirty="0" smtClean="0"/>
              <a:t>Evidence</a:t>
            </a:r>
            <a:endParaRPr lang="en-US" sz="4800" b="1" dirty="0"/>
          </a:p>
        </p:txBody>
      </p:sp>
      <p:sp>
        <p:nvSpPr>
          <p:cNvPr id="4" name="Slide Number Placeholder 3"/>
          <p:cNvSpPr>
            <a:spLocks noGrp="1"/>
          </p:cNvSpPr>
          <p:nvPr>
            <p:ph type="sldNum" sz="quarter" idx="10"/>
          </p:nvPr>
        </p:nvSpPr>
        <p:spPr/>
        <p:txBody>
          <a:bodyPr/>
          <a:lstStyle/>
          <a:p>
            <a:pPr>
              <a:defRPr/>
            </a:pPr>
            <a:fld id="{8887DB4A-1789-4AE9-8D0B-65CFDCB2DAFF}" type="slidenum">
              <a:rPr lang="en-US" smtClean="0"/>
              <a:pPr>
                <a:defRPr/>
              </a:pPr>
              <a:t>9</a:t>
            </a:fld>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NCPCSmartStartWhiteIn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CPCSmartStartWhiteInc">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12295</TotalTime>
  <Words>4976</Words>
  <Application>Microsoft Office PowerPoint</Application>
  <PresentationFormat>On-screen Show (4:3)</PresentationFormat>
  <Paragraphs>689</Paragraphs>
  <Slides>48</Slides>
  <Notes>48</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48</vt:i4>
      </vt:variant>
    </vt:vector>
  </HeadingPairs>
  <TitlesOfParts>
    <vt:vector size="51" baseType="lpstr">
      <vt:lpstr>NCPCSmartStartWhiteInc</vt:lpstr>
      <vt:lpstr>1_NCPCSmartStartWhiteInc</vt:lpstr>
      <vt:lpstr>Document</vt:lpstr>
      <vt:lpstr>      Smart Start Evidence-Based/Evidence-Informed Activities         </vt:lpstr>
      <vt:lpstr>Overview</vt:lpstr>
      <vt:lpstr>Introductions</vt:lpstr>
      <vt:lpstr>Objectives</vt:lpstr>
      <vt:lpstr>Slide 5</vt:lpstr>
      <vt:lpstr>EB/EI Requirement</vt:lpstr>
      <vt:lpstr>Evidence-Based Definition</vt:lpstr>
      <vt:lpstr>Evidence-Informed Definition</vt:lpstr>
      <vt:lpstr>Slide 9</vt:lpstr>
      <vt:lpstr>What is Evidence?</vt:lpstr>
      <vt:lpstr> What Does the LP Need to Do? </vt:lpstr>
      <vt:lpstr> Where to Find Evidence? </vt:lpstr>
      <vt:lpstr> How to Weigh the Evidence? </vt:lpstr>
      <vt:lpstr>   Smart Start Categories for EB/EI Activities   </vt:lpstr>
      <vt:lpstr>   Smart Start Categories for EB/EI Activities   </vt:lpstr>
      <vt:lpstr>   Smart Start Categories for EB/EI Activities   </vt:lpstr>
      <vt:lpstr>   Smart Start Categories for EB/EI Activities   </vt:lpstr>
      <vt:lpstr>Which Level of Evidence?</vt:lpstr>
      <vt:lpstr>Can I Use This Evidence?</vt:lpstr>
      <vt:lpstr>Is This Enough Evidence?</vt:lpstr>
      <vt:lpstr>Evidence Lessons from the Field</vt:lpstr>
      <vt:lpstr>Evidence Lessons from the Field</vt:lpstr>
      <vt:lpstr> What’s on the Horizon? </vt:lpstr>
      <vt:lpstr>Slide 24</vt:lpstr>
      <vt:lpstr>Slide 25</vt:lpstr>
      <vt:lpstr>Why a Logic Model?</vt:lpstr>
      <vt:lpstr>Smart Start Requirements &amp; Recommendations</vt:lpstr>
      <vt:lpstr>Smart Start EB/EI definition: Strong Logic Model</vt:lpstr>
      <vt:lpstr>Logic Model</vt:lpstr>
      <vt:lpstr>Needs Statement</vt:lpstr>
      <vt:lpstr>Target Population</vt:lpstr>
      <vt:lpstr>Program/Activity Elements</vt:lpstr>
      <vt:lpstr>Outputs</vt:lpstr>
      <vt:lpstr>Outcomes</vt:lpstr>
      <vt:lpstr>Slide 35</vt:lpstr>
      <vt:lpstr>Slide 36</vt:lpstr>
      <vt:lpstr>Smart Start Requirements &amp; Recommendations</vt:lpstr>
      <vt:lpstr>What are Guidelines?</vt:lpstr>
      <vt:lpstr>Purpose for Smart Start Written Guidelines?</vt:lpstr>
      <vt:lpstr>Key Elements of Guidelines- 5 Main Categories:</vt:lpstr>
      <vt:lpstr>Key Elements (cont.)</vt:lpstr>
      <vt:lpstr>Written Guidelines –  Lessons from the Field</vt:lpstr>
      <vt:lpstr>LPs Approach to Writing and Using Guidelines?</vt:lpstr>
      <vt:lpstr>LPs Approach – cont.</vt:lpstr>
      <vt:lpstr>Written Guidelines Table Exercise</vt:lpstr>
      <vt:lpstr>What’s on the Horizon?</vt:lpstr>
      <vt:lpstr>Wrap Up</vt:lpstr>
      <vt:lpstr>NCPC Contacts</vt:lpstr>
    </vt:vector>
  </TitlesOfParts>
  <Company>NC Partnership for Children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Jessica Mollet</dc:creator>
  <cp:lastModifiedBy>kmccombs-thornton</cp:lastModifiedBy>
  <cp:revision>1049</cp:revision>
  <cp:lastPrinted>2012-01-17T16:40:30Z</cp:lastPrinted>
  <dcterms:created xsi:type="dcterms:W3CDTF">2009-09-10T13:39:52Z</dcterms:created>
  <dcterms:modified xsi:type="dcterms:W3CDTF">2014-05-21T13:12:52Z</dcterms:modified>
</cp:coreProperties>
</file>