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63"/>
  </p:notesMasterIdLst>
  <p:sldIdLst>
    <p:sldId id="256" r:id="rId2"/>
    <p:sldId id="330" r:id="rId3"/>
    <p:sldId id="332" r:id="rId4"/>
    <p:sldId id="331" r:id="rId5"/>
    <p:sldId id="257" r:id="rId6"/>
    <p:sldId id="258" r:id="rId7"/>
    <p:sldId id="259" r:id="rId8"/>
    <p:sldId id="260" r:id="rId9"/>
    <p:sldId id="261" r:id="rId10"/>
    <p:sldId id="262" r:id="rId11"/>
    <p:sldId id="279"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80" r:id="rId25"/>
    <p:sldId id="277" r:id="rId26"/>
    <p:sldId id="278" r:id="rId27"/>
    <p:sldId id="297" r:id="rId28"/>
    <p:sldId id="298"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281" r:id="rId47"/>
    <p:sldId id="282" r:id="rId48"/>
    <p:sldId id="283" r:id="rId49"/>
    <p:sldId id="284" r:id="rId50"/>
    <p:sldId id="285" r:id="rId51"/>
    <p:sldId id="290" r:id="rId52"/>
    <p:sldId id="322" r:id="rId53"/>
    <p:sldId id="323" r:id="rId54"/>
    <p:sldId id="327" r:id="rId55"/>
    <p:sldId id="286" r:id="rId56"/>
    <p:sldId id="328" r:id="rId57"/>
    <p:sldId id="329" r:id="rId58"/>
    <p:sldId id="292" r:id="rId59"/>
    <p:sldId id="295" r:id="rId60"/>
    <p:sldId id="293" r:id="rId61"/>
    <p:sldId id="296"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F04F07-4CA4-4E49-9446-F30610DF5147}" type="datetimeFigureOut">
              <a:rPr lang="en-US" smtClean="0"/>
              <a:pPr/>
              <a:t>5/5/2014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FDD0DF-E99C-6147-B0C6-BC04436392C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Placeholder 2"/>
          <p:cNvSpPr>
            <a:spLocks noGrp="1" noRot="1" noChangeAspect="1"/>
          </p:cNvSpPr>
          <p:nvPr>
            <p:ph type="sldImg"/>
          </p:nvPr>
        </p:nvSpPr>
        <p:spPr bwMode="auto">
          <a:noFill/>
          <a:ln>
            <a:solidFill>
              <a:srgbClr val="000000"/>
            </a:solidFill>
            <a:miter lim="800000"/>
            <a:headEnd/>
            <a:tailEnd/>
          </a:ln>
        </p:spPr>
      </p:sp>
      <p:sp>
        <p:nvSpPr>
          <p:cNvPr id="32770"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Placeholder 2"/>
          <p:cNvSpPr>
            <a:spLocks noGrp="1" noRot="1" noChangeAspect="1"/>
          </p:cNvSpPr>
          <p:nvPr>
            <p:ph type="sldImg"/>
          </p:nvPr>
        </p:nvSpPr>
        <p:spPr bwMode="auto">
          <a:noFill/>
          <a:ln>
            <a:solidFill>
              <a:srgbClr val="000000"/>
            </a:solidFill>
            <a:miter lim="800000"/>
            <a:headEnd/>
            <a:tailEnd/>
          </a:ln>
        </p:spPr>
      </p:sp>
      <p:sp>
        <p:nvSpPr>
          <p:cNvPr id="303106"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Placeholder 2"/>
          <p:cNvSpPr>
            <a:spLocks noGrp="1" noRot="1" noChangeAspect="1"/>
          </p:cNvSpPr>
          <p:nvPr>
            <p:ph type="sldImg"/>
          </p:nvPr>
        </p:nvSpPr>
        <p:spPr bwMode="auto">
          <a:noFill/>
          <a:ln>
            <a:solidFill>
              <a:srgbClr val="000000"/>
            </a:solidFill>
            <a:miter lim="800000"/>
            <a:headEnd/>
            <a:tailEnd/>
          </a:ln>
        </p:spPr>
      </p:sp>
      <p:sp>
        <p:nvSpPr>
          <p:cNvPr id="305154"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Placeholder 2"/>
          <p:cNvSpPr>
            <a:spLocks noGrp="1" noRot="1" noChangeAspect="1"/>
          </p:cNvSpPr>
          <p:nvPr>
            <p:ph type="sldImg"/>
          </p:nvPr>
        </p:nvSpPr>
        <p:spPr bwMode="auto">
          <a:noFill/>
          <a:ln>
            <a:solidFill>
              <a:srgbClr val="000000"/>
            </a:solidFill>
            <a:miter lim="800000"/>
            <a:headEnd/>
            <a:tailEnd/>
          </a:ln>
        </p:spPr>
      </p:sp>
      <p:sp>
        <p:nvSpPr>
          <p:cNvPr id="309250"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Placeholder 2"/>
          <p:cNvSpPr>
            <a:spLocks noGrp="1" noRot="1" noChangeAspect="1"/>
          </p:cNvSpPr>
          <p:nvPr>
            <p:ph type="sldImg"/>
          </p:nvPr>
        </p:nvSpPr>
        <p:spPr bwMode="auto">
          <a:noFill/>
          <a:ln>
            <a:solidFill>
              <a:srgbClr val="000000"/>
            </a:solidFill>
            <a:miter lim="800000"/>
            <a:headEnd/>
            <a:tailEnd/>
          </a:ln>
        </p:spPr>
      </p:sp>
      <p:sp>
        <p:nvSpPr>
          <p:cNvPr id="311298"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Placeholder 2"/>
          <p:cNvSpPr>
            <a:spLocks noGrp="1" noRot="1" noChangeAspect="1"/>
          </p:cNvSpPr>
          <p:nvPr>
            <p:ph type="sldImg"/>
          </p:nvPr>
        </p:nvSpPr>
        <p:spPr bwMode="auto">
          <a:noFill/>
          <a:ln>
            <a:solidFill>
              <a:srgbClr val="000000"/>
            </a:solidFill>
            <a:miter lim="800000"/>
            <a:headEnd/>
            <a:tailEnd/>
          </a:ln>
        </p:spPr>
      </p:sp>
      <p:sp>
        <p:nvSpPr>
          <p:cNvPr id="313346"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Placeholder 2"/>
          <p:cNvSpPr>
            <a:spLocks noGrp="1" noRot="1" noChangeAspect="1"/>
          </p:cNvSpPr>
          <p:nvPr>
            <p:ph type="sldImg"/>
          </p:nvPr>
        </p:nvSpPr>
        <p:spPr bwMode="auto">
          <a:noFill/>
          <a:ln>
            <a:solidFill>
              <a:srgbClr val="000000"/>
            </a:solidFill>
            <a:miter lim="800000"/>
            <a:headEnd/>
            <a:tailEnd/>
          </a:ln>
        </p:spPr>
      </p:sp>
      <p:sp>
        <p:nvSpPr>
          <p:cNvPr id="315394"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Placeholder 2"/>
          <p:cNvSpPr>
            <a:spLocks noGrp="1" noRot="1" noChangeAspect="1"/>
          </p:cNvSpPr>
          <p:nvPr>
            <p:ph type="sldImg"/>
          </p:nvPr>
        </p:nvSpPr>
        <p:spPr bwMode="auto">
          <a:noFill/>
          <a:ln>
            <a:solidFill>
              <a:srgbClr val="000000"/>
            </a:solidFill>
            <a:miter lim="800000"/>
            <a:headEnd/>
            <a:tailEnd/>
          </a:ln>
        </p:spPr>
      </p:sp>
      <p:sp>
        <p:nvSpPr>
          <p:cNvPr id="317442"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Placeholder 2"/>
          <p:cNvSpPr>
            <a:spLocks noGrp="1" noRot="1" noChangeAspect="1"/>
          </p:cNvSpPr>
          <p:nvPr>
            <p:ph type="sldImg"/>
          </p:nvPr>
        </p:nvSpPr>
        <p:spPr bwMode="auto">
          <a:noFill/>
          <a:ln>
            <a:solidFill>
              <a:srgbClr val="000000"/>
            </a:solidFill>
            <a:miter lim="800000"/>
            <a:headEnd/>
            <a:tailEnd/>
          </a:ln>
        </p:spPr>
      </p:sp>
      <p:sp>
        <p:nvSpPr>
          <p:cNvPr id="319490"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Placeholder 2"/>
          <p:cNvSpPr>
            <a:spLocks noGrp="1" noRot="1" noChangeAspect="1"/>
          </p:cNvSpPr>
          <p:nvPr>
            <p:ph type="sldImg"/>
          </p:nvPr>
        </p:nvSpPr>
        <p:spPr bwMode="auto">
          <a:noFill/>
          <a:ln>
            <a:solidFill>
              <a:srgbClr val="000000"/>
            </a:solidFill>
            <a:miter lim="800000"/>
            <a:headEnd/>
            <a:tailEnd/>
          </a:ln>
        </p:spPr>
      </p:sp>
      <p:sp>
        <p:nvSpPr>
          <p:cNvPr id="327682"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Placeholder 2"/>
          <p:cNvSpPr>
            <a:spLocks noGrp="1" noRot="1" noChangeAspect="1"/>
          </p:cNvSpPr>
          <p:nvPr>
            <p:ph type="sldImg"/>
          </p:nvPr>
        </p:nvSpPr>
        <p:spPr bwMode="auto">
          <a:noFill/>
          <a:ln>
            <a:solidFill>
              <a:srgbClr val="000000"/>
            </a:solidFill>
            <a:miter lim="800000"/>
            <a:headEnd/>
            <a:tailEnd/>
          </a:ln>
        </p:spPr>
      </p:sp>
      <p:sp>
        <p:nvSpPr>
          <p:cNvPr id="329730"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Placeholder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08898" name="Placeholder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Placeholder 2"/>
          <p:cNvSpPr>
            <a:spLocks noGrp="1" noRot="1" noChangeAspect="1"/>
          </p:cNvSpPr>
          <p:nvPr>
            <p:ph type="sldImg"/>
          </p:nvPr>
        </p:nvSpPr>
        <p:spPr bwMode="auto">
          <a:noFill/>
          <a:ln>
            <a:solidFill>
              <a:srgbClr val="000000"/>
            </a:solidFill>
            <a:miter lim="800000"/>
            <a:headEnd/>
            <a:tailEnd/>
          </a:ln>
        </p:spPr>
      </p:sp>
      <p:sp>
        <p:nvSpPr>
          <p:cNvPr id="331778"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Placeholder 2"/>
          <p:cNvSpPr>
            <a:spLocks noGrp="1" noRot="1" noChangeAspect="1"/>
          </p:cNvSpPr>
          <p:nvPr>
            <p:ph type="sldImg"/>
          </p:nvPr>
        </p:nvSpPr>
        <p:spPr bwMode="auto">
          <a:noFill/>
          <a:ln>
            <a:solidFill>
              <a:srgbClr val="000000"/>
            </a:solidFill>
            <a:miter lim="800000"/>
            <a:headEnd/>
            <a:tailEnd/>
          </a:ln>
        </p:spPr>
      </p:sp>
      <p:sp>
        <p:nvSpPr>
          <p:cNvPr id="333826"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Placeholder 2"/>
          <p:cNvSpPr>
            <a:spLocks noGrp="1" noRot="1" noChangeAspect="1"/>
          </p:cNvSpPr>
          <p:nvPr>
            <p:ph type="sldImg"/>
          </p:nvPr>
        </p:nvSpPr>
        <p:spPr bwMode="auto">
          <a:noFill/>
          <a:ln>
            <a:solidFill>
              <a:srgbClr val="000000"/>
            </a:solidFill>
            <a:miter lim="800000"/>
            <a:headEnd/>
            <a:tailEnd/>
          </a:ln>
        </p:spPr>
      </p:sp>
      <p:sp>
        <p:nvSpPr>
          <p:cNvPr id="337922"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Placeholder 2"/>
          <p:cNvSpPr>
            <a:spLocks noGrp="1" noRot="1" noChangeAspect="1"/>
          </p:cNvSpPr>
          <p:nvPr>
            <p:ph type="sldImg"/>
          </p:nvPr>
        </p:nvSpPr>
        <p:spPr bwMode="auto">
          <a:noFill/>
          <a:ln>
            <a:solidFill>
              <a:srgbClr val="000000"/>
            </a:solidFill>
            <a:miter lim="800000"/>
            <a:headEnd/>
            <a:tailEnd/>
          </a:ln>
        </p:spPr>
      </p:sp>
      <p:sp>
        <p:nvSpPr>
          <p:cNvPr id="342018"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Placeholder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10946" name="Placeholder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B5325E-A8FF-4654-9D45-89EF8E6F09DE}" type="slidenum">
              <a:rPr lang="it-IT">
                <a:ea typeface="ＭＳ Ｐゴシック" charset="-128"/>
                <a:cs typeface="ＭＳ Ｐゴシック" charset="-128"/>
              </a:rPr>
              <a:pPr fontAlgn="base">
                <a:spcBef>
                  <a:spcPct val="0"/>
                </a:spcBef>
                <a:spcAft>
                  <a:spcPct val="0"/>
                </a:spcAft>
                <a:defRPr/>
              </a:pPr>
              <a:t>19</a:t>
            </a:fld>
            <a:endParaRPr lang="it-IT">
              <a:ea typeface="ＭＳ Ｐゴシック" charset="-128"/>
              <a:cs typeface="ＭＳ Ｐゴシック" charset="-128"/>
            </a:endParaRPr>
          </a:p>
        </p:txBody>
      </p:sp>
      <p:sp>
        <p:nvSpPr>
          <p:cNvPr id="288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8771" name="Rectangle 3"/>
          <p:cNvSpPr>
            <a:spLocks noGrp="1" noChangeArrowheads="1"/>
          </p:cNvSpPr>
          <p:nvPr>
            <p:ph type="body" idx="1"/>
          </p:nvPr>
        </p:nvSpPr>
        <p:spPr bwMode="auto">
          <a:noFill/>
        </p:spPr>
        <p:txBody>
          <a:bodyPr/>
          <a:lstStyle/>
          <a:p>
            <a:pPr eaLnBrk="1" hangingPunct="1">
              <a:spcBef>
                <a:spcPct val="0"/>
              </a:spcBef>
            </a:pPr>
            <a:endParaRPr lang="it-IT" sz="1800" smtClean="0">
              <a:latin typeface="Calisto MT" charset="0"/>
            </a:endParaRPr>
          </a:p>
          <a:p>
            <a:pPr eaLnBrk="1" hangingPunct="1">
              <a:spcBef>
                <a:spcPct val="0"/>
              </a:spcBef>
            </a:pPr>
            <a:endParaRPr lang="it-IT" sz="1800" smtClean="0">
              <a:latin typeface="Calisto MT"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Placeholder 2"/>
          <p:cNvSpPr>
            <a:spLocks noGrp="1" noRot="1" noChangeAspect="1"/>
          </p:cNvSpPr>
          <p:nvPr>
            <p:ph type="sldImg"/>
          </p:nvPr>
        </p:nvSpPr>
        <p:spPr bwMode="auto">
          <a:noFill/>
          <a:ln>
            <a:solidFill>
              <a:srgbClr val="000000"/>
            </a:solidFill>
            <a:miter lim="800000"/>
            <a:headEnd/>
            <a:tailEnd/>
          </a:ln>
        </p:spPr>
      </p:sp>
      <p:sp>
        <p:nvSpPr>
          <p:cNvPr id="282626"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Placeholder 2"/>
          <p:cNvSpPr>
            <a:spLocks noGrp="1" noRot="1" noChangeAspect="1"/>
          </p:cNvSpPr>
          <p:nvPr>
            <p:ph type="sldImg"/>
          </p:nvPr>
        </p:nvSpPr>
        <p:spPr bwMode="auto">
          <a:noFill/>
          <a:ln>
            <a:solidFill>
              <a:srgbClr val="000000"/>
            </a:solidFill>
            <a:miter lim="800000"/>
            <a:headEnd/>
            <a:tailEnd/>
          </a:ln>
        </p:spPr>
      </p:sp>
      <p:sp>
        <p:nvSpPr>
          <p:cNvPr id="280578"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Placeholder 2"/>
          <p:cNvSpPr>
            <a:spLocks noGrp="1" noRot="1" noChangeAspect="1"/>
          </p:cNvSpPr>
          <p:nvPr>
            <p:ph type="sldImg"/>
          </p:nvPr>
        </p:nvSpPr>
        <p:spPr bwMode="auto">
          <a:noFill/>
          <a:ln>
            <a:solidFill>
              <a:srgbClr val="000000"/>
            </a:solidFill>
            <a:miter lim="800000"/>
            <a:headEnd/>
            <a:tailEnd/>
          </a:ln>
        </p:spPr>
      </p:sp>
      <p:sp>
        <p:nvSpPr>
          <p:cNvPr id="284674"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Placeholder 2"/>
          <p:cNvSpPr>
            <a:spLocks noGrp="1" noRot="1" noChangeAspect="1"/>
          </p:cNvSpPr>
          <p:nvPr>
            <p:ph type="sldImg"/>
          </p:nvPr>
        </p:nvSpPr>
        <p:spPr bwMode="auto">
          <a:noFill/>
          <a:ln>
            <a:solidFill>
              <a:srgbClr val="000000"/>
            </a:solidFill>
            <a:miter lim="800000"/>
            <a:headEnd/>
            <a:tailEnd/>
          </a:ln>
        </p:spPr>
      </p:sp>
      <p:sp>
        <p:nvSpPr>
          <p:cNvPr id="292866" name="Placeholder 3"/>
          <p:cNvSpPr>
            <a:spLocks noGrp="1"/>
          </p:cNvSpPr>
          <p:nvPr>
            <p:ph type="body" idx="1"/>
          </p:nvPr>
        </p:nvSpPr>
        <p:spPr bwMode="auto">
          <a:noFill/>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Placeholder 2"/>
          <p:cNvSpPr>
            <a:spLocks noGrp="1" noRot="1" noChangeAspect="1"/>
          </p:cNvSpPr>
          <p:nvPr>
            <p:ph type="sldImg"/>
          </p:nvPr>
        </p:nvSpPr>
        <p:spPr bwMode="auto">
          <a:noFill/>
          <a:ln>
            <a:solidFill>
              <a:srgbClr val="000000"/>
            </a:solidFill>
            <a:miter lim="800000"/>
            <a:headEnd/>
            <a:tailEnd/>
          </a:ln>
        </p:spPr>
      </p:sp>
      <p:sp>
        <p:nvSpPr>
          <p:cNvPr id="296962" name="Placeholder 3"/>
          <p:cNvSpPr>
            <a:spLocks noGrp="1"/>
          </p:cNvSpPr>
          <p:nvPr>
            <p:ph type="body" idx="1"/>
          </p:nvPr>
        </p:nvSpPr>
        <p:spPr bwMode="auto">
          <a:noFill/>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DC05E68E-9085-3B4A-9517-220082575F2C}" type="datetimeFigureOut">
              <a:rPr lang="en-US" smtClean="0"/>
              <a:pPr/>
              <a:t>5/5/2014</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9F7CC37D-F884-EB48-BE96-4B2E64B4CFA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05E68E-9085-3B4A-9517-220082575F2C}" type="datetimeFigureOut">
              <a:rPr lang="en-US" smtClean="0"/>
              <a:pPr/>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7CC37D-F884-EB48-BE96-4B2E64B4CFAD}" type="slidenum">
              <a:rPr lang="en-US" smtClean="0"/>
              <a:pPr/>
              <a:t>‹#›</a:t>
            </a:fld>
            <a:endParaRPr lang="en-US"/>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C05E68E-9085-3B4A-9517-220082575F2C}"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CC37D-F884-EB48-BE96-4B2E64B4CFA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11174" y="417513"/>
            <a:ext cx="6499225" cy="5708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C05E68E-9085-3B4A-9517-220082575F2C}"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CC37D-F884-EB48-BE96-4B2E64B4CFA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DC05E68E-9085-3B4A-9517-220082575F2C}" type="datetimeFigureOut">
              <a:rPr lang="en-US" smtClean="0"/>
              <a:pPr/>
              <a:t>5/5/2014</a:t>
            </a:fld>
            <a:endParaRPr lang="en-US"/>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9F7CC37D-F884-EB48-BE96-4B2E64B4CFA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fld id="{262599A8-B931-344A-8686-A25FCA5A5E0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C05E68E-9085-3B4A-9517-220082575F2C}"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CC37D-F884-EB48-BE96-4B2E64B4CFA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DC05E68E-9085-3B4A-9517-220082575F2C}" type="datetimeFigureOut">
              <a:rPr lang="en-US" smtClean="0"/>
              <a:pPr/>
              <a:t>5/5/2014</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9F7CC37D-F884-EB48-BE96-4B2E64B4CFAD}" type="slidenum">
              <a:rPr lang="en-US" smtClean="0"/>
              <a:pPr/>
              <a:t>‹#›</a:t>
            </a:fld>
            <a:endParaRPr lang="en-US"/>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6"/>
            <a:ext cx="8147050" cy="1873250"/>
          </a:xfrm>
        </p:spPr>
        <p:txBody>
          <a:bodyPr anchor="b" anchorCtr="0"/>
          <a:lstStyle>
            <a:lvl1pPr algn="ctr">
              <a:defRPr sz="6000" b="0" cap="none" baseline="0"/>
            </a:lvl1pPr>
          </a:lstStyle>
          <a:p>
            <a:r>
              <a:rPr lang="en-US" smtClean="0"/>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05E68E-9085-3B4A-9517-220082575F2C}"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CC37D-F884-EB48-BE96-4B2E64B4CFA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en-US" smtClean="0"/>
              <a:t>Click to edit Master title style</a:t>
            </a:r>
            <a:endParaRPr/>
          </a:p>
        </p:txBody>
      </p:sp>
      <p:sp>
        <p:nvSpPr>
          <p:cNvPr id="3" name="Content Placeholder 2"/>
          <p:cNvSpPr>
            <a:spLocks noGrp="1"/>
          </p:cNvSpPr>
          <p:nvPr>
            <p:ph sz="half" idx="1"/>
          </p:nvPr>
        </p:nvSpPr>
        <p:spPr>
          <a:xfrm>
            <a:off x="498475"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5046"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DC05E68E-9085-3B4A-9517-220082575F2C}" type="datetimeFigureOut">
              <a:rPr lang="en-US" smtClean="0"/>
              <a:pPr/>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7CC37D-F884-EB48-BE96-4B2E64B4CFA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98475"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5046"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DC05E68E-9085-3B4A-9517-220082575F2C}" type="datetimeFigureOut">
              <a:rPr lang="en-US" smtClean="0"/>
              <a:pPr/>
              <a:t>5/5/2014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7CC37D-F884-EB48-BE96-4B2E64B4CFAD}" type="slidenum">
              <a:rPr lang="en-US" smtClean="0"/>
              <a:pPr/>
              <a:t>‹#›</a:t>
            </a:fld>
            <a:endParaRPr lang="en-US"/>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C05E68E-9085-3B4A-9517-220082575F2C}" type="datetimeFigureOut">
              <a:rPr lang="en-US" smtClean="0"/>
              <a:pPr/>
              <a:t>5/5/2014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7CC37D-F884-EB48-BE96-4B2E64B4CFA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5E68E-9085-3B4A-9517-220082575F2C}" type="datetimeFigureOut">
              <a:rPr lang="en-US" smtClean="0"/>
              <a:pPr/>
              <a:t>5/5/2014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7CC37D-F884-EB48-BE96-4B2E64B4CFA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05E68E-9085-3B4A-9517-220082575F2C}" type="datetimeFigureOut">
              <a:rPr lang="en-US" smtClean="0"/>
              <a:pPr/>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7CC37D-F884-EB48-BE96-4B2E64B4CFA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5" y="94129"/>
            <a:ext cx="8147051" cy="1452283"/>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98475" y="1761565"/>
            <a:ext cx="8147051" cy="436459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88259" y="6356350"/>
            <a:ext cx="2133600" cy="365125"/>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DC05E68E-9085-3B4A-9517-220082575F2C}" type="datetimeFigureOut">
              <a:rPr lang="en-US" smtClean="0"/>
              <a:pPr/>
              <a:t>5/5/2014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6817659" y="6356350"/>
            <a:ext cx="2133600" cy="365125"/>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9F7CC37D-F884-EB48-BE96-4B2E64B4CFA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29.png"/><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167" y="463535"/>
            <a:ext cx="8717211" cy="1470025"/>
          </a:xfrm>
        </p:spPr>
        <p:txBody>
          <a:bodyPr>
            <a:noAutofit/>
          </a:bodyPr>
          <a:lstStyle/>
          <a:p>
            <a:r>
              <a:rPr lang="en-US" sz="4000" b="1" smtClean="0"/>
              <a:t>Language for literacy</a:t>
            </a:r>
            <a:r>
              <a:rPr lang="en-US" sz="4000" b="1" dirty="0" smtClean="0"/>
              <a:t>: </a:t>
            </a:r>
            <a:r>
              <a:rPr lang="en-US" sz="3200" b="1" dirty="0" smtClean="0"/>
              <a:t/>
            </a:r>
            <a:br>
              <a:rPr lang="en-US" sz="3200" b="1" dirty="0" smtClean="0"/>
            </a:br>
            <a:r>
              <a:rPr lang="en-US" sz="2400" b="1" dirty="0" smtClean="0"/>
              <a:t>Preparing our children for 3</a:t>
            </a:r>
            <a:r>
              <a:rPr lang="en-US" sz="2400" b="1" baseline="30000" dirty="0" smtClean="0"/>
              <a:t>rd</a:t>
            </a:r>
            <a:r>
              <a:rPr lang="en-US" sz="2400" b="1" dirty="0" smtClean="0"/>
              <a:t> grade reading</a:t>
            </a:r>
            <a:endParaRPr lang="en-US" sz="2400" b="1" dirty="0"/>
          </a:p>
        </p:txBody>
      </p:sp>
      <p:sp>
        <p:nvSpPr>
          <p:cNvPr id="3" name="Subtitle 2"/>
          <p:cNvSpPr>
            <a:spLocks noGrp="1"/>
          </p:cNvSpPr>
          <p:nvPr>
            <p:ph type="subTitle" idx="1"/>
          </p:nvPr>
        </p:nvSpPr>
        <p:spPr>
          <a:xfrm>
            <a:off x="1538466" y="5330652"/>
            <a:ext cx="5664563" cy="1381772"/>
          </a:xfrm>
        </p:spPr>
        <p:txBody>
          <a:bodyPr>
            <a:normAutofit fontScale="92500" lnSpcReduction="20000"/>
          </a:bodyPr>
          <a:lstStyle/>
          <a:p>
            <a:r>
              <a:rPr lang="en-US" b="1" dirty="0" smtClean="0"/>
              <a:t> National Smart Start Conference</a:t>
            </a:r>
          </a:p>
          <a:p>
            <a:r>
              <a:rPr lang="en-US" sz="1882" b="1" dirty="0" smtClean="0"/>
              <a:t>Greensboro, NC</a:t>
            </a:r>
          </a:p>
          <a:p>
            <a:r>
              <a:rPr lang="en-US" sz="1882" b="1" dirty="0" smtClean="0"/>
              <a:t>May 7, 2014</a:t>
            </a:r>
          </a:p>
          <a:p>
            <a:endParaRPr lang="en-US" dirty="0" smtClean="0"/>
          </a:p>
          <a:p>
            <a:r>
              <a:rPr lang="en-US" sz="1400" dirty="0" smtClean="0"/>
              <a:t>Kathy Hirsh-Pasek, Ph.D.</a:t>
            </a:r>
          </a:p>
          <a:p>
            <a:r>
              <a:rPr lang="en-US" sz="1400" dirty="0" smtClean="0"/>
              <a:t>Temple University</a:t>
            </a:r>
          </a:p>
        </p:txBody>
      </p:sp>
      <p:pic>
        <p:nvPicPr>
          <p:cNvPr id="4" name="Picture 3" descr="Screen Shot 2012-12-24 at 8.36.15 AM.png"/>
          <p:cNvPicPr>
            <a:picLocks noChangeAspect="1"/>
          </p:cNvPicPr>
          <p:nvPr/>
        </p:nvPicPr>
        <p:blipFill>
          <a:blip r:embed="rId2"/>
          <a:stretch>
            <a:fillRect/>
          </a:stretch>
        </p:blipFill>
        <p:spPr>
          <a:xfrm>
            <a:off x="2448417" y="2174599"/>
            <a:ext cx="3579012" cy="30149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742" y="1603831"/>
            <a:ext cx="8615592" cy="3323987"/>
          </a:xfrm>
          <a:prstGeom prst="rect">
            <a:avLst/>
          </a:prstGeom>
          <a:noFill/>
        </p:spPr>
        <p:txBody>
          <a:bodyPr wrap="square" rtlCol="0">
            <a:spAutoFit/>
          </a:bodyPr>
          <a:lstStyle/>
          <a:p>
            <a:pPr>
              <a:buFont typeface="Arial"/>
              <a:buChar char="•"/>
            </a:pPr>
            <a:r>
              <a:rPr lang="en-US" sz="2400" b="1" dirty="0" smtClean="0"/>
              <a:t> Language is a critical foundation for reading</a:t>
            </a:r>
          </a:p>
          <a:p>
            <a:endParaRPr lang="en-US" sz="2400" b="1" dirty="0" smtClean="0"/>
          </a:p>
          <a:p>
            <a:pPr lvl="1"/>
            <a:endParaRPr lang="en-US" sz="2400" dirty="0" smtClean="0">
              <a:solidFill>
                <a:schemeClr val="bg2">
                  <a:lumMod val="50000"/>
                </a:schemeClr>
              </a:solidFill>
            </a:endParaRPr>
          </a:p>
          <a:p>
            <a:pPr>
              <a:buFont typeface="Arial"/>
              <a:buChar char="•"/>
            </a:pPr>
            <a:r>
              <a:rPr lang="en-US" sz="2400" b="1" dirty="0" smtClean="0"/>
              <a:t> 6 Evidence-based principles of language learning that support reading</a:t>
            </a:r>
          </a:p>
          <a:p>
            <a:endParaRPr lang="en-US" sz="2400" b="1" dirty="0" smtClean="0"/>
          </a:p>
          <a:p>
            <a:pPr lvl="1"/>
            <a:endParaRPr lang="en-US" sz="2400" dirty="0" smtClean="0"/>
          </a:p>
          <a:p>
            <a:pPr>
              <a:buFont typeface="Arial"/>
              <a:buChar char="•"/>
            </a:pPr>
            <a:r>
              <a:rPr lang="en-US" sz="2400" b="1" dirty="0" smtClean="0"/>
              <a:t> Implications and Policy recommendations</a:t>
            </a:r>
            <a:endParaRPr lang="en-US" sz="2400" dirty="0" smtClean="0">
              <a:solidFill>
                <a:srgbClr val="56320B"/>
              </a:solidFill>
            </a:endParaRPr>
          </a:p>
          <a:p>
            <a:endParaRPr lang="en-US" dirty="0">
              <a:solidFill>
                <a:schemeClr val="bg2">
                  <a:lumMod val="50000"/>
                </a:schemeClr>
              </a:solidFill>
            </a:endParaRPr>
          </a:p>
        </p:txBody>
      </p:sp>
      <p:sp>
        <p:nvSpPr>
          <p:cNvPr id="9" name="TextBox 8"/>
          <p:cNvSpPr txBox="1"/>
          <p:nvPr/>
        </p:nvSpPr>
        <p:spPr>
          <a:xfrm>
            <a:off x="917760" y="296662"/>
            <a:ext cx="7110327" cy="707886"/>
          </a:xfrm>
          <a:prstGeom prst="rect">
            <a:avLst/>
          </a:prstGeom>
          <a:noFill/>
        </p:spPr>
        <p:txBody>
          <a:bodyPr wrap="square" rtlCol="0">
            <a:spAutoFit/>
          </a:bodyPr>
          <a:lstStyle/>
          <a:p>
            <a:pPr algn="ctr"/>
            <a:r>
              <a:rPr lang="en-US" sz="4000" b="1" dirty="0" smtClean="0"/>
              <a:t>A Talk in 3 parts</a:t>
            </a:r>
            <a:endParaRPr lang="en-US" sz="40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742" y="1603831"/>
            <a:ext cx="8615592" cy="3693319"/>
          </a:xfrm>
          <a:prstGeom prst="rect">
            <a:avLst/>
          </a:prstGeom>
          <a:noFill/>
        </p:spPr>
        <p:txBody>
          <a:bodyPr wrap="square" rtlCol="0">
            <a:spAutoFit/>
          </a:bodyPr>
          <a:lstStyle/>
          <a:p>
            <a:pPr>
              <a:buFont typeface="Arial"/>
              <a:buChar char="•"/>
            </a:pPr>
            <a:r>
              <a:rPr lang="en-US" sz="2400" b="1" dirty="0" smtClean="0"/>
              <a:t> Language is a critical foundation for reading</a:t>
            </a:r>
          </a:p>
          <a:p>
            <a:endParaRPr lang="en-US" sz="2400" b="1" dirty="0" smtClean="0"/>
          </a:p>
          <a:p>
            <a:pPr lvl="1"/>
            <a:endParaRPr lang="en-US" sz="2400" dirty="0" smtClean="0">
              <a:solidFill>
                <a:schemeClr val="bg2">
                  <a:lumMod val="50000"/>
                </a:schemeClr>
              </a:solidFill>
            </a:endParaRPr>
          </a:p>
          <a:p>
            <a:pPr>
              <a:buFont typeface="Arial"/>
              <a:buChar char="•"/>
            </a:pPr>
            <a:r>
              <a:rPr lang="en-US" sz="2400" b="1" dirty="0" smtClean="0">
                <a:solidFill>
                  <a:schemeClr val="tx1">
                    <a:lumMod val="75000"/>
                  </a:schemeClr>
                </a:solidFill>
              </a:rPr>
              <a:t> 6 Evidence-based principles of language learning that support reading</a:t>
            </a:r>
          </a:p>
          <a:p>
            <a:endParaRPr lang="en-US" sz="2400" b="1" dirty="0" smtClean="0">
              <a:solidFill>
                <a:schemeClr val="tx1">
                  <a:lumMod val="75000"/>
                </a:schemeClr>
              </a:solidFill>
            </a:endParaRPr>
          </a:p>
          <a:p>
            <a:pPr lvl="1"/>
            <a:endParaRPr lang="en-US" sz="2400" dirty="0" smtClean="0">
              <a:solidFill>
                <a:schemeClr val="tx1">
                  <a:lumMod val="75000"/>
                </a:schemeClr>
              </a:solidFill>
            </a:endParaRPr>
          </a:p>
          <a:p>
            <a:pPr>
              <a:buFont typeface="Arial"/>
              <a:buChar char="•"/>
            </a:pPr>
            <a:r>
              <a:rPr lang="en-US" sz="2400" b="1" dirty="0" smtClean="0">
                <a:solidFill>
                  <a:schemeClr val="tx1">
                    <a:lumMod val="75000"/>
                  </a:schemeClr>
                </a:solidFill>
              </a:rPr>
              <a:t> Implications and Policy recommendations</a:t>
            </a:r>
            <a:endParaRPr lang="en-US" sz="2400" dirty="0" smtClean="0">
              <a:solidFill>
                <a:schemeClr val="tx1">
                  <a:lumMod val="75000"/>
                </a:schemeClr>
              </a:solidFill>
            </a:endParaRPr>
          </a:p>
          <a:p>
            <a:endParaRPr lang="en-US" sz="2400" dirty="0" smtClean="0">
              <a:solidFill>
                <a:srgbClr val="56320B"/>
              </a:solidFill>
            </a:endParaRPr>
          </a:p>
          <a:p>
            <a:endParaRPr lang="en-US" dirty="0">
              <a:solidFill>
                <a:schemeClr val="bg2">
                  <a:lumMod val="50000"/>
                </a:schemeClr>
              </a:solidFill>
            </a:endParaRPr>
          </a:p>
        </p:txBody>
      </p:sp>
      <p:sp>
        <p:nvSpPr>
          <p:cNvPr id="9" name="TextBox 8"/>
          <p:cNvSpPr txBox="1"/>
          <p:nvPr/>
        </p:nvSpPr>
        <p:spPr>
          <a:xfrm>
            <a:off x="917760" y="296662"/>
            <a:ext cx="7110327" cy="707886"/>
          </a:xfrm>
          <a:prstGeom prst="rect">
            <a:avLst/>
          </a:prstGeom>
          <a:noFill/>
        </p:spPr>
        <p:txBody>
          <a:bodyPr wrap="square" rtlCol="0">
            <a:spAutoFit/>
          </a:bodyPr>
          <a:lstStyle/>
          <a:p>
            <a:pPr algn="ctr"/>
            <a:r>
              <a:rPr lang="en-US" sz="4000" b="1" dirty="0" smtClean="0"/>
              <a:t>A Talk in 3 parts</a:t>
            </a:r>
            <a:endParaRPr lang="en-US" sz="40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362846"/>
            <a:ext cx="8147051" cy="1010903"/>
          </a:xfrm>
        </p:spPr>
        <p:txBody>
          <a:bodyPr/>
          <a:lstStyle/>
          <a:p>
            <a:r>
              <a:rPr lang="en-US" sz="3600" b="1" dirty="0" smtClean="0"/>
              <a:t>The Evidence </a:t>
            </a:r>
            <a:endParaRPr lang="en-US" sz="3600" b="1" dirty="0"/>
          </a:p>
        </p:txBody>
      </p:sp>
      <p:sp>
        <p:nvSpPr>
          <p:cNvPr id="3" name="Content Placeholder 2"/>
          <p:cNvSpPr>
            <a:spLocks noGrp="1"/>
          </p:cNvSpPr>
          <p:nvPr>
            <p:ph idx="1"/>
          </p:nvPr>
        </p:nvSpPr>
        <p:spPr>
          <a:xfrm>
            <a:off x="374768" y="1715272"/>
            <a:ext cx="8147051" cy="4939527"/>
          </a:xfrm>
        </p:spPr>
        <p:txBody>
          <a:bodyPr>
            <a:normAutofit fontScale="25000" lnSpcReduction="20000"/>
          </a:bodyPr>
          <a:lstStyle/>
          <a:p>
            <a:r>
              <a:rPr lang="en-US" sz="7385" b="1" dirty="0" smtClean="0">
                <a:solidFill>
                  <a:schemeClr val="tx2"/>
                </a:solidFill>
              </a:rPr>
              <a:t>Early language abilities are </a:t>
            </a:r>
            <a:r>
              <a:rPr lang="en-US" sz="7385" b="1" dirty="0" smtClean="0">
                <a:solidFill>
                  <a:srgbClr val="FF6600"/>
                </a:solidFill>
              </a:rPr>
              <a:t>directly</a:t>
            </a:r>
            <a:r>
              <a:rPr lang="en-US" sz="7385" b="1" dirty="0" smtClean="0">
                <a:solidFill>
                  <a:schemeClr val="tx2"/>
                </a:solidFill>
              </a:rPr>
              <a:t> related to later reading abilities</a:t>
            </a:r>
          </a:p>
          <a:p>
            <a:pPr lvl="1"/>
            <a:r>
              <a:rPr lang="en-US" sz="7385" dirty="0" smtClean="0">
                <a:solidFill>
                  <a:schemeClr val="accent2">
                    <a:lumMod val="75000"/>
                  </a:schemeClr>
                </a:solidFill>
              </a:rPr>
              <a:t>Direct effects </a:t>
            </a:r>
            <a:r>
              <a:rPr lang="en-US" sz="4800" dirty="0" smtClean="0">
                <a:solidFill>
                  <a:schemeClr val="accent2">
                    <a:lumMod val="75000"/>
                  </a:schemeClr>
                </a:solidFill>
              </a:rPr>
              <a:t>(NICHD ECCRN,  2002; Dickinson &amp; Tabors, 2001)</a:t>
            </a:r>
          </a:p>
          <a:p>
            <a:pPr lvl="2"/>
            <a:r>
              <a:rPr lang="en-US" sz="7385" dirty="0" smtClean="0">
                <a:solidFill>
                  <a:schemeClr val="accent2">
                    <a:lumMod val="75000"/>
                  </a:schemeClr>
                </a:solidFill>
              </a:rPr>
              <a:t>1137 diverse sample from 3 years to 1</a:t>
            </a:r>
            <a:r>
              <a:rPr lang="en-US" sz="7385" baseline="30000" dirty="0" smtClean="0">
                <a:solidFill>
                  <a:schemeClr val="accent2">
                    <a:lumMod val="75000"/>
                  </a:schemeClr>
                </a:solidFill>
              </a:rPr>
              <a:t>st</a:t>
            </a:r>
            <a:r>
              <a:rPr lang="en-US" sz="7385" dirty="0" smtClean="0">
                <a:solidFill>
                  <a:schemeClr val="accent2">
                    <a:lumMod val="75000"/>
                  </a:schemeClr>
                </a:solidFill>
              </a:rPr>
              <a:t> and 3rd grade</a:t>
            </a:r>
          </a:p>
          <a:p>
            <a:pPr lvl="2"/>
            <a:r>
              <a:rPr lang="en-US" sz="7385" dirty="0" smtClean="0">
                <a:solidFill>
                  <a:schemeClr val="accent2">
                    <a:lumMod val="75000"/>
                  </a:schemeClr>
                </a:solidFill>
              </a:rPr>
              <a:t>Lee, 2011 (N=1073; early language relates to language and reading achievement up to 5</a:t>
            </a:r>
            <a:r>
              <a:rPr lang="en-US" sz="7385" baseline="30000" dirty="0" smtClean="0">
                <a:solidFill>
                  <a:schemeClr val="accent2">
                    <a:lumMod val="75000"/>
                  </a:schemeClr>
                </a:solidFill>
              </a:rPr>
              <a:t>th</a:t>
            </a:r>
            <a:r>
              <a:rPr lang="en-US" sz="7385" dirty="0" smtClean="0">
                <a:solidFill>
                  <a:schemeClr val="accent2">
                    <a:lumMod val="75000"/>
                  </a:schemeClr>
                </a:solidFill>
              </a:rPr>
              <a:t> grade)</a:t>
            </a:r>
          </a:p>
          <a:p>
            <a:pPr lvl="2"/>
            <a:r>
              <a:rPr lang="en-US" sz="7385" dirty="0" err="1" smtClean="0">
                <a:solidFill>
                  <a:schemeClr val="accent2">
                    <a:lumMod val="75000"/>
                  </a:schemeClr>
                </a:solidFill>
              </a:rPr>
              <a:t>Grissmer</a:t>
            </a:r>
            <a:r>
              <a:rPr lang="en-US" sz="7385" dirty="0" smtClean="0">
                <a:solidFill>
                  <a:schemeClr val="accent2">
                    <a:lumMod val="75000"/>
                  </a:schemeClr>
                </a:solidFill>
              </a:rPr>
              <a:t>, 2011 (language and attention in K predict 4</a:t>
            </a:r>
            <a:r>
              <a:rPr lang="en-US" sz="7385" baseline="30000" dirty="0" smtClean="0">
                <a:solidFill>
                  <a:schemeClr val="accent2">
                    <a:lumMod val="75000"/>
                  </a:schemeClr>
                </a:solidFill>
              </a:rPr>
              <a:t>th</a:t>
            </a:r>
            <a:r>
              <a:rPr lang="en-US" sz="7385" dirty="0" smtClean="0">
                <a:solidFill>
                  <a:schemeClr val="accent2">
                    <a:lumMod val="75000"/>
                  </a:schemeClr>
                </a:solidFill>
              </a:rPr>
              <a:t> grade reading better than does reading at K)</a:t>
            </a:r>
          </a:p>
          <a:p>
            <a:pPr lvl="2"/>
            <a:endParaRPr lang="en-US" sz="7385" b="1" dirty="0" smtClean="0">
              <a:solidFill>
                <a:schemeClr val="accent2">
                  <a:lumMod val="75000"/>
                </a:schemeClr>
              </a:solidFill>
            </a:endParaRPr>
          </a:p>
          <a:p>
            <a:r>
              <a:rPr lang="en-US" sz="7200" b="1" dirty="0" smtClean="0">
                <a:solidFill>
                  <a:srgbClr val="AC6416"/>
                </a:solidFill>
              </a:rPr>
              <a:t>Early language abilities are </a:t>
            </a:r>
            <a:r>
              <a:rPr lang="en-US" sz="7200" b="1" dirty="0" smtClean="0">
                <a:solidFill>
                  <a:srgbClr val="FF6600"/>
                </a:solidFill>
              </a:rPr>
              <a:t>indirectly</a:t>
            </a:r>
            <a:r>
              <a:rPr lang="en-US" sz="7200" b="1" dirty="0" smtClean="0">
                <a:solidFill>
                  <a:srgbClr val="AC6416"/>
                </a:solidFill>
              </a:rPr>
              <a:t> related to reading through code skills like phonemic awareness; to finding the “</a:t>
            </a:r>
            <a:r>
              <a:rPr lang="en-US" sz="7200" b="1" dirty="0" err="1" smtClean="0">
                <a:solidFill>
                  <a:srgbClr val="AC6416"/>
                </a:solidFill>
              </a:rPr>
              <a:t>b</a:t>
            </a:r>
            <a:r>
              <a:rPr lang="en-US" sz="7200" b="1" dirty="0" smtClean="0">
                <a:solidFill>
                  <a:srgbClr val="AC6416"/>
                </a:solidFill>
              </a:rPr>
              <a:t>-sound” in “boy.”  These code skills are then related to reading. ( Munson et al; 2004,2005; </a:t>
            </a:r>
            <a:r>
              <a:rPr lang="en-US" sz="7200" b="1" dirty="0" err="1" smtClean="0">
                <a:solidFill>
                  <a:srgbClr val="AC6416"/>
                </a:solidFill>
              </a:rPr>
              <a:t>Storkel</a:t>
            </a:r>
            <a:r>
              <a:rPr lang="en-US" sz="7200" b="1" dirty="0" smtClean="0">
                <a:solidFill>
                  <a:srgbClr val="AC6416"/>
                </a:solidFill>
              </a:rPr>
              <a:t>, 2001, 2003; Whitehurst &amp;</a:t>
            </a:r>
            <a:r>
              <a:rPr lang="en-US" sz="7200" b="1" dirty="0" err="1" smtClean="0">
                <a:solidFill>
                  <a:srgbClr val="AC6416"/>
                </a:solidFill>
              </a:rPr>
              <a:t>Lonigan</a:t>
            </a:r>
            <a:r>
              <a:rPr lang="en-US" sz="7200" b="1" dirty="0" smtClean="0">
                <a:solidFill>
                  <a:srgbClr val="AC6416"/>
                </a:solidFill>
              </a:rPr>
              <a:t>, 1998, 2001; </a:t>
            </a:r>
            <a:r>
              <a:rPr lang="en-US" sz="7200" b="1" dirty="0" err="1" smtClean="0">
                <a:solidFill>
                  <a:srgbClr val="AC6416"/>
                </a:solidFill>
              </a:rPr>
              <a:t>Silven</a:t>
            </a:r>
            <a:r>
              <a:rPr lang="en-US" sz="7200" b="1" dirty="0" smtClean="0">
                <a:solidFill>
                  <a:srgbClr val="AC6416"/>
                </a:solidFill>
              </a:rPr>
              <a:t> et al., 2007</a:t>
            </a:r>
            <a:r>
              <a:rPr lang="en-US" sz="8400" b="1" dirty="0" smtClean="0">
                <a:solidFill>
                  <a:srgbClr val="AC6416"/>
                </a:solidFill>
              </a:rPr>
              <a:t>)</a:t>
            </a:r>
          </a:p>
          <a:p>
            <a:pPr lvl="1"/>
            <a:r>
              <a:rPr lang="en-US" sz="7385" dirty="0" smtClean="0">
                <a:solidFill>
                  <a:srgbClr val="56320B"/>
                </a:solidFill>
              </a:rPr>
              <a:t>Indirect effects </a:t>
            </a:r>
            <a:r>
              <a:rPr lang="en-US" sz="4800" dirty="0" smtClean="0">
                <a:solidFill>
                  <a:schemeClr val="accent2">
                    <a:lumMod val="75000"/>
                  </a:schemeClr>
                </a:solidFill>
              </a:rPr>
              <a:t>(</a:t>
            </a:r>
            <a:r>
              <a:rPr lang="en-US" sz="4800" dirty="0" err="1" smtClean="0">
                <a:solidFill>
                  <a:schemeClr val="accent2">
                    <a:lumMod val="75000"/>
                  </a:schemeClr>
                </a:solidFill>
              </a:rPr>
              <a:t>Storch</a:t>
            </a:r>
            <a:r>
              <a:rPr lang="en-US" sz="4800" dirty="0" smtClean="0">
                <a:solidFill>
                  <a:schemeClr val="accent2">
                    <a:lumMod val="75000"/>
                  </a:schemeClr>
                </a:solidFill>
              </a:rPr>
              <a:t>&amp; Whitehurst, 2002)</a:t>
            </a:r>
          </a:p>
          <a:p>
            <a:pPr lvl="2"/>
            <a:r>
              <a:rPr lang="en-US" sz="7385" dirty="0" smtClean="0">
                <a:solidFill>
                  <a:schemeClr val="accent2">
                    <a:lumMod val="75000"/>
                  </a:schemeClr>
                </a:solidFill>
              </a:rPr>
              <a:t>626 low-income children, 4 yrs to 4</a:t>
            </a:r>
            <a:r>
              <a:rPr lang="en-US" sz="7385" baseline="30000" dirty="0" smtClean="0">
                <a:solidFill>
                  <a:schemeClr val="accent2">
                    <a:lumMod val="75000"/>
                  </a:schemeClr>
                </a:solidFill>
              </a:rPr>
              <a:t>th</a:t>
            </a:r>
            <a:r>
              <a:rPr lang="en-US" sz="7385" dirty="0" smtClean="0">
                <a:solidFill>
                  <a:schemeClr val="accent2">
                    <a:lumMod val="75000"/>
                  </a:schemeClr>
                </a:solidFill>
              </a:rPr>
              <a:t> grade</a:t>
            </a:r>
            <a:endParaRPr lang="en-US" sz="7385" b="1" dirty="0" smtClean="0">
              <a:solidFill>
                <a:srgbClr val="AC6416"/>
              </a:solidFill>
            </a:endParaRPr>
          </a:p>
          <a:p>
            <a:r>
              <a:rPr lang="en-US" sz="7385" b="1" dirty="0" smtClean="0">
                <a:solidFill>
                  <a:srgbClr val="AC6416"/>
                </a:solidFill>
              </a:rPr>
              <a:t>Language skills become relatively more important than code skills for reading over time.  The shift from </a:t>
            </a:r>
            <a:r>
              <a:rPr lang="en-US" sz="7385" b="1" i="1" dirty="0" smtClean="0">
                <a:solidFill>
                  <a:srgbClr val="AC6416"/>
                </a:solidFill>
              </a:rPr>
              <a:t>learning to read </a:t>
            </a:r>
            <a:r>
              <a:rPr lang="en-US" sz="7385" b="1" dirty="0" smtClean="0">
                <a:solidFill>
                  <a:srgbClr val="AC6416"/>
                </a:solidFill>
              </a:rPr>
              <a:t>to </a:t>
            </a:r>
            <a:r>
              <a:rPr lang="en-US" sz="7385" b="1" i="1" dirty="0" smtClean="0">
                <a:solidFill>
                  <a:srgbClr val="AC6416"/>
                </a:solidFill>
              </a:rPr>
              <a:t>reading to learn. 			</a:t>
            </a:r>
            <a:r>
              <a:rPr lang="en-US" sz="4800" b="1" dirty="0" smtClean="0">
                <a:solidFill>
                  <a:srgbClr val="AC6416"/>
                </a:solidFill>
              </a:rPr>
              <a:t>(</a:t>
            </a:r>
            <a:r>
              <a:rPr lang="en-US" sz="4800" b="1" dirty="0" err="1" smtClean="0">
                <a:solidFill>
                  <a:srgbClr val="AC6416"/>
                </a:solidFill>
              </a:rPr>
              <a:t>Storch</a:t>
            </a:r>
            <a:r>
              <a:rPr lang="en-US" sz="4800" b="1" dirty="0" smtClean="0">
                <a:solidFill>
                  <a:srgbClr val="AC6416"/>
                </a:solidFill>
              </a:rPr>
              <a:t>&amp; Whitehurst, 2002; </a:t>
            </a:r>
            <a:r>
              <a:rPr lang="en-US" sz="4800" b="1" dirty="0" err="1" smtClean="0">
                <a:solidFill>
                  <a:srgbClr val="AC6416"/>
                </a:solidFill>
              </a:rPr>
              <a:t>Catts</a:t>
            </a:r>
            <a:r>
              <a:rPr lang="en-US" sz="4800" b="1" dirty="0" smtClean="0">
                <a:solidFill>
                  <a:srgbClr val="AC6416"/>
                </a:solidFill>
              </a:rPr>
              <a:t> et al., 2006; </a:t>
            </a:r>
            <a:r>
              <a:rPr lang="en-US" sz="4800" b="1" dirty="0" err="1" smtClean="0">
                <a:solidFill>
                  <a:srgbClr val="AC6416"/>
                </a:solidFill>
              </a:rPr>
              <a:t>Vellutino</a:t>
            </a:r>
            <a:r>
              <a:rPr lang="en-US" sz="4800" b="1" dirty="0" smtClean="0">
                <a:solidFill>
                  <a:srgbClr val="AC6416"/>
                </a:solidFill>
              </a:rPr>
              <a:t> et al, 2007). </a:t>
            </a:r>
            <a:endParaRPr lang="en-US" sz="4800" b="1" i="1" dirty="0" smtClean="0">
              <a:solidFill>
                <a:srgbClr val="AC6416"/>
              </a:solidFill>
            </a:endParaRPr>
          </a:p>
          <a:p>
            <a:pPr lvl="2"/>
            <a:endParaRPr lang="en-US" dirty="0" smtClean="0">
              <a:solidFill>
                <a:schemeClr val="accent2">
                  <a:lumMod val="75000"/>
                </a:schemeClr>
              </a:solidFill>
            </a:endParaRPr>
          </a:p>
          <a:p>
            <a:pPr lvl="1"/>
            <a:endParaRPr lang="en-US" sz="1800" b="1" dirty="0" smtClean="0">
              <a:solidFill>
                <a:srgbClr val="FF6600"/>
              </a:solidFill>
            </a:endParaRPr>
          </a:p>
          <a:p>
            <a:pPr lvl="1"/>
            <a:endParaRPr lang="en-US" dirty="0" smtClean="0"/>
          </a:p>
          <a:p>
            <a:pPr lvl="1"/>
            <a:endParaRPr lang="en-US" dirty="0" smtClean="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recently…</a:t>
            </a:r>
            <a:endParaRPr lang="en-US" dirty="0"/>
          </a:p>
        </p:txBody>
      </p:sp>
      <p:sp>
        <p:nvSpPr>
          <p:cNvPr id="3" name="Content Placeholder 2"/>
          <p:cNvSpPr>
            <a:spLocks noGrp="1"/>
          </p:cNvSpPr>
          <p:nvPr>
            <p:ph idx="1"/>
          </p:nvPr>
        </p:nvSpPr>
        <p:spPr/>
        <p:txBody>
          <a:bodyPr/>
          <a:lstStyle/>
          <a:p>
            <a:r>
              <a:rPr lang="en-US" dirty="0" smtClean="0"/>
              <a:t>Reviews of the relationship between language and reading show a persistent, strong and significant role of early language on reading…</a:t>
            </a:r>
          </a:p>
          <a:p>
            <a:endParaRPr lang="en-US" dirty="0" smtClean="0"/>
          </a:p>
          <a:p>
            <a:pPr lvl="1"/>
            <a:r>
              <a:rPr lang="en-US" dirty="0" smtClean="0"/>
              <a:t>Harris, </a:t>
            </a:r>
            <a:r>
              <a:rPr lang="en-US" dirty="0" err="1" smtClean="0"/>
              <a:t>Golinkoff</a:t>
            </a:r>
            <a:r>
              <a:rPr lang="en-US" dirty="0" smtClean="0"/>
              <a:t> and Hirsh-Pasek, 2011</a:t>
            </a:r>
          </a:p>
          <a:p>
            <a:pPr lvl="1"/>
            <a:r>
              <a:rPr lang="en-US" dirty="0" smtClean="0"/>
              <a:t>See </a:t>
            </a:r>
            <a:r>
              <a:rPr lang="en-US" dirty="0" err="1" smtClean="0"/>
              <a:t>Marulis</a:t>
            </a:r>
            <a:r>
              <a:rPr lang="en-US" dirty="0" smtClean="0"/>
              <a:t>&amp;</a:t>
            </a:r>
            <a:r>
              <a:rPr lang="en-US" dirty="0" err="1" smtClean="0"/>
              <a:t>Neuman</a:t>
            </a:r>
            <a:r>
              <a:rPr lang="en-US" dirty="0" smtClean="0"/>
              <a:t>, 2011 for a review</a:t>
            </a:r>
          </a:p>
          <a:p>
            <a:pPr lvl="1"/>
            <a:endParaRPr lang="en-US" dirty="0" smtClean="0"/>
          </a:p>
          <a:p>
            <a:pPr lvl="1">
              <a:buNone/>
            </a:pPr>
            <a:endParaRPr/>
          </a:p>
          <a:p>
            <a:pPr lvl="2"/>
            <a:endParaRPr lang="en-US" dirty="0" smtClean="0"/>
          </a:p>
          <a:p>
            <a:pPr lvl="1">
              <a:buNone/>
            </a:pPr>
            <a:endParaRPr lang="en-US"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994410"/>
          </a:xfrm>
        </p:spPr>
        <p:txBody>
          <a:bodyPr/>
          <a:lstStyle/>
          <a:p>
            <a:r>
              <a:rPr lang="en-US" dirty="0" smtClean="0"/>
              <a:t>Despite these facts, </a:t>
            </a:r>
            <a:endParaRPr lang="en-US" dirty="0"/>
          </a:p>
        </p:txBody>
      </p:sp>
      <p:sp>
        <p:nvSpPr>
          <p:cNvPr id="3" name="Content Placeholder 2"/>
          <p:cNvSpPr>
            <a:spLocks noGrp="1"/>
          </p:cNvSpPr>
          <p:nvPr>
            <p:ph idx="1"/>
          </p:nvPr>
        </p:nvSpPr>
        <p:spPr>
          <a:xfrm>
            <a:off x="498475" y="1377166"/>
            <a:ext cx="8147051" cy="1187497"/>
          </a:xfrm>
        </p:spPr>
        <p:txBody>
          <a:bodyPr>
            <a:normAutofit/>
          </a:bodyPr>
          <a:lstStyle/>
          <a:p>
            <a:r>
              <a:rPr lang="en-US" dirty="0" smtClean="0"/>
              <a:t>Most instruction in early school and most of our policy recommendations are focused on code skills rather than on the language skills that support reading.   </a:t>
            </a:r>
          </a:p>
        </p:txBody>
      </p:sp>
      <p:pic>
        <p:nvPicPr>
          <p:cNvPr id="4" name="Picture 3" descr="Screen shot 2010-02-10 at 5.30.17 PM.png"/>
          <p:cNvPicPr>
            <a:picLocks noChangeAspect="1"/>
          </p:cNvPicPr>
          <p:nvPr/>
        </p:nvPicPr>
        <p:blipFill>
          <a:blip r:embed="rId2"/>
          <a:stretch>
            <a:fillRect/>
          </a:stretch>
        </p:blipFill>
        <p:spPr>
          <a:xfrm>
            <a:off x="3230509" y="2740807"/>
            <a:ext cx="2610474" cy="3326366"/>
          </a:xfrm>
          <a:prstGeom prst="rect">
            <a:avLst/>
          </a:prstGeom>
        </p:spPr>
      </p:pic>
      <p:sp>
        <p:nvSpPr>
          <p:cNvPr id="5" name="TextBox 4"/>
          <p:cNvSpPr txBox="1"/>
          <p:nvPr/>
        </p:nvSpPr>
        <p:spPr>
          <a:xfrm>
            <a:off x="2574309" y="6192150"/>
            <a:ext cx="3768938" cy="276999"/>
          </a:xfrm>
          <a:prstGeom prst="rect">
            <a:avLst/>
          </a:prstGeom>
          <a:noFill/>
        </p:spPr>
        <p:txBody>
          <a:bodyPr wrap="square" rtlCol="0">
            <a:spAutoFit/>
          </a:bodyPr>
          <a:lstStyle/>
          <a:p>
            <a:pPr algn="ctr"/>
            <a:r>
              <a:rPr lang="en-US" sz="1200" dirty="0" smtClean="0"/>
              <a:t>Goodson, </a:t>
            </a:r>
            <a:r>
              <a:rPr lang="en-US" sz="1200" dirty="0" err="1" smtClean="0"/>
              <a:t>Layzer</a:t>
            </a:r>
            <a:r>
              <a:rPr lang="en-US" sz="1200" dirty="0" smtClean="0"/>
              <a:t>, Simon, &amp; Dwyer,2009 </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And for low income children this can have dire consequences </a:t>
            </a:r>
            <a:endParaRPr lang="en-US" sz="3200" b="1" dirty="0"/>
          </a:p>
        </p:txBody>
      </p:sp>
      <p:sp>
        <p:nvSpPr>
          <p:cNvPr id="3" name="Content Placeholder 2"/>
          <p:cNvSpPr>
            <a:spLocks noGrp="1"/>
          </p:cNvSpPr>
          <p:nvPr>
            <p:ph idx="1"/>
          </p:nvPr>
        </p:nvSpPr>
        <p:spPr>
          <a:xfrm>
            <a:off x="498475" y="2193570"/>
            <a:ext cx="8366125" cy="3496030"/>
          </a:xfrm>
        </p:spPr>
        <p:txBody>
          <a:bodyPr>
            <a:normAutofit/>
          </a:bodyPr>
          <a:lstStyle/>
          <a:p>
            <a:pPr>
              <a:buNone/>
            </a:pPr>
            <a:r>
              <a:rPr lang="en-US" dirty="0" smtClean="0"/>
              <a:t>”learning minority” learners who entered kindergarten with limited English proficiency had large persistent deficiencies in English reading achievement…Even the students who acquired English most rapidly, in the course of a year of kindergarten, continued to lag behind the national average for native English speakers by more than .33 standard deviation in 3</a:t>
            </a:r>
            <a:r>
              <a:rPr lang="en-US" baseline="30000" dirty="0" smtClean="0"/>
              <a:t>rd</a:t>
            </a:r>
            <a:r>
              <a:rPr lang="en-US" dirty="0" smtClean="0"/>
              <a:t> and 5</a:t>
            </a:r>
            <a:r>
              <a:rPr lang="en-US" baseline="30000" dirty="0" smtClean="0"/>
              <a:t>th</a:t>
            </a:r>
            <a:r>
              <a:rPr lang="en-US" dirty="0" smtClean="0"/>
              <a:t> grade.</a:t>
            </a:r>
          </a:p>
          <a:p>
            <a:pPr>
              <a:buNone/>
            </a:pPr>
            <a:r>
              <a:rPr lang="en-US" sz="1647" dirty="0" err="1" smtClean="0"/>
              <a:t>p</a:t>
            </a:r>
            <a:r>
              <a:rPr lang="en-US" sz="1647" dirty="0" smtClean="0"/>
              <a:t>. 865, </a:t>
            </a:r>
            <a:r>
              <a:rPr lang="en-US" sz="1647" dirty="0" err="1" smtClean="0"/>
              <a:t>Kieffer</a:t>
            </a:r>
            <a:r>
              <a:rPr lang="en-US" sz="1647" dirty="0" smtClean="0"/>
              <a:t>, 2008</a:t>
            </a:r>
          </a:p>
          <a:p>
            <a:pPr>
              <a:buNone/>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3" descr="MeanDif"/>
          <p:cNvPicPr>
            <a:picLocks noChangeAspect="1" noChangeArrowheads="1"/>
          </p:cNvPicPr>
          <p:nvPr/>
        </p:nvPicPr>
        <p:blipFill>
          <a:blip r:embed="rId3"/>
          <a:srcRect/>
          <a:stretch>
            <a:fillRect/>
          </a:stretch>
        </p:blipFill>
        <p:spPr bwMode="auto">
          <a:xfrm>
            <a:off x="1027351" y="1805457"/>
            <a:ext cx="2786062" cy="4038600"/>
          </a:xfrm>
          <a:prstGeom prst="rect">
            <a:avLst/>
          </a:prstGeom>
          <a:noFill/>
          <a:ln w="9525">
            <a:noFill/>
            <a:miter lim="800000"/>
            <a:headEnd/>
            <a:tailEnd/>
          </a:ln>
        </p:spPr>
      </p:pic>
      <p:sp>
        <p:nvSpPr>
          <p:cNvPr id="6" name="Title 5"/>
          <p:cNvSpPr>
            <a:spLocks noGrp="1"/>
          </p:cNvSpPr>
          <p:nvPr>
            <p:ph type="title"/>
          </p:nvPr>
        </p:nvSpPr>
        <p:spPr>
          <a:xfrm>
            <a:off x="685800" y="324474"/>
            <a:ext cx="7772400" cy="1143000"/>
          </a:xfrm>
        </p:spPr>
        <p:txBody>
          <a:bodyPr/>
          <a:lstStyle/>
          <a:p>
            <a:r>
              <a:rPr lang="en-US" dirty="0" smtClean="0">
                <a:effectLst/>
              </a:rPr>
              <a:t>1995: Hart and </a:t>
            </a:r>
            <a:r>
              <a:rPr lang="en-US" dirty="0" err="1" smtClean="0">
                <a:effectLst/>
              </a:rPr>
              <a:t>Risley</a:t>
            </a:r>
            <a:endParaRPr lang="en-US" dirty="0">
              <a:effectLst/>
            </a:endParaRPr>
          </a:p>
        </p:txBody>
      </p:sp>
      <p:sp>
        <p:nvSpPr>
          <p:cNvPr id="8" name="TextBox 7"/>
          <p:cNvSpPr txBox="1"/>
          <p:nvPr/>
        </p:nvSpPr>
        <p:spPr>
          <a:xfrm>
            <a:off x="4273612" y="2725586"/>
            <a:ext cx="4184588" cy="2862323"/>
          </a:xfrm>
          <a:prstGeom prst="rect">
            <a:avLst/>
          </a:prstGeom>
          <a:noFill/>
        </p:spPr>
        <p:txBody>
          <a:bodyPr wrap="square" rtlCol="0">
            <a:spAutoFit/>
          </a:bodyPr>
          <a:lstStyle/>
          <a:p>
            <a:r>
              <a:rPr lang="en-US" dirty="0" smtClean="0"/>
              <a:t>Examines language input to children from…</a:t>
            </a:r>
          </a:p>
          <a:p>
            <a:r>
              <a:rPr lang="en-US" dirty="0" smtClean="0"/>
              <a:t>		Welfare</a:t>
            </a:r>
          </a:p>
          <a:p>
            <a:r>
              <a:rPr lang="en-US" dirty="0" smtClean="0"/>
              <a:t>		Working class</a:t>
            </a:r>
          </a:p>
          <a:p>
            <a:r>
              <a:rPr lang="en-US" dirty="0" smtClean="0"/>
              <a:t>		Professional families</a:t>
            </a:r>
          </a:p>
          <a:p>
            <a:endParaRPr lang="en-US" dirty="0" smtClean="0"/>
          </a:p>
          <a:p>
            <a:endParaRPr lang="en-US" dirty="0" smtClean="0"/>
          </a:p>
          <a:p>
            <a:r>
              <a:rPr lang="en-US" dirty="0" smtClean="0"/>
              <a:t>(see also Hoff, 2002, 2003, 2013;Rowe et al., 2013; </a:t>
            </a:r>
            <a:r>
              <a:rPr lang="en-US" dirty="0" err="1" smtClean="0"/>
              <a:t>Pancsofar</a:t>
            </a:r>
            <a:r>
              <a:rPr lang="en-US" dirty="0" smtClean="0"/>
              <a:t>&amp; Vernon-</a:t>
            </a:r>
            <a:r>
              <a:rPr lang="en-US" dirty="0" err="1" smtClean="0"/>
              <a:t>Feagans</a:t>
            </a:r>
            <a:r>
              <a:rPr lang="en-US" dirty="0" smtClean="0"/>
              <a:t>, 2010)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03"/>
                                        </p:tgtEl>
                                        <p:attrNameLst>
                                          <p:attrName>style.visibility</p:attrName>
                                        </p:attrNameLst>
                                      </p:cBhvr>
                                      <p:to>
                                        <p:strVal val="visible"/>
                                      </p:to>
                                    </p:set>
                                    <p:animEffect transition="in" filter="circle(in)">
                                      <p:cBhvr>
                                        <p:cTn id="7" dur="2000"/>
                                        <p:tgtEl>
                                          <p:spTgt spid="204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2"/>
          <p:cNvSpPr>
            <a:spLocks noGrp="1"/>
          </p:cNvSpPr>
          <p:nvPr>
            <p:ph type="title"/>
          </p:nvPr>
        </p:nvSpPr>
        <p:spPr bwMode="auto">
          <a:xfrm>
            <a:off x="685800" y="0"/>
            <a:ext cx="7772400" cy="1143000"/>
          </a:xfrm>
          <a:noFill/>
        </p:spPr>
        <p:txBody>
          <a:bodyPr wrap="square" numCol="1" anchorCtr="0" compatLnSpc="1">
            <a:prstTxWarp prst="textNoShape">
              <a:avLst/>
            </a:prstTxWarp>
          </a:bodyPr>
          <a:lstStyle/>
          <a:p>
            <a:r>
              <a:rPr lang="en-US" sz="3200" b="1" dirty="0" smtClean="0">
                <a:effectLst/>
              </a:rPr>
              <a:t>Results?</a:t>
            </a:r>
            <a:endParaRPr lang="en-US" dirty="0">
              <a:effectLst/>
            </a:endParaRPr>
          </a:p>
        </p:txBody>
      </p:sp>
      <p:graphicFrame>
        <p:nvGraphicFramePr>
          <p:cNvPr id="207875" name="Object 3"/>
          <p:cNvGraphicFramePr>
            <a:graphicFrameLocks noChangeAspect="1"/>
          </p:cNvGraphicFramePr>
          <p:nvPr>
            <p:ph type="chart" idx="1"/>
          </p:nvPr>
        </p:nvGraphicFramePr>
        <p:xfrm>
          <a:off x="1418154" y="1143000"/>
          <a:ext cx="6199007" cy="3281827"/>
        </p:xfrm>
        <a:graphic>
          <a:graphicData uri="http://schemas.openxmlformats.org/presentationml/2006/ole">
            <p:oleObj spid="_x0000_s29698" name="Chart" r:id="rId4" imgW="0" imgH="0" progId="MSGraph.Chart.8">
              <p:embed followColorScheme="full"/>
            </p:oleObj>
          </a:graphicData>
        </a:graphic>
      </p:graphicFrame>
      <p:sp>
        <p:nvSpPr>
          <p:cNvPr id="207878" name="Text Box 4"/>
          <p:cNvSpPr txBox="1">
            <a:spLocks noChangeArrowheads="1"/>
          </p:cNvSpPr>
          <p:nvPr/>
        </p:nvSpPr>
        <p:spPr bwMode="auto">
          <a:xfrm>
            <a:off x="520801" y="4543824"/>
            <a:ext cx="8280400" cy="1615827"/>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800" b="1" i="1" dirty="0">
                <a:latin typeface="Times" charset="0"/>
              </a:rPr>
              <a:t>Number of words heard per hour by children in each group:</a:t>
            </a:r>
          </a:p>
          <a:p>
            <a:pPr algn="ctr" eaLnBrk="0" hangingPunct="0">
              <a:spcBef>
                <a:spcPct val="50000"/>
              </a:spcBef>
            </a:pPr>
            <a:r>
              <a:rPr lang="en-US" sz="1800" b="1" i="1" dirty="0">
                <a:latin typeface="Times" charset="0"/>
              </a:rPr>
              <a:t>Welfare - 616</a:t>
            </a:r>
          </a:p>
          <a:p>
            <a:pPr algn="ctr" eaLnBrk="0" hangingPunct="0">
              <a:spcBef>
                <a:spcPct val="50000"/>
              </a:spcBef>
            </a:pPr>
            <a:r>
              <a:rPr lang="en-US" sz="1800" b="1" i="1" dirty="0">
                <a:latin typeface="Times" charset="0"/>
              </a:rPr>
              <a:t>Working Class -</a:t>
            </a:r>
            <a:r>
              <a:rPr lang="en-US" b="1" i="1" dirty="0">
                <a:latin typeface="Times" charset="0"/>
              </a:rPr>
              <a:t>1</a:t>
            </a:r>
            <a:r>
              <a:rPr lang="en-US" sz="1800" b="1" i="1" dirty="0" smtClean="0">
                <a:latin typeface="Times" charset="0"/>
              </a:rPr>
              <a:t>, 251</a:t>
            </a:r>
            <a:endParaRPr lang="en-US" sz="1800" b="1" i="1" dirty="0">
              <a:latin typeface="Times" charset="0"/>
            </a:endParaRPr>
          </a:p>
          <a:p>
            <a:pPr algn="ctr" eaLnBrk="0" hangingPunct="0">
              <a:spcBef>
                <a:spcPct val="50000"/>
              </a:spcBef>
            </a:pPr>
            <a:r>
              <a:rPr lang="en-US" sz="1800" b="1" i="1" dirty="0">
                <a:latin typeface="Times" charset="0"/>
              </a:rPr>
              <a:t>Professional - </a:t>
            </a:r>
            <a:r>
              <a:rPr lang="en-US" sz="1800" b="1" i="1" dirty="0" smtClean="0">
                <a:latin typeface="Times" charset="0"/>
              </a:rPr>
              <a:t>2,153</a:t>
            </a:r>
            <a:endParaRPr lang="en-US" sz="2400" b="1" i="1" dirty="0">
              <a:latin typeface="Times"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p:cNvSpPr>
          <p:nvPr>
            <p:ph type="title"/>
          </p:nvPr>
        </p:nvSpPr>
        <p:spPr bwMode="auto">
          <a:xfrm>
            <a:off x="835713" y="203200"/>
            <a:ext cx="7772400" cy="819367"/>
          </a:xfrm>
          <a:noFill/>
        </p:spPr>
        <p:txBody>
          <a:bodyPr wrap="square" numCol="1" anchorCtr="0" compatLnSpc="1">
            <a:prstTxWarp prst="textNoShape">
              <a:avLst/>
            </a:prstTxWarp>
          </a:bodyPr>
          <a:lstStyle/>
          <a:p>
            <a:r>
              <a:rPr lang="en-US" dirty="0">
                <a:effectLst/>
              </a:rPr>
              <a:t>Significance?</a:t>
            </a:r>
          </a:p>
        </p:txBody>
      </p:sp>
      <p:sp>
        <p:nvSpPr>
          <p:cNvPr id="209924" name="Text Box 6"/>
          <p:cNvSpPr txBox="1">
            <a:spLocks noChangeArrowheads="1"/>
          </p:cNvSpPr>
          <p:nvPr/>
        </p:nvSpPr>
        <p:spPr bwMode="auto">
          <a:xfrm>
            <a:off x="670771" y="3653294"/>
            <a:ext cx="7575550" cy="2062103"/>
          </a:xfrm>
          <a:prstGeom prst="rect">
            <a:avLst/>
          </a:prstGeom>
          <a:noFill/>
          <a:ln w="9525">
            <a:noFill/>
            <a:miter lim="800000"/>
            <a:headEnd/>
            <a:tailEnd/>
          </a:ln>
        </p:spPr>
        <p:txBody>
          <a:bodyPr>
            <a:prstTxWarp prst="textNoShape">
              <a:avLst/>
            </a:prstTxWarp>
            <a:spAutoFit/>
          </a:bodyPr>
          <a:lstStyle/>
          <a:p>
            <a:pPr>
              <a:buFontTx/>
              <a:buChar char="•"/>
            </a:pPr>
            <a:r>
              <a:rPr lang="en-US" sz="1600" dirty="0"/>
              <a:t>Vocabulary assessed at age 3 predicted PPVT scores at age 9-10 (</a:t>
            </a:r>
            <a:r>
              <a:rPr lang="en-US" sz="1600" dirty="0" err="1"/>
              <a:t>r</a:t>
            </a:r>
            <a:r>
              <a:rPr lang="en-US" sz="1600" dirty="0"/>
              <a:t> = .58) and TOLD (more comprehensive) </a:t>
            </a:r>
            <a:r>
              <a:rPr lang="en-US" sz="1600" dirty="0" err="1"/>
              <a:t>r</a:t>
            </a:r>
            <a:r>
              <a:rPr lang="en-US" sz="1600" dirty="0"/>
              <a:t> = .72</a:t>
            </a:r>
          </a:p>
          <a:p>
            <a:endParaRPr lang="en-US" sz="1600" dirty="0" smtClean="0"/>
          </a:p>
          <a:p>
            <a:pPr>
              <a:buFontTx/>
              <a:buChar char="•"/>
            </a:pPr>
            <a:r>
              <a:rPr lang="en-US" sz="1600" dirty="0" smtClean="0"/>
              <a:t>Vocabulary </a:t>
            </a:r>
            <a:r>
              <a:rPr lang="en-US" sz="1600" dirty="0"/>
              <a:t>at age 3 correlated with reading comprehension scores on </a:t>
            </a:r>
          </a:p>
          <a:p>
            <a:r>
              <a:rPr lang="en-US" sz="1600" dirty="0"/>
              <a:t>	Comprehensive Test of Basic Skills </a:t>
            </a:r>
            <a:r>
              <a:rPr lang="en-US" sz="1600" dirty="0" err="1"/>
              <a:t>r</a:t>
            </a:r>
            <a:r>
              <a:rPr lang="en-US" sz="1600" dirty="0"/>
              <a:t> = .</a:t>
            </a:r>
            <a:r>
              <a:rPr lang="en-US" sz="1600" dirty="0" smtClean="0"/>
              <a:t>56</a:t>
            </a:r>
          </a:p>
          <a:p>
            <a:endParaRPr lang="en-US" sz="1600" dirty="0" smtClean="0"/>
          </a:p>
          <a:p>
            <a:pPr>
              <a:buFont typeface="Arial"/>
              <a:buChar char="•"/>
            </a:pPr>
            <a:r>
              <a:rPr lang="en-US" sz="1600" dirty="0" smtClean="0"/>
              <a:t>By second grade middle class children have 6000 root words; lower income 4000  -- 2 grade levels behind 	(E. Dale &amp; O’Rourke, 1981)</a:t>
            </a:r>
            <a:endParaRPr lang="en-US" sz="1600" dirty="0"/>
          </a:p>
        </p:txBody>
      </p:sp>
      <p:sp>
        <p:nvSpPr>
          <p:cNvPr id="5" name="TextBox 4"/>
          <p:cNvSpPr txBox="1"/>
          <p:nvPr/>
        </p:nvSpPr>
        <p:spPr>
          <a:xfrm>
            <a:off x="288649" y="3283962"/>
            <a:ext cx="8319464" cy="369332"/>
          </a:xfrm>
          <a:prstGeom prst="rect">
            <a:avLst/>
          </a:prstGeom>
          <a:noFill/>
        </p:spPr>
        <p:txBody>
          <a:bodyPr wrap="square" rtlCol="0">
            <a:spAutoFit/>
          </a:bodyPr>
          <a:lstStyle/>
          <a:p>
            <a:endParaRPr lang="en-US" sz="1400" dirty="0"/>
          </a:p>
        </p:txBody>
      </p:sp>
      <p:pic>
        <p:nvPicPr>
          <p:cNvPr id="6" name="Picture 5" descr="Screen Shot 2013-03-29 at 6.22.51 PM.png"/>
          <p:cNvPicPr>
            <a:picLocks noChangeAspect="1"/>
          </p:cNvPicPr>
          <p:nvPr/>
        </p:nvPicPr>
        <p:blipFill>
          <a:blip r:embed="rId3"/>
          <a:stretch>
            <a:fillRect/>
          </a:stretch>
        </p:blipFill>
        <p:spPr>
          <a:xfrm>
            <a:off x="2901228" y="1171002"/>
            <a:ext cx="3455909" cy="1861429"/>
          </a:xfrm>
          <a:prstGeom prst="rect">
            <a:avLst/>
          </a:prstGeom>
        </p:spPr>
      </p:pic>
      <p:sp>
        <p:nvSpPr>
          <p:cNvPr id="7" name="TextBox 6"/>
          <p:cNvSpPr txBox="1"/>
          <p:nvPr/>
        </p:nvSpPr>
        <p:spPr>
          <a:xfrm>
            <a:off x="288649" y="1434892"/>
            <a:ext cx="2465891" cy="1200329"/>
          </a:xfrm>
          <a:prstGeom prst="rect">
            <a:avLst/>
          </a:prstGeom>
          <a:noFill/>
        </p:spPr>
        <p:txBody>
          <a:bodyPr wrap="square" rtlCol="0">
            <a:spAutoFit/>
          </a:bodyPr>
          <a:lstStyle/>
          <a:p>
            <a:r>
              <a:rPr lang="en-US" dirty="0" smtClean="0"/>
              <a:t>Children’s vocabulary scores reflect the achievement gap by age 3!</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ChangeArrowheads="1"/>
          </p:cNvSpPr>
          <p:nvPr/>
        </p:nvSpPr>
        <p:spPr bwMode="auto">
          <a:xfrm>
            <a:off x="533400" y="2020888"/>
            <a:ext cx="4676775" cy="1404937"/>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accent2"/>
              </a:buClr>
              <a:buSzPct val="75000"/>
            </a:pPr>
            <a:endParaRPr lang="it-IT" sz="2800" dirty="0">
              <a:latin typeface="Gill Sans MT" charset="0"/>
            </a:endParaRPr>
          </a:p>
        </p:txBody>
      </p:sp>
      <p:pic>
        <p:nvPicPr>
          <p:cNvPr id="287746" name="Picture 5"/>
          <p:cNvPicPr>
            <a:picLocks noChangeAspect="1" noChangeArrowheads="1"/>
          </p:cNvPicPr>
          <p:nvPr/>
        </p:nvPicPr>
        <p:blipFill>
          <a:blip r:embed="rId3"/>
          <a:srcRect/>
          <a:stretch>
            <a:fillRect/>
          </a:stretch>
        </p:blipFill>
        <p:spPr bwMode="auto">
          <a:xfrm>
            <a:off x="5210175" y="2169564"/>
            <a:ext cx="3111500" cy="3376613"/>
          </a:xfrm>
          <a:prstGeom prst="rect">
            <a:avLst/>
          </a:prstGeom>
          <a:noFill/>
          <a:ln w="9525">
            <a:noFill/>
            <a:miter lim="800000"/>
            <a:headEnd/>
            <a:tailEnd/>
          </a:ln>
        </p:spPr>
      </p:pic>
      <p:sp>
        <p:nvSpPr>
          <p:cNvPr id="287747" name="Rectangle 9"/>
          <p:cNvSpPr>
            <a:spLocks noChangeArrowheads="1"/>
          </p:cNvSpPr>
          <p:nvPr/>
        </p:nvSpPr>
        <p:spPr bwMode="auto">
          <a:xfrm>
            <a:off x="841375" y="322263"/>
            <a:ext cx="7743825" cy="830997"/>
          </a:xfrm>
          <a:prstGeom prst="rect">
            <a:avLst/>
          </a:prstGeom>
          <a:noFill/>
          <a:ln w="9525">
            <a:noFill/>
            <a:miter lim="800000"/>
            <a:headEnd/>
            <a:tailEnd/>
          </a:ln>
        </p:spPr>
        <p:txBody>
          <a:bodyPr>
            <a:prstTxWarp prst="textNoShape">
              <a:avLst/>
            </a:prstTxWarp>
            <a:spAutoFit/>
          </a:bodyPr>
          <a:lstStyle/>
          <a:p>
            <a:pPr algn="ctr"/>
            <a:r>
              <a:rPr lang="en-US" sz="3200" b="1" dirty="0" smtClean="0">
                <a:latin typeface="Calisto MT" charset="0"/>
              </a:rPr>
              <a:t>1996: </a:t>
            </a:r>
            <a:r>
              <a:rPr lang="en-US" sz="3200" dirty="0" err="1" smtClean="0">
                <a:latin typeface="Calisto MT" charset="0"/>
              </a:rPr>
              <a:t>Saffran</a:t>
            </a:r>
            <a:r>
              <a:rPr lang="en-US" sz="3200" dirty="0" smtClean="0">
                <a:latin typeface="Calisto MT" charset="0"/>
              </a:rPr>
              <a:t>, </a:t>
            </a:r>
            <a:r>
              <a:rPr lang="en-US" sz="3200" dirty="0" err="1" smtClean="0">
                <a:latin typeface="Calisto MT" charset="0"/>
              </a:rPr>
              <a:t>Aslin</a:t>
            </a:r>
            <a:r>
              <a:rPr lang="en-US" sz="3200" dirty="0" smtClean="0">
                <a:latin typeface="Calisto MT" charset="0"/>
              </a:rPr>
              <a:t>&amp; Newport</a:t>
            </a:r>
          </a:p>
          <a:p>
            <a:pPr algn="ctr"/>
            <a:endParaRPr lang="en-US" sz="1600" dirty="0">
              <a:latin typeface="Calisto MT" charset="0"/>
            </a:endParaRPr>
          </a:p>
        </p:txBody>
      </p:sp>
      <p:sp>
        <p:nvSpPr>
          <p:cNvPr id="5" name="TextBox 4"/>
          <p:cNvSpPr txBox="1"/>
          <p:nvPr/>
        </p:nvSpPr>
        <p:spPr>
          <a:xfrm>
            <a:off x="533400" y="2530901"/>
            <a:ext cx="4676775" cy="1631216"/>
          </a:xfrm>
          <a:prstGeom prst="rect">
            <a:avLst/>
          </a:prstGeom>
          <a:noFill/>
        </p:spPr>
        <p:txBody>
          <a:bodyPr wrap="square" rtlCol="0">
            <a:spAutoFit/>
          </a:bodyPr>
          <a:lstStyle/>
          <a:p>
            <a:r>
              <a:rPr lang="en-US" b="1" dirty="0" smtClean="0">
                <a:latin typeface="Calisto MT" charset="0"/>
              </a:rPr>
              <a:t>The amount of language you hear matters because babies do statistical learning on the input they hear to find patterns of sounds and words!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65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p:bldP spid="10650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604153"/>
            <a:ext cx="8147051" cy="762994"/>
          </a:xfrm>
        </p:spPr>
        <p:txBody>
          <a:bodyPr/>
          <a:lstStyle/>
          <a:p>
            <a:r>
              <a:rPr lang="en-US" dirty="0" smtClean="0"/>
              <a:t>A riddle for policy makers</a:t>
            </a:r>
            <a:endParaRPr lang="en-US" dirty="0"/>
          </a:p>
        </p:txBody>
      </p:sp>
      <p:sp>
        <p:nvSpPr>
          <p:cNvPr id="3" name="Content Placeholder 2"/>
          <p:cNvSpPr>
            <a:spLocks noGrp="1"/>
          </p:cNvSpPr>
          <p:nvPr>
            <p:ph idx="1"/>
          </p:nvPr>
        </p:nvSpPr>
        <p:spPr>
          <a:xfrm>
            <a:off x="633039" y="1826605"/>
            <a:ext cx="8147051" cy="1149451"/>
          </a:xfrm>
        </p:spPr>
        <p:txBody>
          <a:bodyPr/>
          <a:lstStyle/>
          <a:p>
            <a:pPr algn="ctr">
              <a:buNone/>
            </a:pPr>
            <a:r>
              <a:rPr lang="en-US" dirty="0" smtClean="0"/>
              <a:t>	What does the 30-million word gap have to do with the 3</a:t>
            </a:r>
            <a:r>
              <a:rPr lang="en-US" baseline="30000" dirty="0" smtClean="0"/>
              <a:t>rd</a:t>
            </a:r>
            <a:r>
              <a:rPr lang="en-US" dirty="0" smtClean="0"/>
              <a:t> grade reading guarantee?</a:t>
            </a:r>
            <a:endParaRPr lang="en-US" dirty="0"/>
          </a:p>
        </p:txBody>
      </p:sp>
      <p:pic>
        <p:nvPicPr>
          <p:cNvPr id="5" name="Picture 4" descr="Screen Shot 2013-12-04 at 10.06.01 AM.png"/>
          <p:cNvPicPr>
            <a:picLocks noChangeAspect="1"/>
          </p:cNvPicPr>
          <p:nvPr/>
        </p:nvPicPr>
        <p:blipFill>
          <a:blip r:embed="rId2"/>
          <a:stretch>
            <a:fillRect/>
          </a:stretch>
        </p:blipFill>
        <p:spPr>
          <a:xfrm>
            <a:off x="2948918" y="2976056"/>
            <a:ext cx="3703557" cy="28654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2009: Fernald finds</a:t>
            </a:r>
            <a:endParaRPr lang="en-US" dirty="0">
              <a:effectLst/>
            </a:endParaRPr>
          </a:p>
        </p:txBody>
      </p:sp>
      <p:sp>
        <p:nvSpPr>
          <p:cNvPr id="5" name="Content Placeholder 4"/>
          <p:cNvSpPr>
            <a:spLocks noGrp="1"/>
          </p:cNvSpPr>
          <p:nvPr>
            <p:ph idx="1"/>
          </p:nvPr>
        </p:nvSpPr>
        <p:spPr>
          <a:xfrm>
            <a:off x="534588" y="2603500"/>
            <a:ext cx="8110938" cy="2095500"/>
          </a:xfrm>
        </p:spPr>
        <p:txBody>
          <a:bodyPr>
            <a:normAutofit fontScale="92500" lnSpcReduction="20000"/>
          </a:bodyPr>
          <a:lstStyle/>
          <a:p>
            <a:pPr>
              <a:buNone/>
            </a:pPr>
            <a:r>
              <a:rPr lang="en-US" b="1" dirty="0" smtClean="0"/>
              <a:t>	That the amount of language a child hears also affects processing speed and hence later acquisition of vocabulary – findings that hold in English and Spanish.</a:t>
            </a:r>
          </a:p>
          <a:p>
            <a:pPr>
              <a:buNone/>
            </a:pPr>
            <a:endParaRPr lang="en-US" b="1" dirty="0" smtClean="0"/>
          </a:p>
          <a:p>
            <a:pPr>
              <a:buNone/>
            </a:pPr>
            <a:r>
              <a:rPr lang="en-US" b="1" dirty="0" smtClean="0"/>
              <a:t>       Gaps in the amount that children hear and in the processing speed are evident as early as 9 months of age</a:t>
            </a:r>
            <a:endParaRPr lang="en-US" b="1" dirty="0"/>
          </a:p>
        </p:txBody>
      </p:sp>
      <p:sp>
        <p:nvSpPr>
          <p:cNvPr id="7" name="TextBox 6"/>
          <p:cNvSpPr txBox="1"/>
          <p:nvPr/>
        </p:nvSpPr>
        <p:spPr>
          <a:xfrm>
            <a:off x="923678" y="5945730"/>
            <a:ext cx="7721848" cy="369332"/>
          </a:xfrm>
          <a:prstGeom prst="rect">
            <a:avLst/>
          </a:prstGeom>
          <a:noFill/>
        </p:spPr>
        <p:txBody>
          <a:bodyPr wrap="square" rtlCol="0">
            <a:spAutoFit/>
          </a:bodyPr>
          <a:lstStyle/>
          <a:p>
            <a:r>
              <a:rPr lang="en-US" dirty="0" smtClean="0"/>
              <a:t>And early vocabulary is one of the best predictors of later reading ability!</a:t>
            </a:r>
            <a:endParaRPr lang="en-US" dirty="0"/>
          </a:p>
        </p:txBody>
      </p:sp>
      <p:sp>
        <p:nvSpPr>
          <p:cNvPr id="6" name="TextBox 5"/>
          <p:cNvSpPr txBox="1"/>
          <p:nvPr/>
        </p:nvSpPr>
        <p:spPr>
          <a:xfrm>
            <a:off x="5396160" y="6315062"/>
            <a:ext cx="2883954" cy="276999"/>
          </a:xfrm>
          <a:prstGeom prst="rect">
            <a:avLst/>
          </a:prstGeom>
          <a:noFill/>
        </p:spPr>
        <p:txBody>
          <a:bodyPr wrap="square" rtlCol="0">
            <a:spAutoFit/>
          </a:bodyPr>
          <a:lstStyle/>
          <a:p>
            <a:r>
              <a:rPr lang="en-US" sz="1200" dirty="0" smtClean="0"/>
              <a:t>See also </a:t>
            </a:r>
            <a:r>
              <a:rPr lang="en-US" sz="1200" dirty="0" err="1" smtClean="0"/>
              <a:t>Weisleder</a:t>
            </a:r>
            <a:r>
              <a:rPr lang="en-US" sz="1200" dirty="0" smtClean="0"/>
              <a:t> and Fernald, 2013</a:t>
            </a:r>
            <a:endParaRPr lang="en-US"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64930"/>
            <a:ext cx="7772400" cy="1143000"/>
          </a:xfrm>
        </p:spPr>
        <p:txBody>
          <a:bodyPr/>
          <a:lstStyle/>
          <a:p>
            <a:r>
              <a:rPr lang="en-US" dirty="0" smtClean="0"/>
              <a:t>2010: </a:t>
            </a:r>
            <a:r>
              <a:rPr lang="en-US" dirty="0" err="1" smtClean="0"/>
              <a:t>Hackman</a:t>
            </a:r>
            <a:r>
              <a:rPr lang="en-US" dirty="0" smtClean="0"/>
              <a:t>&amp; Farah</a:t>
            </a:r>
            <a:endParaRPr lang="en-US" dirty="0"/>
          </a:p>
        </p:txBody>
      </p:sp>
      <p:sp>
        <p:nvSpPr>
          <p:cNvPr id="6" name="Rectangle 5"/>
          <p:cNvSpPr/>
          <p:nvPr/>
        </p:nvSpPr>
        <p:spPr>
          <a:xfrm>
            <a:off x="959721" y="1443138"/>
            <a:ext cx="7264400" cy="923330"/>
          </a:xfrm>
          <a:prstGeom prst="rect">
            <a:avLst/>
          </a:prstGeom>
        </p:spPr>
        <p:txBody>
          <a:bodyPr wrap="square">
            <a:spAutoFit/>
          </a:bodyPr>
          <a:lstStyle/>
          <a:p>
            <a:r>
              <a:rPr lang="en-US" i="1" dirty="0" smtClean="0"/>
              <a:t>SES is an important predictor of </a:t>
            </a:r>
            <a:r>
              <a:rPr lang="en-US" i="1" dirty="0" err="1" smtClean="0"/>
              <a:t>neuro</a:t>
            </a:r>
            <a:r>
              <a:rPr lang="en-US" i="1" dirty="0" smtClean="0"/>
              <a:t>-cognitive performance, particularly of language and executive function, and that SES differences are found in neural processing </a:t>
            </a:r>
            <a:r>
              <a:rPr lang="en-US" i="1" dirty="0" smtClean="0">
                <a:solidFill>
                  <a:srgbClr val="800000"/>
                </a:solidFill>
              </a:rPr>
              <a:t>even when performance levels are equal.</a:t>
            </a:r>
            <a:endParaRPr lang="en-US" i="1" dirty="0">
              <a:solidFill>
                <a:srgbClr val="800000"/>
              </a:solidFill>
            </a:endParaRPr>
          </a:p>
        </p:txBody>
      </p:sp>
      <p:pic>
        <p:nvPicPr>
          <p:cNvPr id="7" name="Picture 6" descr="Screen shot 2010-04-23 at 8.31.12 AM.png"/>
          <p:cNvPicPr>
            <a:picLocks noChangeAspect="1"/>
          </p:cNvPicPr>
          <p:nvPr/>
        </p:nvPicPr>
        <p:blipFill>
          <a:blip r:embed="rId2"/>
          <a:stretch>
            <a:fillRect/>
          </a:stretch>
        </p:blipFill>
        <p:spPr>
          <a:xfrm>
            <a:off x="1590792" y="2406917"/>
            <a:ext cx="5632487" cy="2646234"/>
          </a:xfrm>
          <a:prstGeom prst="rect">
            <a:avLst/>
          </a:prstGeom>
        </p:spPr>
      </p:pic>
      <p:sp>
        <p:nvSpPr>
          <p:cNvPr id="8" name="Down Arrow 7"/>
          <p:cNvSpPr/>
          <p:nvPr/>
        </p:nvSpPr>
        <p:spPr>
          <a:xfrm rot="4307770">
            <a:off x="4915657" y="3650781"/>
            <a:ext cx="685800" cy="1177984"/>
          </a:xfrm>
          <a:prstGeom prst="down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6897" y="5409708"/>
            <a:ext cx="8453303" cy="1231106"/>
          </a:xfrm>
          <a:prstGeom prst="rect">
            <a:avLst/>
          </a:prstGeom>
          <a:noFill/>
        </p:spPr>
        <p:txBody>
          <a:bodyPr wrap="square" rtlCol="0">
            <a:spAutoFit/>
          </a:bodyPr>
          <a:lstStyle/>
          <a:p>
            <a:r>
              <a:rPr lang="en-US" sz="1400" dirty="0" smtClean="0"/>
              <a:t>See also </a:t>
            </a:r>
            <a:r>
              <a:rPr lang="en-US" sz="1400" dirty="0" err="1" smtClean="0"/>
              <a:t>Raizada</a:t>
            </a:r>
            <a:r>
              <a:rPr lang="en-US" sz="1400" dirty="0" smtClean="0"/>
              <a:t> et al., 2008: </a:t>
            </a:r>
          </a:p>
          <a:p>
            <a:r>
              <a:rPr lang="en-US" sz="1400" i="1" dirty="0" smtClean="0"/>
              <a:t>These findings suggest that the weaker language skills of low-SES children are related to reduced underlying neural </a:t>
            </a:r>
            <a:r>
              <a:rPr lang="en-US" sz="1400" i="1" dirty="0" err="1" smtClean="0"/>
              <a:t>specialisation</a:t>
            </a:r>
            <a:r>
              <a:rPr lang="en-US" sz="1400" i="1" dirty="0" smtClean="0"/>
              <a:t>, and that these neural problems go beyond what is revealed by </a:t>
            </a:r>
            <a:r>
              <a:rPr lang="en-US" sz="1400" i="1" dirty="0" err="1" smtClean="0"/>
              <a:t>behavioural</a:t>
            </a:r>
            <a:r>
              <a:rPr lang="en-US" sz="1400" i="1" dirty="0" smtClean="0"/>
              <a:t> tests alone</a:t>
            </a:r>
            <a:r>
              <a:rPr lang="en-US" i="1" dirty="0" smtClean="0"/>
              <a:t>. </a:t>
            </a:r>
            <a:r>
              <a:rPr lang="en-US" sz="1400" i="1" dirty="0" smtClean="0"/>
              <a:t>(</a:t>
            </a:r>
            <a:r>
              <a:rPr lang="en-US" sz="1400" i="1" dirty="0" err="1" smtClean="0"/>
              <a:t>p</a:t>
            </a:r>
            <a:r>
              <a:rPr lang="en-US" sz="1400" i="1" dirty="0" smtClean="0"/>
              <a:t>. 1392)</a:t>
            </a:r>
          </a:p>
          <a:p>
            <a:endParaRPr lang="en-US" sz="1400" i="1" dirty="0" smtClean="0"/>
          </a:p>
          <a:p>
            <a:r>
              <a:rPr lang="en-US" sz="1400" dirty="0" smtClean="0"/>
              <a:t>And </a:t>
            </a:r>
            <a:r>
              <a:rPr lang="en-US" sz="1400" dirty="0" err="1" smtClean="0"/>
              <a:t>Kuhl</a:t>
            </a:r>
            <a:r>
              <a:rPr lang="en-US" sz="1400" i="1" dirty="0" smtClean="0"/>
              <a:t>, 2013 (White House Conference) for additional evidence in early brain growth</a:t>
            </a:r>
            <a:endParaRPr lang="en-US" sz="1400" i="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1" y="321733"/>
            <a:ext cx="8774941" cy="1430867"/>
          </a:xfrm>
        </p:spPr>
        <p:txBody>
          <a:bodyPr/>
          <a:lstStyle/>
          <a:p>
            <a:r>
              <a:rPr lang="en-US" sz="3200" dirty="0" smtClean="0"/>
              <a:t>These findings are particularly important for those learning English as a second language  </a:t>
            </a:r>
            <a:endParaRPr lang="en-US" sz="3200" dirty="0"/>
          </a:p>
        </p:txBody>
      </p:sp>
      <p:sp>
        <p:nvSpPr>
          <p:cNvPr id="4" name="TextBox 3"/>
          <p:cNvSpPr txBox="1"/>
          <p:nvPr/>
        </p:nvSpPr>
        <p:spPr>
          <a:xfrm>
            <a:off x="685800" y="2328333"/>
            <a:ext cx="8094133" cy="4154983"/>
          </a:xfrm>
          <a:prstGeom prst="rect">
            <a:avLst/>
          </a:prstGeom>
          <a:noFill/>
        </p:spPr>
        <p:txBody>
          <a:bodyPr wrap="square" rtlCol="0">
            <a:spAutoFit/>
          </a:bodyPr>
          <a:lstStyle/>
          <a:p>
            <a:pPr>
              <a:buFont typeface="Wingdings" charset="2"/>
              <a:buChar char="v"/>
            </a:pPr>
            <a:r>
              <a:rPr lang="en-US" sz="2400" dirty="0" smtClean="0"/>
              <a:t>As lower SES families, they will have depressed input even in their first language</a:t>
            </a:r>
          </a:p>
          <a:p>
            <a:pPr>
              <a:buFont typeface="Wingdings" charset="2"/>
              <a:buChar char="v"/>
            </a:pPr>
            <a:endParaRPr lang="en-US" sz="2400" dirty="0" smtClean="0"/>
          </a:p>
          <a:p>
            <a:pPr>
              <a:buFont typeface="Wingdings" charset="2"/>
              <a:buChar char="v"/>
            </a:pPr>
            <a:r>
              <a:rPr lang="en-US" sz="2400" dirty="0" smtClean="0"/>
              <a:t>Spanish speaking low-income parents are unlikely to offer much input at all in their new “foreign” language</a:t>
            </a:r>
          </a:p>
          <a:p>
            <a:pPr>
              <a:buFont typeface="Wingdings" charset="2"/>
              <a:buChar char="v"/>
            </a:pPr>
            <a:endParaRPr lang="en-US" sz="2400" dirty="0" smtClean="0"/>
          </a:p>
          <a:p>
            <a:pPr lvl="1">
              <a:buFont typeface="Arial"/>
              <a:buChar char="•"/>
            </a:pPr>
            <a:r>
              <a:rPr lang="en-US" sz="2400" dirty="0" smtClean="0"/>
              <a:t>Among English Language Learning children: </a:t>
            </a:r>
          </a:p>
          <a:p>
            <a:pPr lvl="2">
              <a:buFont typeface="Arial"/>
              <a:buChar char="•"/>
            </a:pPr>
            <a:r>
              <a:rPr lang="en-US" sz="2400" dirty="0" smtClean="0"/>
              <a:t>65.9% - 	lower-income households</a:t>
            </a:r>
          </a:p>
          <a:p>
            <a:pPr lvl="2">
              <a:buFont typeface="Arial"/>
              <a:buChar char="•"/>
            </a:pPr>
            <a:r>
              <a:rPr lang="en-US" sz="2400" dirty="0" smtClean="0"/>
              <a:t>40.8% come from families with less than a </a:t>
            </a:r>
          </a:p>
          <a:p>
            <a:r>
              <a:rPr lang="en-US" sz="2400" dirty="0" smtClean="0"/>
              <a:t>		 high-school degree</a:t>
            </a:r>
          </a:p>
          <a:p>
            <a:pPr>
              <a:buFont typeface="Wingdings" charset="2"/>
              <a:buChar char="v"/>
            </a:pPr>
            <a:endParaRPr lang="en-US"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5" y="297220"/>
            <a:ext cx="8147051" cy="1338776"/>
          </a:xfrm>
        </p:spPr>
        <p:txBody>
          <a:bodyPr>
            <a:normAutofit/>
          </a:bodyPr>
          <a:lstStyle/>
          <a:p>
            <a:pPr>
              <a:buNone/>
            </a:pPr>
            <a:r>
              <a:rPr lang="en-US" b="1" dirty="0" smtClean="0"/>
              <a:t>	If reading is parasitic on language and not just on decoding, the question before us is how we can strengthen the language outcomes that children will need for reading</a:t>
            </a:r>
            <a:endParaRPr lang="en-US" b="1" dirty="0"/>
          </a:p>
        </p:txBody>
      </p:sp>
      <p:pic>
        <p:nvPicPr>
          <p:cNvPr id="4" name="Picture 3" descr="Screen shot 2010-02-11 at 10.58.27 AM.png"/>
          <p:cNvPicPr>
            <a:picLocks noChangeAspect="1"/>
          </p:cNvPicPr>
          <p:nvPr/>
        </p:nvPicPr>
        <p:blipFill>
          <a:blip r:embed="rId2"/>
          <a:stretch>
            <a:fillRect/>
          </a:stretch>
        </p:blipFill>
        <p:spPr>
          <a:xfrm>
            <a:off x="2337038" y="1995654"/>
            <a:ext cx="3790392" cy="3124381"/>
          </a:xfrm>
          <a:prstGeom prst="rect">
            <a:avLst/>
          </a:prstGeom>
          <a:effectLst>
            <a:outerShdw blurRad="50800" dist="38100" dir="20940000">
              <a:srgbClr val="000000">
                <a:alpha val="43000"/>
              </a:srgbClr>
            </a:outerShdw>
          </a:effectLst>
          <a:scene3d>
            <a:camera prst="perspectiveFront" fov="2700000">
              <a:rot lat="0" lon="0" rev="0"/>
            </a:camera>
            <a:lightRig rig="threePt" dir="t"/>
          </a:scene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742" y="1603831"/>
            <a:ext cx="8615592" cy="3323987"/>
          </a:xfrm>
          <a:prstGeom prst="rect">
            <a:avLst/>
          </a:prstGeom>
          <a:noFill/>
        </p:spPr>
        <p:txBody>
          <a:bodyPr wrap="square" rtlCol="0">
            <a:spAutoFit/>
          </a:bodyPr>
          <a:lstStyle/>
          <a:p>
            <a:pPr>
              <a:buFont typeface="Arial"/>
              <a:buChar char="•"/>
            </a:pPr>
            <a:r>
              <a:rPr lang="en-US" sz="2400" b="1" dirty="0" smtClean="0">
                <a:solidFill>
                  <a:srgbClr val="BFBFBF"/>
                </a:solidFill>
              </a:rPr>
              <a:t> Language is a critical foundation for reading</a:t>
            </a:r>
          </a:p>
          <a:p>
            <a:endParaRPr lang="en-US" sz="2400" b="1" dirty="0" smtClean="0"/>
          </a:p>
          <a:p>
            <a:pPr lvl="1"/>
            <a:endParaRPr lang="en-US" sz="2400" dirty="0" smtClean="0">
              <a:solidFill>
                <a:schemeClr val="bg2">
                  <a:lumMod val="50000"/>
                </a:schemeClr>
              </a:solidFill>
            </a:endParaRPr>
          </a:p>
          <a:p>
            <a:pPr>
              <a:buFont typeface="Arial"/>
              <a:buChar char="•"/>
            </a:pPr>
            <a:r>
              <a:rPr lang="en-US" sz="2400" b="1" dirty="0" smtClean="0"/>
              <a:t>6 Evidence-based principles of language learning that support reading</a:t>
            </a:r>
          </a:p>
          <a:p>
            <a:pPr lvl="1"/>
            <a:endParaRPr lang="en-US" sz="2400" dirty="0" smtClean="0"/>
          </a:p>
          <a:p>
            <a:pPr>
              <a:buFont typeface="Arial"/>
              <a:buChar char="•"/>
            </a:pPr>
            <a:r>
              <a:rPr lang="en-US" sz="2400" b="1" dirty="0" smtClean="0">
                <a:solidFill>
                  <a:srgbClr val="BFBFBF"/>
                </a:solidFill>
              </a:rPr>
              <a:t> Implications and Policy recommendations</a:t>
            </a:r>
            <a:endParaRPr lang="en-US" sz="2400" dirty="0" smtClean="0">
              <a:solidFill>
                <a:srgbClr val="BFBFBF"/>
              </a:solidFill>
            </a:endParaRPr>
          </a:p>
          <a:p>
            <a:endParaRPr lang="en-US" sz="2400" dirty="0" smtClean="0">
              <a:solidFill>
                <a:srgbClr val="56320B"/>
              </a:solidFill>
            </a:endParaRPr>
          </a:p>
          <a:p>
            <a:endParaRPr lang="en-US" dirty="0">
              <a:solidFill>
                <a:schemeClr val="bg2">
                  <a:lumMod val="50000"/>
                </a:schemeClr>
              </a:solidFill>
            </a:endParaRPr>
          </a:p>
        </p:txBody>
      </p:sp>
      <p:sp>
        <p:nvSpPr>
          <p:cNvPr id="9" name="TextBox 8"/>
          <p:cNvSpPr txBox="1"/>
          <p:nvPr/>
        </p:nvSpPr>
        <p:spPr>
          <a:xfrm>
            <a:off x="917760" y="296662"/>
            <a:ext cx="7110327" cy="707886"/>
          </a:xfrm>
          <a:prstGeom prst="rect">
            <a:avLst/>
          </a:prstGeom>
          <a:noFill/>
        </p:spPr>
        <p:txBody>
          <a:bodyPr wrap="square" rtlCol="0">
            <a:spAutoFit/>
          </a:bodyPr>
          <a:lstStyle/>
          <a:p>
            <a:pPr algn="ctr"/>
            <a:r>
              <a:rPr lang="en-US" sz="4000" b="1" dirty="0" smtClean="0"/>
              <a:t>A Talk in 3 parts</a:t>
            </a:r>
            <a:endParaRPr lang="en-US" sz="40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86" y="851128"/>
            <a:ext cx="8147050" cy="4269151"/>
          </a:xfrm>
        </p:spPr>
        <p:txBody>
          <a:bodyPr/>
          <a:lstStyle/>
          <a:p>
            <a:pPr>
              <a:defRPr/>
            </a:pPr>
            <a:r>
              <a:rPr lang="en-US" sz="3200" dirty="0" smtClean="0"/>
              <a:t/>
            </a:r>
            <a:br>
              <a:rPr lang="en-US" sz="3200" dirty="0" smtClean="0"/>
            </a:br>
            <a:r>
              <a:rPr lang="en-US" sz="3200" dirty="0" smtClean="0"/>
              <a:t/>
            </a:r>
            <a:br>
              <a:rPr lang="en-US" sz="3200" dirty="0" smtClean="0"/>
            </a:br>
            <a:r>
              <a:rPr lang="en-US" sz="3200" dirty="0" smtClean="0"/>
              <a:t>Distilling from the literature, we </a:t>
            </a:r>
            <a:r>
              <a:rPr lang="en-US" sz="3200" b="1" dirty="0" smtClean="0"/>
              <a:t>boldly</a:t>
            </a:r>
            <a:r>
              <a:rPr lang="en-US" sz="3200" dirty="0" smtClean="0"/>
              <a:t> (or was that tentatively) suggest 6 principles of language learning that can be used to enhance language outcomes and the foundation for reading </a:t>
            </a:r>
            <a:r>
              <a:rPr lang="en-US" sz="3200" dirty="0" smtClean="0">
                <a:effectLst/>
                <a:latin typeface="+mj-lt"/>
              </a:rPr>
              <a:t/>
            </a:r>
            <a:br>
              <a:rPr lang="en-US" sz="3200" dirty="0" smtClean="0">
                <a:effectLst/>
                <a:latin typeface="+mj-lt"/>
              </a:rPr>
            </a:br>
            <a:endParaRPr lang="en-US" sz="3200" dirty="0">
              <a:effectLst/>
              <a:latin typeface="+mj-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eaLnBrk="1" fontAlgn="auto" hangingPunct="1">
              <a:spcAft>
                <a:spcPts val="0"/>
              </a:spcAft>
              <a:defRPr/>
            </a:pPr>
            <a:r>
              <a:rPr lang="en-US" dirty="0" smtClean="0">
                <a:effectLst/>
                <a:latin typeface="+mj-lt"/>
              </a:rPr>
              <a:t>The 6 principles</a:t>
            </a:r>
            <a:endParaRPr lang="en-US" dirty="0">
              <a:effectLst/>
              <a:latin typeface="+mj-lt"/>
            </a:endParaRPr>
          </a:p>
        </p:txBody>
      </p:sp>
      <p:sp>
        <p:nvSpPr>
          <p:cNvPr id="7" name="Content Placeholder 6"/>
          <p:cNvSpPr>
            <a:spLocks noGrp="1"/>
          </p:cNvSpPr>
          <p:nvPr>
            <p:ph idx="1"/>
          </p:nvPr>
        </p:nvSpPr>
        <p:spPr/>
        <p:txBody>
          <a:bodyPr wrap="square" numCol="1" anchor="t" anchorCtr="0" compatLnSpc="1">
            <a:prstTxWarp prst="textNoShape">
              <a:avLst/>
            </a:prstTxWarp>
          </a:bodyPr>
          <a:lstStyle/>
          <a:p>
            <a:pPr eaLnBrk="1" hangingPunct="1">
              <a:lnSpc>
                <a:spcPct val="80000"/>
              </a:lnSpc>
              <a:buFontTx/>
              <a:buAutoNum type="arabicPeriod"/>
              <a:defRPr/>
            </a:pPr>
            <a:r>
              <a:rPr lang="en-US" sz="2200" dirty="0" smtClean="0">
                <a:effectLst/>
              </a:rPr>
              <a:t>Children learn what they hear most-- frequency matters</a:t>
            </a:r>
          </a:p>
          <a:p>
            <a:pPr eaLnBrk="1" hangingPunct="1">
              <a:lnSpc>
                <a:spcPct val="80000"/>
              </a:lnSpc>
              <a:buFontTx/>
              <a:buAutoNum type="arabicPeriod"/>
              <a:defRPr/>
            </a:pPr>
            <a:r>
              <a:rPr lang="en-US" sz="2200" dirty="0" smtClean="0">
                <a:effectLst/>
              </a:rPr>
              <a:t>Children learn words for things and events that interest them</a:t>
            </a:r>
          </a:p>
          <a:p>
            <a:pPr eaLnBrk="1" hangingPunct="1">
              <a:lnSpc>
                <a:spcPct val="80000"/>
              </a:lnSpc>
              <a:buFontTx/>
              <a:buAutoNum type="arabicPeriod"/>
              <a:defRPr/>
            </a:pPr>
            <a:r>
              <a:rPr lang="en-US" sz="2200" dirty="0" smtClean="0">
                <a:effectLst/>
              </a:rPr>
              <a:t>Interactive and responsive environments build language learning</a:t>
            </a:r>
          </a:p>
          <a:p>
            <a:pPr eaLnBrk="1" hangingPunct="1">
              <a:lnSpc>
                <a:spcPct val="80000"/>
              </a:lnSpc>
              <a:buFontTx/>
              <a:buAutoNum type="arabicPeriod"/>
              <a:defRPr/>
            </a:pPr>
            <a:r>
              <a:rPr lang="en-US" sz="2200" dirty="0" smtClean="0">
                <a:effectLst/>
              </a:rPr>
              <a:t>Children learn best in meaningful contexts</a:t>
            </a:r>
          </a:p>
          <a:p>
            <a:pPr eaLnBrk="1" hangingPunct="1">
              <a:lnSpc>
                <a:spcPct val="80000"/>
              </a:lnSpc>
              <a:buFontTx/>
              <a:buAutoNum type="arabicPeriod"/>
              <a:defRPr/>
            </a:pPr>
            <a:r>
              <a:rPr lang="en-US" sz="2200" dirty="0" smtClean="0">
                <a:effectLst/>
              </a:rPr>
              <a:t>Children need to hear diverse examples of words and language structures</a:t>
            </a:r>
          </a:p>
          <a:p>
            <a:pPr eaLnBrk="1" hangingPunct="1">
              <a:lnSpc>
                <a:spcPct val="80000"/>
              </a:lnSpc>
              <a:buFontTx/>
              <a:buAutoNum type="arabicPeriod"/>
              <a:defRPr/>
            </a:pPr>
            <a:r>
              <a:rPr lang="en-US" sz="2200" dirty="0" smtClean="0">
                <a:effectLst/>
              </a:rPr>
              <a:t>Vocabulary and grammatical development are reciprocal processes </a:t>
            </a:r>
            <a:endParaRPr lang="en-US" sz="2200" dirty="0">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414338"/>
            <a:ext cx="8147050" cy="1036637"/>
          </a:xfrm>
        </p:spPr>
        <p:txBody>
          <a:bodyPr wrap="square" numCol="1" anchorCtr="0" compatLnSpc="1">
            <a:prstTxWarp prst="textNoShape">
              <a:avLst/>
            </a:prstTxWarp>
          </a:bodyPr>
          <a:lstStyle/>
          <a:p>
            <a:pPr eaLnBrk="1" hangingPunct="1">
              <a:defRPr/>
            </a:pPr>
            <a:r>
              <a:rPr lang="en-US" sz="3200" dirty="0" smtClean="0">
                <a:effectLst>
                  <a:outerShdw blurRad="38100" dist="38100" dir="2700000" algn="tl">
                    <a:srgbClr val="000000"/>
                  </a:outerShdw>
                </a:effectLst>
              </a:rPr>
              <a:t>1. </a:t>
            </a:r>
            <a:r>
              <a:rPr lang="en-US" sz="3200" dirty="0" smtClean="0">
                <a:effectLst/>
              </a:rPr>
              <a:t>Children learn what they hear most-- frequency matters</a:t>
            </a:r>
            <a:r>
              <a:rPr lang="en-US" sz="3600" b="1" dirty="0" smtClean="0">
                <a:effectLst>
                  <a:outerShdw blurRad="38100" dist="38100" dir="2700000" algn="tl">
                    <a:srgbClr val="000000"/>
                  </a:outerShdw>
                </a:effectLst>
              </a:rPr>
              <a:t/>
            </a:r>
            <a:br>
              <a:rPr lang="en-US" sz="3600" b="1" dirty="0" smtClean="0">
                <a:effectLst>
                  <a:outerShdw blurRad="38100" dist="38100" dir="2700000" algn="tl">
                    <a:srgbClr val="000000"/>
                  </a:outerShdw>
                </a:effectLst>
              </a:rPr>
            </a:br>
            <a:endParaRPr lang="en-US" sz="2000" b="1" dirty="0" smtClean="0">
              <a:effectLst>
                <a:outerShdw blurRad="38100" dist="38100" dir="2700000" algn="tl">
                  <a:srgbClr val="000000"/>
                </a:outerShdw>
              </a:effectLst>
            </a:endParaRPr>
          </a:p>
        </p:txBody>
      </p:sp>
      <p:sp>
        <p:nvSpPr>
          <p:cNvPr id="5" name="Content Placeholder 4"/>
          <p:cNvSpPr>
            <a:spLocks noGrp="1"/>
          </p:cNvSpPr>
          <p:nvPr>
            <p:ph idx="1"/>
          </p:nvPr>
        </p:nvSpPr>
        <p:spPr>
          <a:xfrm>
            <a:off x="498475" y="2152650"/>
            <a:ext cx="8147050" cy="2073275"/>
          </a:xfrm>
        </p:spPr>
        <p:txBody>
          <a:bodyPr>
            <a:normAutofit fontScale="92500" lnSpcReduction="10000"/>
          </a:bodyPr>
          <a:lstStyle/>
          <a:p>
            <a:pPr eaLnBrk="1" fontAlgn="auto" hangingPunct="1">
              <a:spcAft>
                <a:spcPts val="0"/>
              </a:spcAft>
              <a:buFont typeface="Calisto MT" pitchFamily="18" charset="0"/>
              <a:buChar char="•"/>
              <a:defRPr/>
            </a:pPr>
            <a:r>
              <a:rPr lang="en-US" dirty="0" smtClean="0">
                <a:latin typeface="+mn-lt"/>
              </a:rPr>
              <a:t>Hart &amp;</a:t>
            </a:r>
            <a:r>
              <a:rPr lang="en-US" dirty="0" err="1" smtClean="0">
                <a:latin typeface="+mn-lt"/>
              </a:rPr>
              <a:t>Risley</a:t>
            </a:r>
            <a:r>
              <a:rPr lang="en-US" dirty="0" smtClean="0">
                <a:latin typeface="+mn-lt"/>
              </a:rPr>
              <a:t> (1995)</a:t>
            </a:r>
          </a:p>
          <a:p>
            <a:pPr eaLnBrk="1" fontAlgn="auto" hangingPunct="1">
              <a:spcAft>
                <a:spcPts val="0"/>
              </a:spcAft>
              <a:buFont typeface="Calisto MT" pitchFamily="18" charset="0"/>
              <a:buChar char="•"/>
              <a:defRPr/>
            </a:pPr>
            <a:r>
              <a:rPr lang="en-US" dirty="0" smtClean="0">
                <a:latin typeface="+mn-lt"/>
              </a:rPr>
              <a:t>Amount of speech is important for statistical learning (</a:t>
            </a:r>
            <a:r>
              <a:rPr lang="en-US" dirty="0" err="1" smtClean="0">
                <a:latin typeface="+mn-lt"/>
              </a:rPr>
              <a:t>Saffran</a:t>
            </a:r>
            <a:r>
              <a:rPr lang="en-US" dirty="0" smtClean="0">
                <a:latin typeface="+mn-lt"/>
              </a:rPr>
              <a:t> et al., 1996)</a:t>
            </a:r>
          </a:p>
          <a:p>
            <a:pPr eaLnBrk="1" fontAlgn="auto" hangingPunct="1">
              <a:spcAft>
                <a:spcPts val="0"/>
              </a:spcAft>
              <a:buFont typeface="Calisto MT" pitchFamily="18" charset="0"/>
              <a:buChar char="•"/>
              <a:defRPr/>
            </a:pPr>
            <a:r>
              <a:rPr lang="en-US" dirty="0" smtClean="0">
                <a:latin typeface="+mn-lt"/>
              </a:rPr>
              <a:t>Amount of speech is important for speed of processing (Fernald, 2009; </a:t>
            </a:r>
            <a:r>
              <a:rPr lang="en-US" dirty="0" err="1" smtClean="0">
                <a:latin typeface="+mn-lt"/>
              </a:rPr>
              <a:t>Weisleder</a:t>
            </a:r>
            <a:r>
              <a:rPr lang="en-US" dirty="0" smtClean="0">
                <a:latin typeface="+mn-lt"/>
              </a:rPr>
              <a:t>&amp; Fernald, 2013)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304800"/>
            <a:ext cx="8147050" cy="1270000"/>
          </a:xfrm>
        </p:spPr>
        <p:txBody>
          <a:bodyPr/>
          <a:lstStyle/>
          <a:p>
            <a:pPr eaLnBrk="1" fontAlgn="auto" hangingPunct="1">
              <a:spcAft>
                <a:spcPts val="0"/>
              </a:spcAft>
              <a:defRPr/>
            </a:pPr>
            <a:r>
              <a:rPr lang="en-US" sz="2400" b="1" dirty="0" smtClean="0">
                <a:effectLst/>
                <a:latin typeface="+mj-lt"/>
              </a:rPr>
              <a:t>A closer look at Fernald (2009): Amount matters because it increases processing speed! </a:t>
            </a:r>
            <a:r>
              <a:rPr lang="en-US" sz="2800" dirty="0" smtClean="0">
                <a:latin typeface="+mj-lt"/>
              </a:rPr>
              <a:t/>
            </a:r>
            <a:br>
              <a:rPr lang="en-US" sz="2800" dirty="0" smtClean="0">
                <a:latin typeface="+mj-lt"/>
              </a:rPr>
            </a:br>
            <a:endParaRPr lang="en-US" sz="2800" dirty="0">
              <a:latin typeface="+mj-lt"/>
            </a:endParaRPr>
          </a:p>
        </p:txBody>
      </p:sp>
      <p:pic>
        <p:nvPicPr>
          <p:cNvPr id="291842" name="Picture 2" descr="Screen shot 2010-02-13 at 10.27.49 AM.png"/>
          <p:cNvPicPr>
            <a:picLocks noChangeAspect="1"/>
          </p:cNvPicPr>
          <p:nvPr/>
        </p:nvPicPr>
        <p:blipFill>
          <a:blip r:embed="rId3"/>
          <a:srcRect/>
          <a:stretch>
            <a:fillRect/>
          </a:stretch>
        </p:blipFill>
        <p:spPr bwMode="auto">
          <a:xfrm>
            <a:off x="627063" y="2246313"/>
            <a:ext cx="3246437" cy="2508250"/>
          </a:xfrm>
          <a:prstGeom prst="rect">
            <a:avLst/>
          </a:prstGeom>
          <a:noFill/>
          <a:ln w="9525">
            <a:noFill/>
            <a:miter lim="800000"/>
            <a:headEnd/>
            <a:tailEnd/>
          </a:ln>
        </p:spPr>
      </p:pic>
      <p:pic>
        <p:nvPicPr>
          <p:cNvPr id="291843" name="Picture 3" descr="Screen shot 2010-02-13 at 10.35.47 AM.png"/>
          <p:cNvPicPr>
            <a:picLocks noChangeAspect="1"/>
          </p:cNvPicPr>
          <p:nvPr/>
        </p:nvPicPr>
        <p:blipFill>
          <a:blip r:embed="rId4"/>
          <a:srcRect/>
          <a:stretch>
            <a:fillRect/>
          </a:stretch>
        </p:blipFill>
        <p:spPr bwMode="auto">
          <a:xfrm>
            <a:off x="4997450" y="1574800"/>
            <a:ext cx="3025775" cy="2160588"/>
          </a:xfrm>
          <a:prstGeom prst="rect">
            <a:avLst/>
          </a:prstGeom>
          <a:noFill/>
          <a:ln w="9525">
            <a:noFill/>
            <a:miter lim="800000"/>
            <a:headEnd/>
            <a:tailEnd/>
          </a:ln>
        </p:spPr>
      </p:pic>
      <p:pic>
        <p:nvPicPr>
          <p:cNvPr id="291844" name="Picture 4" descr="Screen shot 2010-02-13 at 10.36.12 AM.png"/>
          <p:cNvPicPr>
            <a:picLocks noChangeAspect="1"/>
          </p:cNvPicPr>
          <p:nvPr/>
        </p:nvPicPr>
        <p:blipFill>
          <a:blip r:embed="rId5"/>
          <a:srcRect/>
          <a:stretch>
            <a:fillRect/>
          </a:stretch>
        </p:blipFill>
        <p:spPr bwMode="auto">
          <a:xfrm>
            <a:off x="4997450" y="4165600"/>
            <a:ext cx="2973388" cy="1917700"/>
          </a:xfrm>
          <a:prstGeom prst="rect">
            <a:avLst/>
          </a:prstGeom>
          <a:noFill/>
          <a:ln w="9525">
            <a:noFill/>
            <a:miter lim="800000"/>
            <a:headEnd/>
            <a:tailEnd/>
          </a:ln>
        </p:spPr>
      </p:pic>
      <p:sp>
        <p:nvSpPr>
          <p:cNvPr id="291845" name="TextBox 5"/>
          <p:cNvSpPr txBox="1">
            <a:spLocks noChangeArrowheads="1"/>
          </p:cNvSpPr>
          <p:nvPr/>
        </p:nvSpPr>
        <p:spPr bwMode="auto">
          <a:xfrm>
            <a:off x="774700" y="1760538"/>
            <a:ext cx="3530600" cy="366712"/>
          </a:xfrm>
          <a:prstGeom prst="rect">
            <a:avLst/>
          </a:prstGeom>
          <a:noFill/>
          <a:ln w="9525">
            <a:noFill/>
            <a:miter lim="800000"/>
            <a:headEnd/>
            <a:tailEnd/>
          </a:ln>
        </p:spPr>
        <p:txBody>
          <a:bodyPr>
            <a:prstTxWarp prst="textNoShape">
              <a:avLst/>
            </a:prstTxWarp>
            <a:spAutoFit/>
          </a:bodyPr>
          <a:lstStyle/>
          <a:p>
            <a:r>
              <a:rPr lang="en-US" sz="1800">
                <a:latin typeface="Calisto MT" charset="0"/>
              </a:rPr>
              <a:t>Enter “looking while listening”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3" descr="Screen shot 2010-02-13 at 10.51.45 AM.png"/>
          <p:cNvPicPr>
            <a:picLocks noChangeAspect="1"/>
          </p:cNvPicPr>
          <p:nvPr/>
        </p:nvPicPr>
        <p:blipFill>
          <a:blip r:embed="rId3"/>
          <a:srcRect/>
          <a:stretch>
            <a:fillRect/>
          </a:stretch>
        </p:blipFill>
        <p:spPr bwMode="auto">
          <a:xfrm>
            <a:off x="496888" y="2346325"/>
            <a:ext cx="3511550" cy="2789238"/>
          </a:xfrm>
          <a:prstGeom prst="rect">
            <a:avLst/>
          </a:prstGeom>
          <a:noFill/>
          <a:ln w="9525">
            <a:noFill/>
            <a:miter lim="800000"/>
            <a:headEnd/>
            <a:tailEnd/>
          </a:ln>
        </p:spPr>
      </p:pic>
      <p:pic>
        <p:nvPicPr>
          <p:cNvPr id="295938" name="Picture 4" descr="Screen shot 2010-02-13 at 10.51.56 AM.png"/>
          <p:cNvPicPr>
            <a:picLocks noChangeAspect="1"/>
          </p:cNvPicPr>
          <p:nvPr/>
        </p:nvPicPr>
        <p:blipFill>
          <a:blip r:embed="rId4"/>
          <a:srcRect/>
          <a:stretch>
            <a:fillRect/>
          </a:stretch>
        </p:blipFill>
        <p:spPr bwMode="auto">
          <a:xfrm>
            <a:off x="4914900" y="2346325"/>
            <a:ext cx="3611563" cy="2859088"/>
          </a:xfrm>
          <a:prstGeom prst="rect">
            <a:avLst/>
          </a:prstGeom>
          <a:noFill/>
          <a:ln w="9525">
            <a:noFill/>
            <a:miter lim="800000"/>
            <a:headEnd/>
            <a:tailEnd/>
          </a:ln>
        </p:spPr>
      </p:pic>
      <p:sp>
        <p:nvSpPr>
          <p:cNvPr id="295939" name="TextBox 5"/>
          <p:cNvSpPr txBox="1">
            <a:spLocks noChangeArrowheads="1"/>
          </p:cNvSpPr>
          <p:nvPr/>
        </p:nvSpPr>
        <p:spPr bwMode="auto">
          <a:xfrm>
            <a:off x="280988" y="88900"/>
            <a:ext cx="8593137" cy="1077218"/>
          </a:xfrm>
          <a:prstGeom prst="rect">
            <a:avLst/>
          </a:prstGeom>
          <a:noFill/>
          <a:ln w="9525">
            <a:noFill/>
            <a:miter lim="800000"/>
            <a:headEnd/>
            <a:tailEnd/>
          </a:ln>
        </p:spPr>
        <p:txBody>
          <a:bodyPr>
            <a:prstTxWarp prst="textNoShape">
              <a:avLst/>
            </a:prstTxWarp>
            <a:spAutoFit/>
          </a:bodyPr>
          <a:lstStyle/>
          <a:p>
            <a:pPr algn="ctr"/>
            <a:r>
              <a:rPr lang="en-US" sz="3200" dirty="0" smtClean="0">
                <a:latin typeface="Times"/>
                <a:cs typeface="Times"/>
              </a:rPr>
              <a:t>The </a:t>
            </a:r>
            <a:r>
              <a:rPr lang="en-US" sz="3200" b="1" dirty="0" smtClean="0">
                <a:solidFill>
                  <a:srgbClr val="FF0000"/>
                </a:solidFill>
                <a:latin typeface="Times"/>
                <a:cs typeface="Times"/>
              </a:rPr>
              <a:t>amount </a:t>
            </a:r>
            <a:r>
              <a:rPr lang="en-US" sz="3200" b="1" dirty="0">
                <a:latin typeface="Times"/>
                <a:cs typeface="Times"/>
              </a:rPr>
              <a:t>of input</a:t>
            </a:r>
            <a:r>
              <a:rPr lang="en-US" sz="3200" b="1" dirty="0" smtClean="0">
                <a:latin typeface="Times"/>
                <a:cs typeface="Times"/>
              </a:rPr>
              <a:t> also </a:t>
            </a:r>
            <a:r>
              <a:rPr lang="en-US" sz="3200" dirty="0" smtClean="0">
                <a:latin typeface="Times"/>
                <a:cs typeface="Times"/>
              </a:rPr>
              <a:t>affects </a:t>
            </a:r>
            <a:r>
              <a:rPr lang="en-US" sz="3200" dirty="0">
                <a:latin typeface="Times"/>
                <a:cs typeface="Times"/>
              </a:rPr>
              <a:t>processing efficiency!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255642"/>
            <a:ext cx="8147051" cy="1043375"/>
          </a:xfrm>
        </p:spPr>
        <p:txBody>
          <a:bodyPr/>
          <a:lstStyle/>
          <a:p>
            <a:r>
              <a:rPr lang="en-US" sz="2800" dirty="0" smtClean="0"/>
              <a:t>OR….Why did US kids still look terrible on the PISA scores released this year?</a:t>
            </a:r>
            <a:endParaRPr lang="en-US" sz="2800" dirty="0"/>
          </a:p>
        </p:txBody>
      </p:sp>
      <p:pic>
        <p:nvPicPr>
          <p:cNvPr id="5" name="Picture 4" descr="Screen Shot 2013-12-04 at 12.12.02 PM.png"/>
          <p:cNvPicPr>
            <a:picLocks noChangeAspect="1"/>
          </p:cNvPicPr>
          <p:nvPr/>
        </p:nvPicPr>
        <p:blipFill>
          <a:blip r:embed="rId2"/>
          <a:stretch>
            <a:fillRect/>
          </a:stretch>
        </p:blipFill>
        <p:spPr>
          <a:xfrm>
            <a:off x="2837867" y="1497827"/>
            <a:ext cx="3644374" cy="5063176"/>
          </a:xfrm>
          <a:prstGeom prst="rect">
            <a:avLst/>
          </a:prstGeom>
        </p:spPr>
      </p:pic>
      <p:pic>
        <p:nvPicPr>
          <p:cNvPr id="6" name="Picture 5" descr="Screen Shot 2013-12-04 at 12.18.39 PM.png"/>
          <p:cNvPicPr>
            <a:picLocks noChangeAspect="1"/>
          </p:cNvPicPr>
          <p:nvPr/>
        </p:nvPicPr>
        <p:blipFill>
          <a:blip r:embed="rId3"/>
          <a:stretch>
            <a:fillRect/>
          </a:stretch>
        </p:blipFill>
        <p:spPr>
          <a:xfrm>
            <a:off x="2358678" y="5092856"/>
            <a:ext cx="971726" cy="973481"/>
          </a:xfrm>
          <a:prstGeom prst="rect">
            <a:avLst/>
          </a:prstGeom>
        </p:spPr>
      </p:pic>
      <p:sp>
        <p:nvSpPr>
          <p:cNvPr id="7" name="TextBox 6"/>
          <p:cNvSpPr txBox="1"/>
          <p:nvPr/>
        </p:nvSpPr>
        <p:spPr>
          <a:xfrm>
            <a:off x="1365617" y="6033199"/>
            <a:ext cx="1986122" cy="369332"/>
          </a:xfrm>
          <a:prstGeom prst="rect">
            <a:avLst/>
          </a:prstGeom>
          <a:noFill/>
        </p:spPr>
        <p:txBody>
          <a:bodyPr wrap="square" rtlCol="0">
            <a:spAutoFit/>
          </a:bodyPr>
          <a:lstStyle/>
          <a:p>
            <a:r>
              <a:rPr lang="en-US" b="1" dirty="0" smtClean="0"/>
              <a:t>24</a:t>
            </a:r>
            <a:r>
              <a:rPr lang="en-US" b="1" baseline="30000" dirty="0" smtClean="0"/>
              <a:t>th</a:t>
            </a:r>
            <a:r>
              <a:rPr lang="en-US" b="1" dirty="0" smtClean="0"/>
              <a:t> in line….</a:t>
            </a:r>
            <a:endParaRPr lang="en-US"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wrap="square" numCol="1" anchorCtr="0" compatLnSpc="1">
            <a:prstTxWarp prst="textNoShape">
              <a:avLst/>
            </a:prstTxWarp>
          </a:bodyPr>
          <a:lstStyle/>
          <a:p>
            <a:pPr eaLnBrk="1" hangingPunct="1">
              <a:defRPr/>
            </a:pPr>
            <a:r>
              <a:rPr lang="en-US" sz="3600" dirty="0" smtClean="0"/>
              <a:t>The 6 principles</a:t>
            </a:r>
          </a:p>
        </p:txBody>
      </p:sp>
      <p:sp>
        <p:nvSpPr>
          <p:cNvPr id="7" name="Content Placeholder 6"/>
          <p:cNvSpPr>
            <a:spLocks noGrp="1"/>
          </p:cNvSpPr>
          <p:nvPr>
            <p:ph idx="1"/>
          </p:nvPr>
        </p:nvSpPr>
        <p:spPr/>
        <p:txBody>
          <a:bodyPr wrap="square" numCol="1" anchor="t" anchorCtr="0" compatLnSpc="1">
            <a:prstTxWarp prst="textNoShape">
              <a:avLst/>
            </a:prstTxWarp>
          </a:bodyPr>
          <a:lstStyle/>
          <a:p>
            <a:pPr eaLnBrk="1" hangingPunct="1">
              <a:lnSpc>
                <a:spcPct val="80000"/>
              </a:lnSpc>
              <a:buFontTx/>
              <a:buAutoNum type="arabicPeriod"/>
              <a:defRPr/>
            </a:pPr>
            <a:r>
              <a:rPr lang="en-US" sz="2200" dirty="0" smtClean="0">
                <a:effectLst/>
              </a:rPr>
              <a:t>Children learn what they hear most</a:t>
            </a:r>
          </a:p>
          <a:p>
            <a:pPr eaLnBrk="1" hangingPunct="1">
              <a:lnSpc>
                <a:spcPct val="80000"/>
              </a:lnSpc>
              <a:buFontTx/>
              <a:buAutoNum type="arabicPeriod"/>
              <a:defRPr/>
            </a:pPr>
            <a:r>
              <a:rPr lang="en-US" b="1" dirty="0" smtClean="0">
                <a:solidFill>
                  <a:srgbClr val="333333"/>
                </a:solidFill>
                <a:effectLst/>
              </a:rPr>
              <a:t>Children learn words for things and events that interest them</a:t>
            </a:r>
          </a:p>
          <a:p>
            <a:pPr eaLnBrk="1" hangingPunct="1">
              <a:lnSpc>
                <a:spcPct val="80000"/>
              </a:lnSpc>
              <a:buFontTx/>
              <a:buAutoNum type="arabicPeriod"/>
              <a:defRPr/>
            </a:pPr>
            <a:r>
              <a:rPr lang="en-US" sz="2200" dirty="0" smtClean="0">
                <a:effectLst/>
              </a:rPr>
              <a:t>Interactive and Responsive environments build language learning</a:t>
            </a:r>
          </a:p>
          <a:p>
            <a:pPr eaLnBrk="1" hangingPunct="1">
              <a:lnSpc>
                <a:spcPct val="80000"/>
              </a:lnSpc>
              <a:buFontTx/>
              <a:buAutoNum type="arabicPeriod"/>
              <a:defRPr/>
            </a:pPr>
            <a:r>
              <a:rPr lang="en-US" sz="2200" dirty="0" smtClean="0">
                <a:effectLst/>
              </a:rPr>
              <a:t>Children learn best in meaningful contexts</a:t>
            </a:r>
          </a:p>
          <a:p>
            <a:pPr eaLnBrk="1" hangingPunct="1">
              <a:lnSpc>
                <a:spcPct val="80000"/>
              </a:lnSpc>
              <a:buFontTx/>
              <a:buAutoNum type="arabicPeriod"/>
              <a:defRPr/>
            </a:pPr>
            <a:r>
              <a:rPr lang="en-US" sz="2200" dirty="0" smtClean="0">
                <a:effectLst/>
              </a:rPr>
              <a:t>Children need to hear diverse examples of words and language structures</a:t>
            </a:r>
          </a:p>
          <a:p>
            <a:pPr eaLnBrk="1" hangingPunct="1">
              <a:lnSpc>
                <a:spcPct val="80000"/>
              </a:lnSpc>
              <a:buFontTx/>
              <a:buAutoNum type="arabicPeriod"/>
              <a:defRPr/>
            </a:pPr>
            <a:r>
              <a:rPr lang="en-US" sz="2200" dirty="0" smtClean="0">
                <a:effectLst/>
              </a:rPr>
              <a:t>Vocabulary and grammatical development are reciprocal processes</a:t>
            </a:r>
            <a:endParaRPr lang="en-US" sz="2200" dirty="0">
              <a:effectLst/>
            </a:endParaRPr>
          </a:p>
        </p:txBody>
      </p:sp>
      <p:sp>
        <p:nvSpPr>
          <p:cNvPr id="4" name="TextBox 3"/>
          <p:cNvSpPr txBox="1"/>
          <p:nvPr/>
        </p:nvSpPr>
        <p:spPr>
          <a:xfrm>
            <a:off x="134938" y="1778000"/>
            <a:ext cx="363537" cy="366713"/>
          </a:xfrm>
          <a:prstGeom prst="rect">
            <a:avLst/>
          </a:prstGeom>
          <a:noFill/>
        </p:spPr>
        <p:txBody>
          <a:bodyPr>
            <a:spAutoFit/>
          </a:bodyPr>
          <a:lstStyle/>
          <a:p>
            <a:pPr fontAlgn="auto">
              <a:spcBef>
                <a:spcPts val="0"/>
              </a:spcBef>
              <a:spcAft>
                <a:spcPts val="0"/>
              </a:spcAft>
              <a:buFont typeface="Wingdings" charset="2"/>
              <a:buChar char="ü"/>
              <a:defRPr/>
            </a:pPr>
            <a:endParaRPr lang="en-US" sz="1800" dirty="0">
              <a:solidFill>
                <a:schemeClr val="bg2">
                  <a:lumMod val="10000"/>
                </a:schemeClr>
              </a:solidFill>
              <a:latin typeface="+mn-lt"/>
              <a:ea typeface="+mn-ea"/>
              <a:cs typeface="+mn-cs"/>
            </a:endParaRPr>
          </a:p>
        </p:txBody>
      </p:sp>
      <p:sp>
        <p:nvSpPr>
          <p:cNvPr id="302084" name="TextBox 4"/>
          <p:cNvSpPr txBox="1">
            <a:spLocks noChangeArrowheads="1"/>
          </p:cNvSpPr>
          <p:nvPr/>
        </p:nvSpPr>
        <p:spPr bwMode="auto">
          <a:xfrm>
            <a:off x="134938" y="1778000"/>
            <a:ext cx="363537"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03200"/>
            <a:ext cx="8796338" cy="1109663"/>
          </a:xfrm>
        </p:spPr>
        <p:txBody>
          <a:bodyPr wrap="square" numCol="1" anchorCtr="0" compatLnSpc="1">
            <a:prstTxWarp prst="textNoShape">
              <a:avLst/>
            </a:prstTxWarp>
          </a:bodyPr>
          <a:lstStyle/>
          <a:p>
            <a:pPr eaLnBrk="1" hangingPunct="1">
              <a:defRPr/>
            </a:pPr>
            <a:r>
              <a:rPr lang="en-US" sz="2400" b="1" dirty="0" smtClean="0">
                <a:effectLst/>
                <a:latin typeface="Times" charset="0"/>
                <a:ea typeface="Times" charset="0"/>
                <a:cs typeface="Times" charset="0"/>
              </a:rPr>
              <a:t>  The evidence?</a:t>
            </a:r>
            <a:br>
              <a:rPr lang="en-US" sz="2400" b="1" dirty="0" smtClean="0">
                <a:effectLst/>
                <a:latin typeface="Times" charset="0"/>
                <a:ea typeface="Times" charset="0"/>
                <a:cs typeface="Times" charset="0"/>
              </a:rPr>
            </a:br>
            <a:r>
              <a:rPr lang="en-US" sz="2400" b="1" dirty="0" smtClean="0">
                <a:effectLst/>
                <a:latin typeface="Times" charset="0"/>
                <a:ea typeface="Times" charset="0"/>
                <a:cs typeface="Times" charset="0"/>
              </a:rPr>
              <a:t>Children learn words for things and events that interest them</a:t>
            </a:r>
          </a:p>
        </p:txBody>
      </p:sp>
      <p:sp>
        <p:nvSpPr>
          <p:cNvPr id="3" name="Content Placeholder 2"/>
          <p:cNvSpPr>
            <a:spLocks noGrp="1"/>
          </p:cNvSpPr>
          <p:nvPr>
            <p:ph idx="1"/>
          </p:nvPr>
        </p:nvSpPr>
        <p:spPr>
          <a:xfrm>
            <a:off x="498475" y="1905000"/>
            <a:ext cx="8147050" cy="3038475"/>
          </a:xfrm>
        </p:spPr>
        <p:txBody>
          <a:bodyPr wrap="square" numCol="1" anchor="t" anchorCtr="0" compatLnSpc="1">
            <a:prstTxWarp prst="textNoShape">
              <a:avLst/>
            </a:prstTxWarp>
            <a:normAutofit fontScale="92500" lnSpcReduction="10000"/>
          </a:bodyPr>
          <a:lstStyle/>
          <a:p>
            <a:pPr eaLnBrk="1" hangingPunct="1">
              <a:lnSpc>
                <a:spcPct val="80000"/>
              </a:lnSpc>
              <a:defRPr/>
            </a:pPr>
            <a:r>
              <a:rPr lang="en-US" sz="2162" dirty="0" smtClean="0">
                <a:latin typeface="Times"/>
                <a:cs typeface="Times"/>
              </a:rPr>
              <a:t>L. Bloom’s Principle of Relevance</a:t>
            </a:r>
          </a:p>
          <a:p>
            <a:pPr lvl="1" eaLnBrk="1" hangingPunct="1">
              <a:lnSpc>
                <a:spcPct val="80000"/>
              </a:lnSpc>
              <a:defRPr/>
            </a:pPr>
            <a:r>
              <a:rPr lang="en-US" sz="1900" dirty="0" smtClean="0">
                <a:latin typeface="Times"/>
                <a:cs typeface="Times"/>
              </a:rPr>
              <a:t>“Language learning is enhanced when the words a child hears bear upon and are pertinent to the objects of engagement, interest and feelings…” (p.19)</a:t>
            </a:r>
          </a:p>
          <a:p>
            <a:pPr eaLnBrk="1" hangingPunct="1">
              <a:lnSpc>
                <a:spcPct val="80000"/>
              </a:lnSpc>
              <a:defRPr/>
            </a:pPr>
            <a:r>
              <a:rPr lang="en-US" sz="2162" dirty="0" smtClean="0">
                <a:latin typeface="Times"/>
                <a:cs typeface="Times"/>
              </a:rPr>
              <a:t>Babies attach labels to interesting not boring objects </a:t>
            </a:r>
          </a:p>
          <a:p>
            <a:pPr lvl="1" eaLnBrk="1" hangingPunct="1">
              <a:lnSpc>
                <a:spcPct val="80000"/>
              </a:lnSpc>
              <a:defRPr/>
            </a:pPr>
            <a:r>
              <a:rPr lang="en-US" sz="1730" dirty="0" err="1" smtClean="0">
                <a:latin typeface="Times"/>
                <a:cs typeface="Times"/>
              </a:rPr>
              <a:t>Pruden</a:t>
            </a:r>
            <a:r>
              <a:rPr lang="en-US" sz="1730" dirty="0" smtClean="0">
                <a:latin typeface="Times"/>
                <a:cs typeface="Times"/>
              </a:rPr>
              <a:t>, Hirsh-Pasek, </a:t>
            </a:r>
            <a:r>
              <a:rPr lang="en-US" sz="1730" dirty="0" err="1" smtClean="0">
                <a:latin typeface="Times"/>
                <a:cs typeface="Times"/>
              </a:rPr>
              <a:t>Golinkoff</a:t>
            </a:r>
            <a:r>
              <a:rPr lang="en-US" sz="1730" dirty="0" smtClean="0">
                <a:latin typeface="Times"/>
                <a:cs typeface="Times"/>
              </a:rPr>
              <a:t>&amp;</a:t>
            </a:r>
            <a:r>
              <a:rPr lang="en-US" sz="1730" dirty="0" err="1" smtClean="0">
                <a:latin typeface="Times"/>
                <a:cs typeface="Times"/>
              </a:rPr>
              <a:t>Hennon</a:t>
            </a:r>
            <a:r>
              <a:rPr lang="en-US" sz="1730" dirty="0" smtClean="0">
                <a:latin typeface="Times"/>
                <a:cs typeface="Times"/>
              </a:rPr>
              <a:t>, 2006</a:t>
            </a:r>
          </a:p>
          <a:p>
            <a:pPr lvl="1" eaLnBrk="1" hangingPunct="1">
              <a:lnSpc>
                <a:spcPct val="80000"/>
              </a:lnSpc>
              <a:defRPr/>
            </a:pPr>
            <a:endParaRPr lang="en-US" sz="1900" dirty="0" smtClean="0"/>
          </a:p>
          <a:p>
            <a:pPr eaLnBrk="1" hangingPunct="1">
              <a:lnSpc>
                <a:spcPct val="80000"/>
              </a:lnSpc>
              <a:defRPr/>
            </a:pPr>
            <a:r>
              <a:rPr lang="en-US" sz="2000" dirty="0" smtClean="0">
                <a:latin typeface="Times"/>
                <a:cs typeface="Times"/>
              </a:rPr>
              <a:t>Evidence from babies and toddlers in joint attention: talk about what baby is looking at and examining and baby is more likely to learn a word than if you try and change the child’s focus of attention</a:t>
            </a:r>
          </a:p>
          <a:p>
            <a:pPr lvl="1" eaLnBrk="1" hangingPunct="1">
              <a:lnSpc>
                <a:spcPct val="80000"/>
              </a:lnSpc>
              <a:defRPr/>
            </a:pPr>
            <a:r>
              <a:rPr lang="en-US" sz="1730" dirty="0" err="1" smtClean="0">
                <a:latin typeface="Times"/>
                <a:cs typeface="Times"/>
              </a:rPr>
              <a:t>Akhtar</a:t>
            </a:r>
            <a:r>
              <a:rPr lang="en-US" sz="1730" dirty="0" smtClean="0">
                <a:latin typeface="Times"/>
                <a:cs typeface="Times"/>
              </a:rPr>
              <a:t>, Dunham &amp; Dunham, 1991; </a:t>
            </a:r>
            <a:r>
              <a:rPr lang="en-US" sz="1730" dirty="0" err="1" smtClean="0">
                <a:latin typeface="Times"/>
                <a:cs typeface="Times"/>
              </a:rPr>
              <a:t>Tomasello</a:t>
            </a:r>
            <a:r>
              <a:rPr lang="en-US" sz="1730" dirty="0" smtClean="0">
                <a:latin typeface="Times"/>
                <a:cs typeface="Times"/>
              </a:rPr>
              <a:t>&amp; Farrar, 1986</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8475" y="379413"/>
            <a:ext cx="8502650" cy="936625"/>
          </a:xfrm>
        </p:spPr>
        <p:txBody>
          <a:bodyPr/>
          <a:lstStyle/>
          <a:p>
            <a:pPr eaLnBrk="1" fontAlgn="auto" hangingPunct="1">
              <a:spcAft>
                <a:spcPts val="0"/>
              </a:spcAft>
              <a:defRPr/>
            </a:pPr>
            <a:r>
              <a:rPr lang="en-US" sz="3600" b="1" dirty="0" smtClean="0">
                <a:latin typeface="+mj-lt"/>
              </a:rPr>
              <a:t>Introducing the 6 principles</a:t>
            </a:r>
            <a:endParaRPr lang="en-US" sz="3600" b="1" dirty="0">
              <a:latin typeface="+mj-lt"/>
            </a:endParaRPr>
          </a:p>
        </p:txBody>
      </p:sp>
      <p:sp>
        <p:nvSpPr>
          <p:cNvPr id="7" name="Content Placeholder 6"/>
          <p:cNvSpPr>
            <a:spLocks noGrp="1"/>
          </p:cNvSpPr>
          <p:nvPr>
            <p:ph idx="1"/>
          </p:nvPr>
        </p:nvSpPr>
        <p:spPr/>
        <p:txBody>
          <a:bodyPr wrap="square" numCol="1" anchor="t" anchorCtr="0" compatLnSpc="1">
            <a:prstTxWarp prst="textNoShape">
              <a:avLst/>
            </a:prstTxWarp>
          </a:bodyPr>
          <a:lstStyle/>
          <a:p>
            <a:pPr eaLnBrk="1" hangingPunct="1">
              <a:lnSpc>
                <a:spcPct val="80000"/>
              </a:lnSpc>
              <a:buFont typeface="Perpetua Titling MT" charset="0"/>
              <a:buAutoNum type="arabicPeriod"/>
              <a:defRPr/>
            </a:pPr>
            <a:r>
              <a:rPr lang="en-US" sz="2200" dirty="0" smtClean="0">
                <a:effectLst/>
                <a:latin typeface="Calisto MT" charset="0"/>
              </a:rPr>
              <a:t>Children learn what they hear most</a:t>
            </a:r>
          </a:p>
          <a:p>
            <a:pPr eaLnBrk="1" hangingPunct="1">
              <a:lnSpc>
                <a:spcPct val="80000"/>
              </a:lnSpc>
              <a:buFont typeface="Perpetua Titling MT" charset="0"/>
              <a:buAutoNum type="arabicPeriod"/>
              <a:defRPr/>
            </a:pPr>
            <a:r>
              <a:rPr lang="en-US" sz="2200" dirty="0" smtClean="0">
                <a:effectLst/>
                <a:latin typeface="Calisto MT" charset="0"/>
              </a:rPr>
              <a:t>Children learn words for things and events that interest them</a:t>
            </a:r>
          </a:p>
          <a:p>
            <a:pPr eaLnBrk="1" hangingPunct="1">
              <a:lnSpc>
                <a:spcPct val="80000"/>
              </a:lnSpc>
              <a:buFont typeface="Perpetua Titling MT" charset="0"/>
              <a:buAutoNum type="arabicPeriod"/>
              <a:defRPr/>
            </a:pPr>
            <a:r>
              <a:rPr lang="en-US" b="1" dirty="0" smtClean="0">
                <a:solidFill>
                  <a:srgbClr val="0D0D0D"/>
                </a:solidFill>
                <a:effectLst/>
                <a:latin typeface="Calisto MT" charset="0"/>
              </a:rPr>
              <a:t>Interactive and responsive environments build language learning</a:t>
            </a:r>
          </a:p>
          <a:p>
            <a:pPr eaLnBrk="1" hangingPunct="1">
              <a:lnSpc>
                <a:spcPct val="80000"/>
              </a:lnSpc>
              <a:buFont typeface="Perpetua Titling MT" charset="0"/>
              <a:buAutoNum type="arabicPeriod"/>
              <a:defRPr/>
            </a:pPr>
            <a:r>
              <a:rPr lang="en-US" sz="2200" dirty="0" smtClean="0">
                <a:effectLst/>
                <a:latin typeface="Calisto MT" charset="0"/>
              </a:rPr>
              <a:t>Children learn best in meaningful contexts</a:t>
            </a:r>
          </a:p>
          <a:p>
            <a:pPr eaLnBrk="1" hangingPunct="1">
              <a:lnSpc>
                <a:spcPct val="80000"/>
              </a:lnSpc>
              <a:buFont typeface="Perpetua Titling MT" charset="0"/>
              <a:buAutoNum type="arabicPeriod"/>
              <a:defRPr/>
            </a:pPr>
            <a:r>
              <a:rPr lang="en-US" sz="2200" dirty="0" smtClean="0">
                <a:effectLst/>
                <a:latin typeface="Calisto MT" charset="0"/>
              </a:rPr>
              <a:t>Children need to hear diverse examples of words and language structures</a:t>
            </a:r>
          </a:p>
          <a:p>
            <a:pPr eaLnBrk="1" hangingPunct="1">
              <a:lnSpc>
                <a:spcPct val="80000"/>
              </a:lnSpc>
              <a:buFont typeface="Perpetua Titling MT" charset="0"/>
              <a:buAutoNum type="arabicPeriod"/>
              <a:defRPr/>
            </a:pPr>
            <a:r>
              <a:rPr lang="en-US" sz="2200" dirty="0" smtClean="0">
                <a:effectLst/>
                <a:latin typeface="Calisto MT" charset="0"/>
              </a:rPr>
              <a:t>Vocabulary and grammatical development are reciprocal processes</a:t>
            </a:r>
            <a:endParaRPr lang="en-US" sz="2200" dirty="0">
              <a:effectLst/>
              <a:latin typeface="Calisto MT" charset="0"/>
            </a:endParaRPr>
          </a:p>
        </p:txBody>
      </p:sp>
      <p:sp>
        <p:nvSpPr>
          <p:cNvPr id="308227" name="TextBox 3"/>
          <p:cNvSpPr txBox="1">
            <a:spLocks noChangeArrowheads="1"/>
          </p:cNvSpPr>
          <p:nvPr/>
        </p:nvSpPr>
        <p:spPr bwMode="auto">
          <a:xfrm>
            <a:off x="119063" y="1762125"/>
            <a:ext cx="379412"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08228" name="TextBox 4"/>
          <p:cNvSpPr txBox="1">
            <a:spLocks noChangeArrowheads="1"/>
          </p:cNvSpPr>
          <p:nvPr/>
        </p:nvSpPr>
        <p:spPr bwMode="auto">
          <a:xfrm>
            <a:off x="119063" y="2314575"/>
            <a:ext cx="379412"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numCol="1" anchorCtr="0" compatLnSpc="1">
            <a:prstTxWarp prst="textNoShape">
              <a:avLst/>
            </a:prstTxWarp>
          </a:bodyPr>
          <a:lstStyle/>
          <a:p>
            <a:pPr eaLnBrk="1" hangingPunct="1">
              <a:defRPr/>
            </a:pPr>
            <a:r>
              <a:rPr lang="en-US" sz="2800" b="1" dirty="0" smtClean="0">
                <a:effectLst/>
                <a:latin typeface="Times" charset="0"/>
                <a:ea typeface="Times" charset="0"/>
                <a:cs typeface="Times" charset="0"/>
              </a:rPr>
              <a:t>The evidence: Interactive and responsive environments build language learning</a:t>
            </a:r>
          </a:p>
        </p:txBody>
      </p:sp>
      <p:sp>
        <p:nvSpPr>
          <p:cNvPr id="6" name="Content Placeholder 5"/>
          <p:cNvSpPr>
            <a:spLocks noGrp="1"/>
          </p:cNvSpPr>
          <p:nvPr>
            <p:ph idx="1"/>
          </p:nvPr>
        </p:nvSpPr>
        <p:spPr>
          <a:xfrm>
            <a:off x="498475" y="1762125"/>
            <a:ext cx="8147050" cy="3025775"/>
          </a:xfrm>
        </p:spPr>
        <p:txBody>
          <a:bodyPr/>
          <a:lstStyle/>
          <a:p>
            <a:pPr eaLnBrk="1" fontAlgn="auto" hangingPunct="1">
              <a:spcAft>
                <a:spcPts val="0"/>
              </a:spcAft>
              <a:buFont typeface="Calisto MT" pitchFamily="18" charset="0"/>
              <a:buChar char="•"/>
              <a:defRPr/>
            </a:pPr>
            <a:r>
              <a:rPr lang="en-US" dirty="0" smtClean="0">
                <a:latin typeface="+mn-lt"/>
              </a:rPr>
              <a:t>What counts as sensitive and responsive language?</a:t>
            </a:r>
          </a:p>
          <a:p>
            <a:pPr eaLnBrk="1" fontAlgn="auto" hangingPunct="1">
              <a:spcAft>
                <a:spcPts val="0"/>
              </a:spcAft>
              <a:buFont typeface="Calisto MT" pitchFamily="18" charset="0"/>
              <a:buChar char="•"/>
              <a:defRPr/>
            </a:pPr>
            <a:endParaRPr lang="en-US" dirty="0" smtClean="0">
              <a:latin typeface="+mn-lt"/>
            </a:endParaRPr>
          </a:p>
          <a:p>
            <a:pPr lvl="1" eaLnBrk="1" fontAlgn="auto" hangingPunct="1">
              <a:spcAft>
                <a:spcPts val="0"/>
              </a:spcAft>
              <a:buClr>
                <a:schemeClr val="bg2">
                  <a:lumMod val="60000"/>
                  <a:lumOff val="40000"/>
                </a:schemeClr>
              </a:buClr>
              <a:buFont typeface="Calisto MT" pitchFamily="18" charset="0"/>
              <a:buChar char="•"/>
              <a:defRPr/>
            </a:pPr>
            <a:r>
              <a:rPr lang="en-US" dirty="0" smtClean="0">
                <a:latin typeface="+mn-lt"/>
              </a:rPr>
              <a:t>Talking </a:t>
            </a:r>
            <a:r>
              <a:rPr lang="en-US" i="1" dirty="0" smtClean="0">
                <a:latin typeface="+mn-lt"/>
              </a:rPr>
              <a:t>with</a:t>
            </a:r>
            <a:r>
              <a:rPr lang="en-US" dirty="0" smtClean="0">
                <a:latin typeface="+mn-lt"/>
              </a:rPr>
              <a:t> not talking </a:t>
            </a:r>
            <a:r>
              <a:rPr lang="en-US" i="1" dirty="0" smtClean="0">
                <a:latin typeface="+mn-lt"/>
              </a:rPr>
              <a:t>at</a:t>
            </a:r>
          </a:p>
          <a:p>
            <a:pPr lvl="1" eaLnBrk="1" fontAlgn="auto" hangingPunct="1">
              <a:spcAft>
                <a:spcPts val="0"/>
              </a:spcAft>
              <a:buClr>
                <a:schemeClr val="bg2">
                  <a:lumMod val="60000"/>
                  <a:lumOff val="40000"/>
                </a:schemeClr>
              </a:buClr>
              <a:buFont typeface="Calisto MT" pitchFamily="18" charset="0"/>
              <a:buChar char="•"/>
              <a:defRPr/>
            </a:pPr>
            <a:r>
              <a:rPr lang="en-US" dirty="0" smtClean="0">
                <a:latin typeface="+mn-lt"/>
              </a:rPr>
              <a:t>Expanding on what the child says and does</a:t>
            </a:r>
          </a:p>
          <a:p>
            <a:pPr lvl="1" eaLnBrk="1" fontAlgn="auto" hangingPunct="1">
              <a:spcAft>
                <a:spcPts val="0"/>
              </a:spcAft>
              <a:buClr>
                <a:schemeClr val="bg2">
                  <a:lumMod val="60000"/>
                  <a:lumOff val="40000"/>
                </a:schemeClr>
              </a:buClr>
              <a:buFont typeface="Calisto MT" pitchFamily="18" charset="0"/>
              <a:buChar char="•"/>
              <a:defRPr/>
            </a:pPr>
            <a:r>
              <a:rPr lang="en-US" dirty="0" smtClean="0">
                <a:latin typeface="+mn-lt"/>
              </a:rPr>
              <a:t>Noticing what the child finds interesting and commenting</a:t>
            </a:r>
          </a:p>
          <a:p>
            <a:pPr lvl="1" eaLnBrk="1" fontAlgn="auto" hangingPunct="1">
              <a:spcAft>
                <a:spcPts val="0"/>
              </a:spcAft>
              <a:buClr>
                <a:schemeClr val="bg2">
                  <a:lumMod val="60000"/>
                  <a:lumOff val="40000"/>
                </a:schemeClr>
              </a:buClr>
              <a:buFont typeface="Calisto MT" pitchFamily="18" charset="0"/>
              <a:buChar char="•"/>
              <a:defRPr/>
            </a:pPr>
            <a:r>
              <a:rPr lang="en-US" dirty="0" smtClean="0">
                <a:latin typeface="+mn-lt"/>
              </a:rPr>
              <a:t>Asking questions rather than just making demands</a:t>
            </a:r>
            <a:endParaRPr lang="en-US" dirty="0">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88925" y="1914525"/>
            <a:ext cx="3667125" cy="384175"/>
          </a:xfrm>
        </p:spPr>
        <p:txBody>
          <a:bodyPr wrap="square" numCol="1" anchorCtr="0" compatLnSpc="1">
            <a:prstTxWarp prst="textNoShape">
              <a:avLst/>
            </a:prstTxWarp>
          </a:bodyPr>
          <a:lstStyle/>
          <a:p>
            <a:pPr eaLnBrk="1" hangingPunct="1">
              <a:defRPr/>
            </a:pPr>
            <a:r>
              <a:rPr lang="en-US" sz="2400" b="1" dirty="0" smtClean="0"/>
              <a:t>Encouragements</a:t>
            </a:r>
            <a:r>
              <a:rPr lang="en-US" sz="2400" b="1" dirty="0" smtClean="0">
                <a:effectLst>
                  <a:outerShdw blurRad="38100" dist="38100" dir="2700000" algn="tl">
                    <a:srgbClr val="000000"/>
                  </a:outerShdw>
                </a:effectLst>
              </a:rPr>
              <a:t/>
            </a:r>
            <a:br>
              <a:rPr lang="en-US" sz="2400" b="1" dirty="0" smtClean="0">
                <a:effectLst>
                  <a:outerShdw blurRad="38100" dist="38100" dir="2700000" algn="tl">
                    <a:srgbClr val="000000"/>
                  </a:outerShdw>
                </a:effectLst>
              </a:rPr>
            </a:br>
            <a:r>
              <a:rPr lang="en-US" sz="1800" dirty="0" smtClean="0"/>
              <a:t>(Affirmatives, praising</a:t>
            </a:r>
            <a:r>
              <a:rPr lang="en-US" sz="2400" dirty="0" smtClean="0"/>
              <a:t>)</a:t>
            </a:r>
          </a:p>
        </p:txBody>
      </p:sp>
      <p:graphicFrame>
        <p:nvGraphicFramePr>
          <p:cNvPr id="98306" name="Object 2"/>
          <p:cNvGraphicFramePr>
            <a:graphicFrameLocks noChangeAspect="1"/>
          </p:cNvGraphicFramePr>
          <p:nvPr>
            <p:ph type="chart" idx="1"/>
          </p:nvPr>
        </p:nvGraphicFramePr>
        <p:xfrm>
          <a:off x="288925" y="2298700"/>
          <a:ext cx="3924300" cy="2076450"/>
        </p:xfrm>
        <a:graphic>
          <a:graphicData uri="http://schemas.openxmlformats.org/presentationml/2006/ole">
            <p:oleObj spid="_x0000_s79874" name="Chart" r:id="rId4" imgW="0" imgH="0" progId="MSGraph.Chart.8">
              <p:embed followColorScheme="full"/>
            </p:oleObj>
          </a:graphicData>
        </a:graphic>
      </p:graphicFrame>
      <p:sp>
        <p:nvSpPr>
          <p:cNvPr id="98309" name="TextBox 3"/>
          <p:cNvSpPr txBox="1">
            <a:spLocks noChangeArrowheads="1"/>
          </p:cNvSpPr>
          <p:nvPr/>
        </p:nvSpPr>
        <p:spPr bwMode="auto">
          <a:xfrm>
            <a:off x="1136650" y="701675"/>
            <a:ext cx="7232650" cy="457200"/>
          </a:xfrm>
          <a:prstGeom prst="rect">
            <a:avLst/>
          </a:prstGeom>
          <a:noFill/>
          <a:ln w="9525">
            <a:noFill/>
            <a:miter lim="800000"/>
            <a:headEnd/>
            <a:tailEnd/>
          </a:ln>
        </p:spPr>
        <p:txBody>
          <a:bodyPr>
            <a:prstTxWarp prst="textNoShape">
              <a:avLst/>
            </a:prstTxWarp>
            <a:spAutoFit/>
          </a:bodyPr>
          <a:lstStyle/>
          <a:p>
            <a:pPr algn="ctr"/>
            <a:r>
              <a:rPr lang="en-US" sz="2400" b="1" dirty="0" smtClean="0">
                <a:latin typeface="Times"/>
                <a:cs typeface="Times"/>
              </a:rPr>
              <a:t>Evidence 1: Back </a:t>
            </a:r>
            <a:r>
              <a:rPr lang="en-US" sz="2400" b="1" dirty="0">
                <a:latin typeface="Times"/>
                <a:cs typeface="Times"/>
              </a:rPr>
              <a:t>to Hart and </a:t>
            </a:r>
            <a:r>
              <a:rPr lang="en-US" sz="2400" b="1" dirty="0" err="1">
                <a:latin typeface="Times"/>
                <a:cs typeface="Times"/>
              </a:rPr>
              <a:t>Risley</a:t>
            </a:r>
            <a:endParaRPr lang="en-US" sz="2400" b="1" dirty="0">
              <a:latin typeface="Times"/>
              <a:cs typeface="Times"/>
            </a:endParaRPr>
          </a:p>
        </p:txBody>
      </p:sp>
      <p:pic>
        <p:nvPicPr>
          <p:cNvPr id="98310" name="Picture 4" descr="Screen shot 2010-02-13 at 12.28.01 PM.png"/>
          <p:cNvPicPr>
            <a:picLocks noChangeAspect="1"/>
          </p:cNvPicPr>
          <p:nvPr/>
        </p:nvPicPr>
        <p:blipFill>
          <a:blip r:embed="rId5"/>
          <a:srcRect/>
          <a:stretch>
            <a:fillRect/>
          </a:stretch>
        </p:blipFill>
        <p:spPr bwMode="auto">
          <a:xfrm>
            <a:off x="4752975" y="2332038"/>
            <a:ext cx="3873500" cy="2043112"/>
          </a:xfrm>
          <a:prstGeom prst="rect">
            <a:avLst/>
          </a:prstGeom>
          <a:noFill/>
          <a:ln w="9525">
            <a:noFill/>
            <a:miter lim="800000"/>
            <a:headEnd/>
            <a:tailEnd/>
          </a:ln>
        </p:spPr>
      </p:pic>
      <p:sp>
        <p:nvSpPr>
          <p:cNvPr id="98311" name="TextBox 5"/>
          <p:cNvSpPr txBox="1">
            <a:spLocks noChangeArrowheads="1"/>
          </p:cNvSpPr>
          <p:nvPr/>
        </p:nvSpPr>
        <p:spPr bwMode="auto">
          <a:xfrm>
            <a:off x="4610100" y="1566863"/>
            <a:ext cx="4416425" cy="731837"/>
          </a:xfrm>
          <a:prstGeom prst="rect">
            <a:avLst/>
          </a:prstGeom>
          <a:noFill/>
          <a:ln w="9525">
            <a:noFill/>
            <a:miter lim="800000"/>
            <a:headEnd/>
            <a:tailEnd/>
          </a:ln>
        </p:spPr>
        <p:txBody>
          <a:bodyPr>
            <a:prstTxWarp prst="textNoShape">
              <a:avLst/>
            </a:prstTxWarp>
            <a:spAutoFit/>
          </a:bodyPr>
          <a:lstStyle/>
          <a:p>
            <a:pPr algn="ctr"/>
            <a:r>
              <a:rPr lang="en-US" sz="2400" b="1">
                <a:latin typeface="Calisto MT" charset="0"/>
              </a:rPr>
              <a:t>Discouragements</a:t>
            </a:r>
          </a:p>
          <a:p>
            <a:pPr algn="ctr"/>
            <a:r>
              <a:rPr lang="en-US" sz="1800">
                <a:latin typeface="Calisto MT" charset="0"/>
              </a:rPr>
              <a:t>(Prohibitions, negative evaluations)</a:t>
            </a:r>
            <a:endParaRPr lang="en-US" sz="1800" b="1">
              <a:latin typeface="Calisto MT" charset="0"/>
            </a:endParaRPr>
          </a:p>
        </p:txBody>
      </p:sp>
      <p:sp>
        <p:nvSpPr>
          <p:cNvPr id="98312" name="TextBox 6"/>
          <p:cNvSpPr txBox="1">
            <a:spLocks noChangeArrowheads="1"/>
          </p:cNvSpPr>
          <p:nvPr/>
        </p:nvSpPr>
        <p:spPr bwMode="auto">
          <a:xfrm>
            <a:off x="174997" y="4735371"/>
            <a:ext cx="8559800" cy="641350"/>
          </a:xfrm>
          <a:prstGeom prst="rect">
            <a:avLst/>
          </a:prstGeom>
          <a:noFill/>
          <a:ln w="9525">
            <a:noFill/>
            <a:miter lim="800000"/>
            <a:headEnd/>
            <a:tailEnd/>
          </a:ln>
        </p:spPr>
        <p:txBody>
          <a:bodyPr>
            <a:prstTxWarp prst="textNoShape">
              <a:avLst/>
            </a:prstTxWarp>
            <a:spAutoFit/>
          </a:bodyPr>
          <a:lstStyle/>
          <a:p>
            <a:pPr algn="ctr"/>
            <a:r>
              <a:rPr lang="en-US" sz="1800">
                <a:latin typeface="Calisto MT" charset="0"/>
              </a:rPr>
              <a:t>There is wide variability in the sensitivity and responsivity </a:t>
            </a:r>
          </a:p>
          <a:p>
            <a:pPr algn="ctr"/>
            <a:r>
              <a:rPr lang="en-US" sz="1800">
                <a:latin typeface="Calisto MT" charset="0"/>
              </a:rPr>
              <a:t>parents show to child language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39700"/>
            <a:ext cx="8645525" cy="944563"/>
          </a:xfrm>
        </p:spPr>
        <p:txBody>
          <a:bodyPr/>
          <a:lstStyle/>
          <a:p>
            <a:pPr eaLnBrk="1" fontAlgn="auto" hangingPunct="1">
              <a:spcAft>
                <a:spcPts val="0"/>
              </a:spcAft>
              <a:defRPr/>
            </a:pPr>
            <a:r>
              <a:rPr lang="en-US" sz="2800" b="1" dirty="0" smtClean="0">
                <a:effectLst/>
                <a:latin typeface="Times"/>
                <a:cs typeface="Times"/>
              </a:rPr>
              <a:t>Evidence 2: Focus on Hirsh-Pasek &amp;</a:t>
            </a:r>
            <a:r>
              <a:rPr lang="en-US" sz="2800" b="1" dirty="0" err="1" smtClean="0">
                <a:effectLst/>
                <a:latin typeface="Times"/>
                <a:cs typeface="Times"/>
              </a:rPr>
              <a:t>Burchinal</a:t>
            </a:r>
            <a:r>
              <a:rPr lang="en-US" sz="2800" b="1" dirty="0" smtClean="0">
                <a:effectLst/>
                <a:latin typeface="Times"/>
                <a:cs typeface="Times"/>
              </a:rPr>
              <a:t> (2005) using the NICHD ECCRN Data Base</a:t>
            </a:r>
            <a:endParaRPr lang="en-US" sz="2800" b="1" dirty="0">
              <a:effectLst/>
              <a:latin typeface="Times"/>
              <a:cs typeface="Times"/>
            </a:endParaRPr>
          </a:p>
        </p:txBody>
      </p:sp>
      <p:pic>
        <p:nvPicPr>
          <p:cNvPr id="314370" name="Picture 3" descr="Screen shot 2010-02-13 at 12.36.03 PM.png"/>
          <p:cNvPicPr>
            <a:picLocks noChangeAspect="1"/>
          </p:cNvPicPr>
          <p:nvPr/>
        </p:nvPicPr>
        <p:blipFill>
          <a:blip r:embed="rId3"/>
          <a:srcRect/>
          <a:stretch>
            <a:fillRect/>
          </a:stretch>
        </p:blipFill>
        <p:spPr bwMode="auto">
          <a:xfrm>
            <a:off x="620713" y="1747838"/>
            <a:ext cx="3602037" cy="2600325"/>
          </a:xfrm>
          <a:prstGeom prst="rect">
            <a:avLst/>
          </a:prstGeom>
          <a:noFill/>
          <a:ln w="9525">
            <a:noFill/>
            <a:miter lim="800000"/>
            <a:headEnd/>
            <a:tailEnd/>
          </a:ln>
        </p:spPr>
      </p:pic>
      <p:pic>
        <p:nvPicPr>
          <p:cNvPr id="314371" name="Picture 4" descr="Screen shot 2010-02-13 at 12.36.42 PM.png"/>
          <p:cNvPicPr>
            <a:picLocks noChangeAspect="1"/>
          </p:cNvPicPr>
          <p:nvPr/>
        </p:nvPicPr>
        <p:blipFill>
          <a:blip r:embed="rId4"/>
          <a:srcRect/>
          <a:stretch>
            <a:fillRect/>
          </a:stretch>
        </p:blipFill>
        <p:spPr bwMode="auto">
          <a:xfrm>
            <a:off x="5030788" y="1747838"/>
            <a:ext cx="3306762" cy="2576512"/>
          </a:xfrm>
          <a:prstGeom prst="rect">
            <a:avLst/>
          </a:prstGeom>
          <a:noFill/>
          <a:ln w="9525">
            <a:noFill/>
            <a:miter lim="800000"/>
            <a:headEnd/>
            <a:tailEnd/>
          </a:ln>
        </p:spPr>
      </p:pic>
      <p:sp>
        <p:nvSpPr>
          <p:cNvPr id="314372" name="TextBox 5"/>
          <p:cNvSpPr txBox="1">
            <a:spLocks noChangeArrowheads="1"/>
          </p:cNvSpPr>
          <p:nvPr/>
        </p:nvSpPr>
        <p:spPr bwMode="auto">
          <a:xfrm>
            <a:off x="498475" y="5005388"/>
            <a:ext cx="7954963" cy="1200328"/>
          </a:xfrm>
          <a:prstGeom prst="rect">
            <a:avLst/>
          </a:prstGeom>
          <a:noFill/>
          <a:ln w="9525">
            <a:noFill/>
            <a:miter lim="800000"/>
            <a:headEnd/>
            <a:tailEnd/>
          </a:ln>
        </p:spPr>
        <p:txBody>
          <a:bodyPr>
            <a:prstTxWarp prst="textNoShape">
              <a:avLst/>
            </a:prstTxWarp>
            <a:spAutoFit/>
          </a:bodyPr>
          <a:lstStyle/>
          <a:p>
            <a:pPr algn="ctr"/>
            <a:r>
              <a:rPr lang="en-US" sz="2400" b="1" dirty="0">
                <a:latin typeface="Times"/>
                <a:cs typeface="Times"/>
              </a:rPr>
              <a:t>The type of sensitivity pattern children experienced over time related to 54 month outcomes in language and in academic </a:t>
            </a:r>
            <a:r>
              <a:rPr lang="en-US" sz="2400" b="1" dirty="0" smtClean="0">
                <a:latin typeface="Times"/>
                <a:cs typeface="Times"/>
              </a:rPr>
              <a:t>achievement (e.g. reading).</a:t>
            </a:r>
            <a:endParaRPr lang="en-US" sz="2400" b="1" dirty="0">
              <a:latin typeface="Times"/>
              <a:cs typeface="Time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Evidence 3: Video chats </a:t>
            </a:r>
            <a:r>
              <a:rPr lang="en-US" sz="3200" dirty="0" err="1" smtClean="0"/>
              <a:t>vs</a:t>
            </a:r>
            <a:r>
              <a:rPr lang="en-US" sz="3200" dirty="0" smtClean="0"/>
              <a:t> TV</a:t>
            </a:r>
            <a:br>
              <a:rPr lang="en-US" sz="3200" dirty="0" smtClean="0"/>
            </a:br>
            <a:r>
              <a:rPr lang="en-US" sz="1400" dirty="0" smtClean="0"/>
              <a:t>Roseberry, Hirsh-Pasek and </a:t>
            </a:r>
            <a:r>
              <a:rPr lang="en-US" sz="1400" dirty="0" err="1" smtClean="0"/>
              <a:t>Golinkoff</a:t>
            </a:r>
            <a:r>
              <a:rPr lang="en-US" sz="1400" dirty="0" smtClean="0"/>
              <a:t>, 2013</a:t>
            </a:r>
            <a:endParaRPr lang="en-US" sz="1400" dirty="0"/>
          </a:p>
        </p:txBody>
      </p:sp>
      <p:sp>
        <p:nvSpPr>
          <p:cNvPr id="3" name="Content Placeholder 2"/>
          <p:cNvSpPr>
            <a:spLocks noGrp="1"/>
          </p:cNvSpPr>
          <p:nvPr>
            <p:ph idx="1"/>
          </p:nvPr>
        </p:nvSpPr>
        <p:spPr>
          <a:xfrm>
            <a:off x="498475" y="1814231"/>
            <a:ext cx="8037300" cy="3916363"/>
          </a:xfrm>
        </p:spPr>
        <p:txBody>
          <a:bodyPr/>
          <a:lstStyle/>
          <a:p>
            <a:pPr>
              <a:buNone/>
            </a:pPr>
            <a:r>
              <a:rPr lang="en-US" dirty="0" smtClean="0"/>
              <a:t>Tested word learning from  24- to 30-month-olds in one of three ways:</a:t>
            </a:r>
          </a:p>
          <a:p>
            <a:pPr lvl="1"/>
            <a:r>
              <a:rPr lang="en-US" dirty="0" smtClean="0"/>
              <a:t>Video Chat Training (responsive and contingent but 2D)</a:t>
            </a:r>
          </a:p>
          <a:p>
            <a:pPr lvl="1"/>
            <a:r>
              <a:rPr lang="en-US" dirty="0" smtClean="0"/>
              <a:t>Live Interaction Training (responsive and contingent 3D)</a:t>
            </a:r>
          </a:p>
          <a:p>
            <a:pPr lvl="1"/>
            <a:r>
              <a:rPr lang="en-US" dirty="0" smtClean="0"/>
              <a:t>Yoked Video Training (a pre-recorded video not responsive or contingent)</a:t>
            </a:r>
          </a:p>
          <a:p>
            <a:pPr>
              <a:buNone/>
            </a:pPr>
            <a:endParaRPr lang="en-US" dirty="0"/>
          </a:p>
        </p:txBody>
      </p:sp>
      <p:pic>
        <p:nvPicPr>
          <p:cNvPr id="4" name="Picture 3" descr="family video chat.jpg"/>
          <p:cNvPicPr>
            <a:picLocks noChangeAspect="1"/>
          </p:cNvPicPr>
          <p:nvPr/>
        </p:nvPicPr>
        <p:blipFill>
          <a:blip r:embed="rId2"/>
          <a:stretch>
            <a:fillRect/>
          </a:stretch>
        </p:blipFill>
        <p:spPr>
          <a:xfrm>
            <a:off x="2736828" y="4158080"/>
            <a:ext cx="3670344" cy="242029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144122"/>
            <a:ext cx="8147051" cy="1546412"/>
          </a:xfrm>
        </p:spPr>
        <p:txBody>
          <a:bodyPr/>
          <a:lstStyle/>
          <a:p>
            <a:r>
              <a:rPr lang="en-US" sz="3200" dirty="0" smtClean="0"/>
              <a:t>Results –  How did children respond to video chats compared to live interactions?</a:t>
            </a:r>
            <a:br>
              <a:rPr lang="en-US" sz="3200" dirty="0" smtClean="0"/>
            </a:br>
            <a:endParaRPr lang="en-US" sz="3200" dirty="0"/>
          </a:p>
        </p:txBody>
      </p:sp>
      <p:sp>
        <p:nvSpPr>
          <p:cNvPr id="3" name="Content Placeholder 2"/>
          <p:cNvSpPr>
            <a:spLocks noGrp="1"/>
          </p:cNvSpPr>
          <p:nvPr>
            <p:ph idx="1"/>
          </p:nvPr>
        </p:nvSpPr>
        <p:spPr>
          <a:xfrm>
            <a:off x="498475" y="1955800"/>
            <a:ext cx="7300488" cy="4286188"/>
          </a:xfrm>
        </p:spPr>
        <p:txBody>
          <a:bodyPr>
            <a:normAutofit/>
          </a:bodyPr>
          <a:lstStyle/>
          <a:p>
            <a:pPr lvl="2">
              <a:buNone/>
            </a:pPr>
            <a:r>
              <a:rPr lang="en-US" dirty="0" smtClean="0"/>
              <a:t>Learning from video chats was more like LIVE than like TV</a:t>
            </a:r>
          </a:p>
          <a:p>
            <a:pPr lvl="2"/>
            <a:endParaRPr lang="en-US" dirty="0" smtClean="0"/>
          </a:p>
          <a:p>
            <a:pPr lvl="2"/>
            <a:endParaRPr lang="en-US" dirty="0" smtClean="0"/>
          </a:p>
          <a:p>
            <a:endParaRPr lang="en-US" dirty="0" smtClean="0"/>
          </a:p>
          <a:p>
            <a:endParaRPr lang="en-US" dirty="0" smtClean="0"/>
          </a:p>
        </p:txBody>
      </p:sp>
      <p:pic>
        <p:nvPicPr>
          <p:cNvPr id="5" name="Picture 4" descr="Screen shot 2011-02-08 at 7.10.43 PM.png"/>
          <p:cNvPicPr>
            <a:picLocks noChangeAspect="1"/>
          </p:cNvPicPr>
          <p:nvPr/>
        </p:nvPicPr>
        <p:blipFill>
          <a:blip r:embed="rId2"/>
          <a:stretch>
            <a:fillRect/>
          </a:stretch>
        </p:blipFill>
        <p:spPr>
          <a:xfrm>
            <a:off x="2106530" y="2570171"/>
            <a:ext cx="5096185" cy="307709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862603"/>
          </a:xfrm>
        </p:spPr>
        <p:txBody>
          <a:bodyPr/>
          <a:lstStyle/>
          <a:p>
            <a:r>
              <a:rPr lang="en-US" sz="2000" b="1" dirty="0" smtClean="0"/>
              <a:t>Example 4: The cell phone study</a:t>
            </a:r>
            <a:r>
              <a:rPr lang="en-US" sz="2000" dirty="0" smtClean="0"/>
              <a:t/>
            </a:r>
            <a:br>
              <a:rPr lang="en-US" sz="2000" dirty="0" smtClean="0"/>
            </a:br>
            <a:r>
              <a:rPr lang="en-US" sz="2000" dirty="0" smtClean="0"/>
              <a:t/>
            </a:r>
            <a:br>
              <a:rPr lang="en-US" sz="2000" dirty="0" smtClean="0"/>
            </a:br>
            <a:r>
              <a:rPr lang="en-US" sz="2000" dirty="0" smtClean="0"/>
              <a:t>And what happens to word learning when we BREAK the interaction?</a:t>
            </a:r>
            <a:endParaRPr lang="en-US" sz="2000" dirty="0"/>
          </a:p>
        </p:txBody>
      </p:sp>
      <p:pic>
        <p:nvPicPr>
          <p:cNvPr id="4" name="Content Placeholder 3" descr="Screen Shot 2013-02-27 at 2.51.56 PM.png"/>
          <p:cNvPicPr>
            <a:picLocks noGrp="1" noChangeAspect="1"/>
          </p:cNvPicPr>
          <p:nvPr>
            <p:ph idx="1"/>
          </p:nvPr>
        </p:nvPicPr>
        <p:blipFill>
          <a:blip r:embed="rId2"/>
          <a:srcRect l="-13866" r="-13866"/>
          <a:stretch>
            <a:fillRect/>
          </a:stretch>
        </p:blipFill>
        <p:spPr>
          <a:xfrm>
            <a:off x="228072" y="1487719"/>
            <a:ext cx="3962928" cy="2370051"/>
          </a:xfrm>
        </p:spPr>
      </p:pic>
      <p:pic>
        <p:nvPicPr>
          <p:cNvPr id="5" name="Picture 4" descr="Screen Shot 2013-02-27 at 2.40.47 PM.png"/>
          <p:cNvPicPr>
            <a:picLocks noChangeAspect="1"/>
          </p:cNvPicPr>
          <p:nvPr/>
        </p:nvPicPr>
        <p:blipFill>
          <a:blip r:embed="rId3"/>
          <a:stretch>
            <a:fillRect/>
          </a:stretch>
        </p:blipFill>
        <p:spPr>
          <a:xfrm>
            <a:off x="1934634" y="4013200"/>
            <a:ext cx="4540487" cy="2501901"/>
          </a:xfrm>
          <a:prstGeom prst="rect">
            <a:avLst/>
          </a:prstGeom>
        </p:spPr>
      </p:pic>
      <p:pic>
        <p:nvPicPr>
          <p:cNvPr id="6" name="Picture 5" descr="Screen Shot 2013-02-27 at 2.56.05 PM.png"/>
          <p:cNvPicPr>
            <a:picLocks noChangeAspect="1"/>
          </p:cNvPicPr>
          <p:nvPr/>
        </p:nvPicPr>
        <p:blipFill>
          <a:blip r:embed="rId4"/>
          <a:stretch>
            <a:fillRect/>
          </a:stretch>
        </p:blipFill>
        <p:spPr>
          <a:xfrm>
            <a:off x="4646085" y="1487719"/>
            <a:ext cx="3134782" cy="2233276"/>
          </a:xfrm>
          <a:prstGeom prst="rect">
            <a:avLst/>
          </a:prstGeom>
        </p:spPr>
      </p:pic>
      <p:sp>
        <p:nvSpPr>
          <p:cNvPr id="7" name="TextBox 6"/>
          <p:cNvSpPr txBox="1"/>
          <p:nvPr/>
        </p:nvSpPr>
        <p:spPr>
          <a:xfrm>
            <a:off x="5816601" y="6454577"/>
            <a:ext cx="3073400" cy="307777"/>
          </a:xfrm>
          <a:prstGeom prst="rect">
            <a:avLst/>
          </a:prstGeom>
          <a:noFill/>
        </p:spPr>
        <p:txBody>
          <a:bodyPr wrap="square" rtlCol="0">
            <a:spAutoFit/>
          </a:bodyPr>
          <a:lstStyle/>
          <a:p>
            <a:r>
              <a:rPr lang="en-US" sz="1400" dirty="0" smtClean="0"/>
              <a:t>Reed, Hirsh-Pasek &amp;</a:t>
            </a:r>
            <a:r>
              <a:rPr lang="en-US" sz="1400" dirty="0" err="1" smtClean="0"/>
              <a:t>Golinkoff</a:t>
            </a:r>
            <a:r>
              <a:rPr lang="en-US" sz="1400" dirty="0" smtClean="0"/>
              <a:t>, 2013</a:t>
            </a:r>
            <a:endParaRPr lang="en-US" sz="1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eaLnBrk="1" fontAlgn="auto" hangingPunct="1">
              <a:spcAft>
                <a:spcPts val="0"/>
              </a:spcAft>
              <a:defRPr/>
            </a:pPr>
            <a:r>
              <a:rPr lang="en-US" dirty="0" smtClean="0">
                <a:latin typeface="+mj-lt"/>
              </a:rPr>
              <a:t>The 6 principles</a:t>
            </a:r>
            <a:endParaRPr lang="en-US" dirty="0">
              <a:latin typeface="+mj-lt"/>
            </a:endParaRPr>
          </a:p>
        </p:txBody>
      </p:sp>
      <p:sp>
        <p:nvSpPr>
          <p:cNvPr id="7" name="Content Placeholder 6"/>
          <p:cNvSpPr>
            <a:spLocks noGrp="1"/>
          </p:cNvSpPr>
          <p:nvPr>
            <p:ph idx="1"/>
          </p:nvPr>
        </p:nvSpPr>
        <p:spPr/>
        <p:txBody>
          <a:bodyPr wrap="square" numCol="1" anchor="t" anchorCtr="0" compatLnSpc="1">
            <a:prstTxWarp prst="textNoShape">
              <a:avLst/>
            </a:prstTxWarp>
          </a:bodyPr>
          <a:lstStyle/>
          <a:p>
            <a:pPr eaLnBrk="1" hangingPunct="1">
              <a:lnSpc>
                <a:spcPct val="80000"/>
              </a:lnSpc>
              <a:buFont typeface="Perpetua Titling MT" charset="0"/>
              <a:buAutoNum type="arabicPeriod"/>
              <a:defRPr/>
            </a:pPr>
            <a:r>
              <a:rPr lang="en-US" sz="2200" dirty="0" smtClean="0">
                <a:effectLst/>
                <a:latin typeface="Calisto MT" charset="0"/>
              </a:rPr>
              <a:t>Children learn what they hear most</a:t>
            </a:r>
          </a:p>
          <a:p>
            <a:pPr eaLnBrk="1" hangingPunct="1">
              <a:lnSpc>
                <a:spcPct val="80000"/>
              </a:lnSpc>
              <a:buFont typeface="Perpetua Titling MT" charset="0"/>
              <a:buAutoNum type="arabicPeriod"/>
              <a:defRPr/>
            </a:pPr>
            <a:r>
              <a:rPr lang="en-US" sz="2200" dirty="0" smtClean="0">
                <a:effectLst/>
                <a:latin typeface="Calisto MT" charset="0"/>
              </a:rPr>
              <a:t>Children learn words for things and events that interest them</a:t>
            </a:r>
          </a:p>
          <a:p>
            <a:pPr eaLnBrk="1" hangingPunct="1">
              <a:lnSpc>
                <a:spcPct val="80000"/>
              </a:lnSpc>
              <a:buFont typeface="Perpetua Titling MT" charset="0"/>
              <a:buAutoNum type="arabicPeriod"/>
              <a:defRPr/>
            </a:pPr>
            <a:r>
              <a:rPr lang="en-US" sz="2200" dirty="0" smtClean="0">
                <a:effectLst/>
                <a:latin typeface="Calisto MT" charset="0"/>
              </a:rPr>
              <a:t>Interactive and responsive environments build language learning</a:t>
            </a:r>
          </a:p>
          <a:p>
            <a:pPr eaLnBrk="1" hangingPunct="1">
              <a:lnSpc>
                <a:spcPct val="80000"/>
              </a:lnSpc>
              <a:buFont typeface="Perpetua Titling MT" charset="0"/>
              <a:buAutoNum type="arabicPeriod"/>
              <a:defRPr/>
            </a:pPr>
            <a:r>
              <a:rPr lang="en-US" b="1" dirty="0" smtClean="0">
                <a:effectLst/>
                <a:latin typeface="Calisto MT" charset="0"/>
              </a:rPr>
              <a:t>Children learn best in meaningful contexts</a:t>
            </a:r>
            <a:endParaRPr lang="en-US" sz="2200" b="1" dirty="0" smtClean="0">
              <a:effectLst/>
              <a:latin typeface="Calisto MT" charset="0"/>
            </a:endParaRPr>
          </a:p>
          <a:p>
            <a:pPr eaLnBrk="1" hangingPunct="1">
              <a:lnSpc>
                <a:spcPct val="80000"/>
              </a:lnSpc>
              <a:buFont typeface="Perpetua Titling MT" charset="0"/>
              <a:buAutoNum type="arabicPeriod"/>
              <a:defRPr/>
            </a:pPr>
            <a:r>
              <a:rPr lang="en-US" sz="2200" dirty="0" smtClean="0">
                <a:effectLst/>
                <a:latin typeface="Calisto MT" charset="0"/>
              </a:rPr>
              <a:t>Children need to hear diverse examples of words and language structures</a:t>
            </a:r>
          </a:p>
          <a:p>
            <a:pPr eaLnBrk="1" hangingPunct="1">
              <a:lnSpc>
                <a:spcPct val="80000"/>
              </a:lnSpc>
              <a:buFont typeface="Perpetua Titling MT" charset="0"/>
              <a:buAutoNum type="arabicPeriod"/>
              <a:defRPr/>
            </a:pPr>
            <a:r>
              <a:rPr lang="en-US" sz="2200" dirty="0" smtClean="0">
                <a:effectLst/>
                <a:latin typeface="Calisto MT" charset="0"/>
              </a:rPr>
              <a:t>Vocabulary and grammatical development are reciprocal processes</a:t>
            </a:r>
            <a:endParaRPr lang="en-US" sz="2200" dirty="0">
              <a:effectLst/>
              <a:latin typeface="Calisto MT" charset="0"/>
            </a:endParaRPr>
          </a:p>
        </p:txBody>
      </p:sp>
      <p:sp>
        <p:nvSpPr>
          <p:cNvPr id="316419" name="TextBox 3"/>
          <p:cNvSpPr txBox="1">
            <a:spLocks noChangeArrowheads="1"/>
          </p:cNvSpPr>
          <p:nvPr/>
        </p:nvSpPr>
        <p:spPr bwMode="auto">
          <a:xfrm>
            <a:off x="103188" y="1863725"/>
            <a:ext cx="395287"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16420" name="TextBox 4"/>
          <p:cNvSpPr txBox="1">
            <a:spLocks noChangeArrowheads="1"/>
          </p:cNvSpPr>
          <p:nvPr/>
        </p:nvSpPr>
        <p:spPr bwMode="auto">
          <a:xfrm>
            <a:off x="103188" y="2305050"/>
            <a:ext cx="395287"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16421" name="TextBox 7"/>
          <p:cNvSpPr txBox="1">
            <a:spLocks noChangeArrowheads="1"/>
          </p:cNvSpPr>
          <p:nvPr/>
        </p:nvSpPr>
        <p:spPr bwMode="auto">
          <a:xfrm>
            <a:off x="103188" y="3025775"/>
            <a:ext cx="395287"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answer in this presentation??</a:t>
            </a:r>
            <a:endParaRPr lang="en-US" dirty="0"/>
          </a:p>
        </p:txBody>
      </p:sp>
      <p:sp>
        <p:nvSpPr>
          <p:cNvPr id="3" name="Content Placeholder 2"/>
          <p:cNvSpPr>
            <a:spLocks noGrp="1"/>
          </p:cNvSpPr>
          <p:nvPr>
            <p:ph idx="1"/>
          </p:nvPr>
        </p:nvSpPr>
        <p:spPr>
          <a:xfrm>
            <a:off x="305145" y="2309021"/>
            <a:ext cx="8340382" cy="819591"/>
          </a:xfrm>
        </p:spPr>
        <p:txBody>
          <a:bodyPr>
            <a:normAutofit fontScale="85000" lnSpcReduction="10000"/>
          </a:bodyPr>
          <a:lstStyle/>
          <a:p>
            <a:pPr>
              <a:buNone/>
            </a:pPr>
            <a:r>
              <a:rPr lang="en-US" dirty="0" smtClean="0"/>
              <a:t>	Reading performance depends on strong early language development! And many of our children start out with poor language skills.</a:t>
            </a:r>
            <a:endParaRPr lang="en-US" dirty="0"/>
          </a:p>
        </p:txBody>
      </p:sp>
      <p:pic>
        <p:nvPicPr>
          <p:cNvPr id="4" name="Picture 3" descr="Screen Shot 2013-12-04 at 10.06.16 AM.png"/>
          <p:cNvPicPr>
            <a:picLocks noChangeAspect="1"/>
          </p:cNvPicPr>
          <p:nvPr/>
        </p:nvPicPr>
        <p:blipFill>
          <a:blip r:embed="rId2"/>
          <a:stretch>
            <a:fillRect/>
          </a:stretch>
        </p:blipFill>
        <p:spPr>
          <a:xfrm>
            <a:off x="2837560" y="3320077"/>
            <a:ext cx="3249367" cy="2527286"/>
          </a:xfrm>
          <a:prstGeom prst="rect">
            <a:avLst/>
          </a:prstGeom>
        </p:spPr>
      </p:pic>
      <p:pic>
        <p:nvPicPr>
          <p:cNvPr id="5" name="Picture 4" descr="Screen Shot 2013-12-04 at 10.08.18 AM.png"/>
          <p:cNvPicPr>
            <a:picLocks noChangeAspect="1"/>
          </p:cNvPicPr>
          <p:nvPr/>
        </p:nvPicPr>
        <p:blipFill>
          <a:blip r:embed="rId3"/>
          <a:stretch>
            <a:fillRect/>
          </a:stretch>
        </p:blipFill>
        <p:spPr>
          <a:xfrm>
            <a:off x="4495781" y="4873685"/>
            <a:ext cx="1401462" cy="874129"/>
          </a:xfrm>
          <a:prstGeom prst="rect">
            <a:avLst/>
          </a:prstGeom>
        </p:spPr>
      </p:pic>
      <p:pic>
        <p:nvPicPr>
          <p:cNvPr id="6" name="Picture 5" descr="Screen Shot 2013-12-04 at 10.10.31 AM.png"/>
          <p:cNvPicPr>
            <a:picLocks noChangeAspect="1"/>
          </p:cNvPicPr>
          <p:nvPr/>
        </p:nvPicPr>
        <p:blipFill>
          <a:blip r:embed="rId4"/>
          <a:stretch>
            <a:fillRect/>
          </a:stretch>
        </p:blipFill>
        <p:spPr>
          <a:xfrm>
            <a:off x="5702430" y="4072096"/>
            <a:ext cx="768994" cy="11908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287338"/>
            <a:ext cx="8147050" cy="919162"/>
          </a:xfrm>
        </p:spPr>
        <p:txBody>
          <a:bodyPr wrap="square" numCol="1" anchorCtr="0" compatLnSpc="1">
            <a:prstTxWarp prst="textNoShape">
              <a:avLst/>
            </a:prstTxWarp>
          </a:bodyPr>
          <a:lstStyle/>
          <a:p>
            <a:pPr eaLnBrk="1" hangingPunct="1">
              <a:defRPr/>
            </a:pPr>
            <a:r>
              <a:rPr lang="en-US" sz="3600" b="1" dirty="0" smtClean="0">
                <a:effectLst/>
                <a:latin typeface="Calisto MT" charset="0"/>
              </a:rPr>
              <a:t>The evidence: Children learn best in meaningful contexts</a:t>
            </a:r>
            <a:endParaRPr lang="en-US" b="1" dirty="0" smtClean="0">
              <a:effectLst/>
              <a:latin typeface="Calisto MT" charset="0"/>
            </a:endParaRPr>
          </a:p>
        </p:txBody>
      </p:sp>
      <p:sp>
        <p:nvSpPr>
          <p:cNvPr id="3" name="Content Placeholder 2"/>
          <p:cNvSpPr>
            <a:spLocks noGrp="1"/>
          </p:cNvSpPr>
          <p:nvPr>
            <p:ph idx="1"/>
          </p:nvPr>
        </p:nvSpPr>
        <p:spPr>
          <a:xfrm>
            <a:off x="312738" y="3760014"/>
            <a:ext cx="4500562" cy="2813080"/>
          </a:xfrm>
        </p:spPr>
        <p:txBody>
          <a:bodyPr wrap="square" numCol="1" anchor="t" anchorCtr="0" compatLnSpc="1">
            <a:prstTxWarp prst="textNoShape">
              <a:avLst/>
            </a:prstTxWarp>
            <a:normAutofit/>
          </a:bodyPr>
          <a:lstStyle/>
          <a:p>
            <a:pPr eaLnBrk="1" hangingPunct="1">
              <a:lnSpc>
                <a:spcPct val="90000"/>
              </a:lnSpc>
              <a:defRPr/>
            </a:pPr>
            <a:r>
              <a:rPr lang="en-US" sz="2000" dirty="0" smtClean="0">
                <a:effectLst/>
              </a:rPr>
              <a:t>Studies on shape learning with 4-year-olds</a:t>
            </a:r>
          </a:p>
          <a:p>
            <a:pPr lvl="2" eaLnBrk="1" hangingPunct="1">
              <a:lnSpc>
                <a:spcPct val="90000"/>
              </a:lnSpc>
              <a:defRPr/>
            </a:pPr>
            <a:r>
              <a:rPr lang="en-US" sz="1400" dirty="0" smtClean="0">
                <a:effectLst/>
                <a:latin typeface="Times"/>
                <a:cs typeface="Times"/>
              </a:rPr>
              <a:t>Fisher, Hirsh-Pasek, </a:t>
            </a:r>
            <a:r>
              <a:rPr lang="en-US" sz="1400" dirty="0" err="1" smtClean="0">
                <a:effectLst/>
                <a:latin typeface="Times"/>
                <a:cs typeface="Times"/>
              </a:rPr>
              <a:t>Newcombe</a:t>
            </a:r>
            <a:r>
              <a:rPr lang="en-US" sz="1400" dirty="0" smtClean="0">
                <a:effectLst/>
                <a:latin typeface="Times"/>
                <a:cs typeface="Times"/>
              </a:rPr>
              <a:t>&amp;</a:t>
            </a:r>
            <a:r>
              <a:rPr lang="en-US" sz="1400" dirty="0" err="1" smtClean="0">
                <a:effectLst/>
                <a:latin typeface="Times"/>
                <a:cs typeface="Times"/>
              </a:rPr>
              <a:t>Golinkoff</a:t>
            </a:r>
            <a:r>
              <a:rPr lang="en-US" sz="1400" dirty="0" smtClean="0">
                <a:effectLst/>
                <a:latin typeface="Times"/>
                <a:cs typeface="Times"/>
              </a:rPr>
              <a:t>, in press</a:t>
            </a:r>
          </a:p>
          <a:p>
            <a:pPr eaLnBrk="1" hangingPunct="1">
              <a:lnSpc>
                <a:spcPct val="90000"/>
              </a:lnSpc>
              <a:defRPr/>
            </a:pPr>
            <a:r>
              <a:rPr lang="en-US" sz="2000" dirty="0" smtClean="0">
                <a:effectLst/>
              </a:rPr>
              <a:t>Spatial language through block play with 4-year-olds</a:t>
            </a:r>
          </a:p>
          <a:p>
            <a:pPr lvl="2" eaLnBrk="1" hangingPunct="1">
              <a:lnSpc>
                <a:spcPct val="90000"/>
              </a:lnSpc>
              <a:defRPr/>
            </a:pPr>
            <a:r>
              <a:rPr lang="en-US" sz="1400" dirty="0" smtClean="0">
                <a:effectLst/>
                <a:latin typeface="Times"/>
                <a:cs typeface="Times"/>
              </a:rPr>
              <a:t>Ferrara, </a:t>
            </a:r>
            <a:r>
              <a:rPr lang="en-US" sz="1400" dirty="0" err="1" smtClean="0">
                <a:effectLst/>
                <a:latin typeface="Times"/>
                <a:cs typeface="Times"/>
              </a:rPr>
              <a:t>Shallcross</a:t>
            </a:r>
            <a:r>
              <a:rPr lang="en-US" sz="1400" dirty="0" smtClean="0">
                <a:effectLst/>
                <a:latin typeface="Times"/>
                <a:cs typeface="Times"/>
              </a:rPr>
              <a:t>, Hirsh-Pasek, </a:t>
            </a:r>
            <a:r>
              <a:rPr lang="en-US" sz="1400" dirty="0" err="1" smtClean="0">
                <a:effectLst/>
                <a:latin typeface="Times"/>
                <a:cs typeface="Times"/>
              </a:rPr>
              <a:t>Newcombe</a:t>
            </a:r>
            <a:r>
              <a:rPr lang="en-US" sz="1400" dirty="0" smtClean="0">
                <a:effectLst/>
                <a:latin typeface="Times"/>
                <a:cs typeface="Times"/>
              </a:rPr>
              <a:t>&amp;</a:t>
            </a:r>
            <a:r>
              <a:rPr lang="en-US" sz="1400" dirty="0" err="1" smtClean="0">
                <a:effectLst/>
                <a:latin typeface="Times"/>
                <a:cs typeface="Times"/>
              </a:rPr>
              <a:t>Golinkoff</a:t>
            </a:r>
            <a:r>
              <a:rPr lang="en-US" sz="1400" dirty="0" smtClean="0">
                <a:effectLst/>
                <a:latin typeface="Times"/>
                <a:cs typeface="Times"/>
              </a:rPr>
              <a:t>, 2011</a:t>
            </a:r>
          </a:p>
        </p:txBody>
      </p:sp>
      <p:sp>
        <p:nvSpPr>
          <p:cNvPr id="4" name="TextBox 3"/>
          <p:cNvSpPr txBox="1"/>
          <p:nvPr/>
        </p:nvSpPr>
        <p:spPr>
          <a:xfrm>
            <a:off x="127001" y="1735667"/>
            <a:ext cx="8332787" cy="2185214"/>
          </a:xfrm>
          <a:prstGeom prst="rect">
            <a:avLst/>
          </a:prstGeom>
          <a:noFill/>
        </p:spPr>
        <p:txBody>
          <a:bodyPr wrap="square" rtlCol="0">
            <a:spAutoFit/>
          </a:bodyPr>
          <a:lstStyle/>
          <a:p>
            <a:r>
              <a:rPr lang="en-US" sz="2400" dirty="0" smtClean="0">
                <a:latin typeface="Times"/>
                <a:cs typeface="Times"/>
              </a:rPr>
              <a:t>Recent studies from our lab suggest that children learn richer vocabulary in playful learning where the information is meaningful than they do in direct instruction methods devoid of meaningful engagement.</a:t>
            </a:r>
          </a:p>
          <a:p>
            <a:endParaRPr lang="en-US" dirty="0" smtClean="0">
              <a:latin typeface="Times"/>
              <a:cs typeface="Times"/>
            </a:endParaRPr>
          </a:p>
          <a:p>
            <a:r>
              <a:rPr lang="en-US" dirty="0" smtClean="0">
                <a:latin typeface="Times"/>
                <a:cs typeface="Times"/>
              </a:rPr>
              <a:t>This has been found in…</a:t>
            </a:r>
            <a:endParaRPr lang="en-US" dirty="0">
              <a:latin typeface="Times"/>
              <a:cs typeface="Times"/>
            </a:endParaRPr>
          </a:p>
        </p:txBody>
      </p:sp>
      <p:pic>
        <p:nvPicPr>
          <p:cNvPr id="6" name="Picture 5" descr="Screen shot 2010-04-23 at 10.44.47 AM.png"/>
          <p:cNvPicPr>
            <a:picLocks noChangeAspect="1"/>
          </p:cNvPicPr>
          <p:nvPr/>
        </p:nvPicPr>
        <p:blipFill>
          <a:blip r:embed="rId3"/>
          <a:stretch>
            <a:fillRect/>
          </a:stretch>
        </p:blipFill>
        <p:spPr>
          <a:xfrm>
            <a:off x="5429250" y="2933700"/>
            <a:ext cx="2148718" cy="320675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8475" y="342900"/>
            <a:ext cx="8147050" cy="936625"/>
          </a:xfrm>
        </p:spPr>
        <p:txBody>
          <a:bodyPr/>
          <a:lstStyle/>
          <a:p>
            <a:pPr eaLnBrk="1" fontAlgn="auto" hangingPunct="1">
              <a:spcAft>
                <a:spcPts val="0"/>
              </a:spcAft>
              <a:defRPr/>
            </a:pPr>
            <a:r>
              <a:rPr lang="en-US" dirty="0" smtClean="0">
                <a:latin typeface="Times"/>
                <a:cs typeface="Times"/>
              </a:rPr>
              <a:t>The 6 principles</a:t>
            </a:r>
            <a:endParaRPr lang="en-US" dirty="0">
              <a:latin typeface="Times"/>
              <a:cs typeface="Times"/>
            </a:endParaRPr>
          </a:p>
        </p:txBody>
      </p:sp>
      <p:sp>
        <p:nvSpPr>
          <p:cNvPr id="7" name="Content Placeholder 6"/>
          <p:cNvSpPr>
            <a:spLocks noGrp="1"/>
          </p:cNvSpPr>
          <p:nvPr>
            <p:ph idx="1"/>
          </p:nvPr>
        </p:nvSpPr>
        <p:spPr/>
        <p:txBody>
          <a:bodyPr wrap="square" numCol="1" anchor="t" anchorCtr="0" compatLnSpc="1">
            <a:prstTxWarp prst="textNoShape">
              <a:avLst/>
            </a:prstTxWarp>
          </a:bodyPr>
          <a:lstStyle/>
          <a:p>
            <a:pPr eaLnBrk="1" hangingPunct="1">
              <a:lnSpc>
                <a:spcPct val="80000"/>
              </a:lnSpc>
              <a:buFont typeface="Perpetua Titling MT" charset="0"/>
              <a:buAutoNum type="arabicPeriod"/>
              <a:defRPr/>
            </a:pPr>
            <a:r>
              <a:rPr lang="en-US" sz="2200" dirty="0" smtClean="0">
                <a:effectLst/>
                <a:latin typeface="Calisto MT" charset="0"/>
              </a:rPr>
              <a:t>Children learn what they hear most</a:t>
            </a:r>
          </a:p>
          <a:p>
            <a:pPr eaLnBrk="1" hangingPunct="1">
              <a:lnSpc>
                <a:spcPct val="80000"/>
              </a:lnSpc>
              <a:buFont typeface="Perpetua Titling MT" charset="0"/>
              <a:buAutoNum type="arabicPeriod"/>
              <a:defRPr/>
            </a:pPr>
            <a:r>
              <a:rPr lang="en-US" sz="2200" dirty="0" smtClean="0">
                <a:effectLst/>
                <a:latin typeface="Calisto MT" charset="0"/>
              </a:rPr>
              <a:t>Children learn words for things and events that interest them</a:t>
            </a:r>
          </a:p>
          <a:p>
            <a:pPr eaLnBrk="1" hangingPunct="1">
              <a:lnSpc>
                <a:spcPct val="80000"/>
              </a:lnSpc>
              <a:buFont typeface="Perpetua Titling MT" charset="0"/>
              <a:buAutoNum type="arabicPeriod"/>
              <a:defRPr/>
            </a:pPr>
            <a:r>
              <a:rPr lang="en-US" sz="2200" dirty="0" smtClean="0">
                <a:effectLst/>
                <a:latin typeface="Calisto MT" charset="0"/>
              </a:rPr>
              <a:t>Interactive and responsive environments build language learning</a:t>
            </a:r>
          </a:p>
          <a:p>
            <a:pPr eaLnBrk="1" hangingPunct="1">
              <a:lnSpc>
                <a:spcPct val="80000"/>
              </a:lnSpc>
              <a:buFont typeface="Perpetua Titling MT" charset="0"/>
              <a:buAutoNum type="arabicPeriod"/>
              <a:defRPr/>
            </a:pPr>
            <a:r>
              <a:rPr lang="en-US" sz="2200" dirty="0" smtClean="0">
                <a:effectLst/>
                <a:latin typeface="Calisto MT" charset="0"/>
              </a:rPr>
              <a:t>Children learn best in meaningful contexts</a:t>
            </a:r>
          </a:p>
          <a:p>
            <a:pPr eaLnBrk="1" hangingPunct="1">
              <a:lnSpc>
                <a:spcPct val="80000"/>
              </a:lnSpc>
              <a:buFont typeface="Perpetua Titling MT" charset="0"/>
              <a:buAutoNum type="arabicPeriod"/>
              <a:defRPr/>
            </a:pPr>
            <a:r>
              <a:rPr lang="en-US" b="1" dirty="0" smtClean="0">
                <a:effectLst/>
                <a:latin typeface="Calisto MT" charset="0"/>
              </a:rPr>
              <a:t>Children need to hear diverse examples of words and language structures</a:t>
            </a:r>
            <a:endParaRPr lang="en-US" sz="2200" b="1" dirty="0" smtClean="0">
              <a:effectLst/>
              <a:latin typeface="Calisto MT" charset="0"/>
            </a:endParaRPr>
          </a:p>
          <a:p>
            <a:pPr eaLnBrk="1" hangingPunct="1">
              <a:lnSpc>
                <a:spcPct val="80000"/>
              </a:lnSpc>
              <a:buFont typeface="Perpetua Titling MT" charset="0"/>
              <a:buAutoNum type="arabicPeriod"/>
              <a:defRPr/>
            </a:pPr>
            <a:r>
              <a:rPr lang="en-US" sz="2200" dirty="0" smtClean="0">
                <a:effectLst/>
                <a:latin typeface="Calisto MT" charset="0"/>
              </a:rPr>
              <a:t>Vocabulary and grammatical development are reciprocal processes</a:t>
            </a:r>
            <a:endParaRPr lang="en-US" sz="2200" dirty="0">
              <a:effectLst/>
              <a:latin typeface="Calisto MT" charset="0"/>
            </a:endParaRPr>
          </a:p>
        </p:txBody>
      </p:sp>
      <p:sp>
        <p:nvSpPr>
          <p:cNvPr id="326659" name="TextBox 3"/>
          <p:cNvSpPr txBox="1">
            <a:spLocks noChangeArrowheads="1"/>
          </p:cNvSpPr>
          <p:nvPr/>
        </p:nvSpPr>
        <p:spPr bwMode="auto">
          <a:xfrm>
            <a:off x="122238" y="1879600"/>
            <a:ext cx="474662"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26660" name="TextBox 4"/>
          <p:cNvSpPr txBox="1">
            <a:spLocks noChangeArrowheads="1"/>
          </p:cNvSpPr>
          <p:nvPr/>
        </p:nvSpPr>
        <p:spPr bwMode="auto">
          <a:xfrm>
            <a:off x="122238" y="2490788"/>
            <a:ext cx="376237" cy="366712"/>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26661" name="TextBox 7"/>
          <p:cNvSpPr txBox="1">
            <a:spLocks noChangeArrowheads="1"/>
          </p:cNvSpPr>
          <p:nvPr/>
        </p:nvSpPr>
        <p:spPr bwMode="auto">
          <a:xfrm>
            <a:off x="122238" y="2859088"/>
            <a:ext cx="376237" cy="366712"/>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26662" name="TextBox 8"/>
          <p:cNvSpPr txBox="1">
            <a:spLocks noChangeArrowheads="1"/>
          </p:cNvSpPr>
          <p:nvPr/>
        </p:nvSpPr>
        <p:spPr bwMode="auto">
          <a:xfrm>
            <a:off x="131763" y="3460750"/>
            <a:ext cx="366712"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sz="2800" b="1" dirty="0" smtClean="0">
                <a:effectLst/>
                <a:latin typeface="Calisto MT" charset="0"/>
              </a:rPr>
              <a:t>The Evidence: Children need to hear diverse examples of words and language structures</a:t>
            </a:r>
            <a:endParaRPr lang="en-US" b="1" dirty="0" smtClean="0">
              <a:effectLst/>
              <a:latin typeface="Calisto MT" charset="0"/>
            </a:endParaRPr>
          </a:p>
        </p:txBody>
      </p:sp>
      <p:sp>
        <p:nvSpPr>
          <p:cNvPr id="3" name="Content Placeholder 2"/>
          <p:cNvSpPr>
            <a:spLocks noGrp="1"/>
          </p:cNvSpPr>
          <p:nvPr>
            <p:ph idx="1"/>
          </p:nvPr>
        </p:nvSpPr>
        <p:spPr/>
        <p:txBody>
          <a:bodyPr wrap="square" numCol="1" anchor="t" anchorCtr="0" compatLnSpc="1">
            <a:prstTxWarp prst="textNoShape">
              <a:avLst/>
            </a:prstTxWarp>
            <a:normAutofit fontScale="92500" lnSpcReduction="20000"/>
          </a:bodyPr>
          <a:lstStyle/>
          <a:p>
            <a:pPr eaLnBrk="1" hangingPunct="1">
              <a:lnSpc>
                <a:spcPct val="80000"/>
              </a:lnSpc>
              <a:defRPr/>
            </a:pPr>
            <a:r>
              <a:rPr lang="en-US" sz="2100" b="1" dirty="0" smtClean="0">
                <a:solidFill>
                  <a:schemeClr val="tx2">
                    <a:lumMod val="75000"/>
                  </a:schemeClr>
                </a:solidFill>
                <a:effectLst/>
                <a:latin typeface="Times"/>
                <a:cs typeface="Times"/>
              </a:rPr>
              <a:t>Amount and diversity of verbal stimulation fosters early and rich language outcomes</a:t>
            </a:r>
          </a:p>
          <a:p>
            <a:pPr lvl="2" eaLnBrk="1" hangingPunct="1">
              <a:lnSpc>
                <a:spcPct val="80000"/>
              </a:lnSpc>
              <a:defRPr/>
            </a:pPr>
            <a:r>
              <a:rPr lang="en-US" sz="1700" dirty="0" smtClean="0">
                <a:solidFill>
                  <a:srgbClr val="814B10"/>
                </a:solidFill>
                <a:effectLst/>
                <a:latin typeface="Times"/>
                <a:cs typeface="Times"/>
              </a:rPr>
              <a:t>Beebe, </a:t>
            </a:r>
            <a:r>
              <a:rPr lang="en-US" sz="1700" dirty="0" err="1" smtClean="0">
                <a:solidFill>
                  <a:srgbClr val="814B10"/>
                </a:solidFill>
                <a:effectLst/>
                <a:latin typeface="Times"/>
                <a:cs typeface="Times"/>
              </a:rPr>
              <a:t>Jaffee</a:t>
            </a:r>
            <a:r>
              <a:rPr lang="en-US" sz="1700" dirty="0" smtClean="0">
                <a:solidFill>
                  <a:srgbClr val="814B10"/>
                </a:solidFill>
                <a:effectLst/>
                <a:latin typeface="Times"/>
                <a:cs typeface="Times"/>
              </a:rPr>
              <a:t>&amp;</a:t>
            </a:r>
            <a:r>
              <a:rPr lang="en-US" sz="1700" dirty="0" err="1" smtClean="0">
                <a:solidFill>
                  <a:srgbClr val="814B10"/>
                </a:solidFill>
                <a:effectLst/>
                <a:latin typeface="Times"/>
                <a:cs typeface="Times"/>
              </a:rPr>
              <a:t>Lachman</a:t>
            </a:r>
            <a:r>
              <a:rPr lang="en-US" sz="1700" dirty="0" smtClean="0">
                <a:solidFill>
                  <a:srgbClr val="814B10"/>
                </a:solidFill>
                <a:effectLst/>
                <a:latin typeface="Times"/>
                <a:cs typeface="Times"/>
              </a:rPr>
              <a:t>, 1992, Snow, 1986. </a:t>
            </a:r>
            <a:r>
              <a:rPr lang="en-US" sz="1700" dirty="0" err="1" smtClean="0">
                <a:solidFill>
                  <a:srgbClr val="814B10"/>
                </a:solidFill>
                <a:effectLst/>
                <a:latin typeface="Times"/>
                <a:cs typeface="Times"/>
              </a:rPr>
              <a:t>Tamis-LeMonda</a:t>
            </a:r>
            <a:r>
              <a:rPr lang="en-US" sz="1700" dirty="0" smtClean="0">
                <a:solidFill>
                  <a:srgbClr val="814B10"/>
                </a:solidFill>
                <a:latin typeface="Times"/>
                <a:cs typeface="Times"/>
              </a:rPr>
              <a:t>&amp; Song,</a:t>
            </a:r>
            <a:r>
              <a:rPr lang="en-US" sz="1700" dirty="0" smtClean="0">
                <a:solidFill>
                  <a:srgbClr val="814B10"/>
                </a:solidFill>
                <a:effectLst/>
                <a:latin typeface="Times"/>
                <a:cs typeface="Times"/>
              </a:rPr>
              <a:t> 2012; Rowe, 2012</a:t>
            </a:r>
          </a:p>
          <a:p>
            <a:pPr lvl="1" eaLnBrk="1" hangingPunct="1">
              <a:lnSpc>
                <a:spcPct val="80000"/>
              </a:lnSpc>
              <a:defRPr/>
            </a:pPr>
            <a:endParaRPr lang="en-US" sz="1900" dirty="0" smtClean="0">
              <a:solidFill>
                <a:schemeClr val="bg1">
                  <a:lumMod val="75000"/>
                </a:schemeClr>
              </a:solidFill>
              <a:effectLst/>
              <a:latin typeface="Times"/>
              <a:cs typeface="Times"/>
            </a:endParaRPr>
          </a:p>
          <a:p>
            <a:r>
              <a:rPr lang="en-US" sz="2118" b="1" dirty="0" smtClean="0">
                <a:solidFill>
                  <a:srgbClr val="814B10"/>
                </a:solidFill>
                <a:latin typeface="Times"/>
                <a:cs typeface="Times"/>
              </a:rPr>
              <a:t>When fathers used a more diverse vocabulary in interactions with their infants at 6 months of age, their children developed more advanced communication skills at 15 months accounting for 7% of the variance.</a:t>
            </a:r>
          </a:p>
          <a:p>
            <a:pPr lvl="2"/>
            <a:r>
              <a:rPr lang="en-US" sz="1718" dirty="0" err="1" smtClean="0">
                <a:solidFill>
                  <a:srgbClr val="814B10"/>
                </a:solidFill>
                <a:latin typeface="Times"/>
                <a:cs typeface="Times"/>
              </a:rPr>
              <a:t>Pancsofar</a:t>
            </a:r>
            <a:r>
              <a:rPr lang="en-US" sz="1718" dirty="0" smtClean="0">
                <a:solidFill>
                  <a:srgbClr val="814B10"/>
                </a:solidFill>
                <a:latin typeface="Times"/>
                <a:cs typeface="Times"/>
              </a:rPr>
              <a:t>&amp; Vernon –</a:t>
            </a:r>
            <a:r>
              <a:rPr lang="en-US" sz="1718" dirty="0" err="1" smtClean="0">
                <a:solidFill>
                  <a:srgbClr val="814B10"/>
                </a:solidFill>
                <a:latin typeface="Times"/>
                <a:cs typeface="Times"/>
              </a:rPr>
              <a:t>Feagans</a:t>
            </a:r>
            <a:r>
              <a:rPr lang="en-US" sz="1718" dirty="0" smtClean="0">
                <a:solidFill>
                  <a:srgbClr val="814B10"/>
                </a:solidFill>
                <a:latin typeface="Times"/>
                <a:cs typeface="Times"/>
              </a:rPr>
              <a:t>, 2010; Rowe et al. </a:t>
            </a:r>
            <a:r>
              <a:rPr lang="en-US" sz="1718" smtClean="0">
                <a:solidFill>
                  <a:srgbClr val="814B10"/>
                </a:solidFill>
                <a:latin typeface="Times"/>
                <a:cs typeface="Times"/>
              </a:rPr>
              <a:t>, 2004</a:t>
            </a:r>
          </a:p>
          <a:p>
            <a:r>
              <a:rPr lang="en-US" sz="1946" b="1" dirty="0" smtClean="0">
                <a:solidFill>
                  <a:srgbClr val="814B10"/>
                </a:solidFill>
                <a:effectLst/>
                <a:latin typeface="Times"/>
                <a:cs typeface="Times"/>
              </a:rPr>
              <a:t>Children’s vocabulary performance in kindergarten and later in second grade related more to the occurrence of sophisticated lexical items than to quantity of lexical amount of child's talk produced during the interactive settings, at age 5, predicted 50% of the variance in children's second grade vocabulary</a:t>
            </a:r>
          </a:p>
          <a:p>
            <a:pPr lvl="2" eaLnBrk="1" hangingPunct="1">
              <a:lnSpc>
                <a:spcPct val="80000"/>
              </a:lnSpc>
              <a:defRPr/>
            </a:pPr>
            <a:r>
              <a:rPr lang="en-US" sz="1746" dirty="0" err="1" smtClean="0">
                <a:solidFill>
                  <a:srgbClr val="814B10"/>
                </a:solidFill>
                <a:effectLst/>
                <a:latin typeface="Times"/>
                <a:cs typeface="Times"/>
              </a:rPr>
              <a:t>Weizman</a:t>
            </a:r>
            <a:r>
              <a:rPr lang="en-US" sz="1746" dirty="0" smtClean="0">
                <a:solidFill>
                  <a:srgbClr val="814B10"/>
                </a:solidFill>
                <a:effectLst/>
                <a:latin typeface="Times"/>
                <a:cs typeface="Times"/>
              </a:rPr>
              <a:t>&amp; Snow (2000)</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eaLnBrk="1" fontAlgn="auto" hangingPunct="1">
              <a:spcAft>
                <a:spcPts val="0"/>
              </a:spcAft>
              <a:defRPr/>
            </a:pPr>
            <a:r>
              <a:rPr lang="en-US" dirty="0" smtClean="0">
                <a:latin typeface="+mj-lt"/>
              </a:rPr>
              <a:t>The 6 principles</a:t>
            </a:r>
            <a:endParaRPr lang="en-US" dirty="0">
              <a:latin typeface="+mj-lt"/>
            </a:endParaRPr>
          </a:p>
        </p:txBody>
      </p:sp>
      <p:sp>
        <p:nvSpPr>
          <p:cNvPr id="7" name="Content Placeholder 6"/>
          <p:cNvSpPr>
            <a:spLocks noGrp="1"/>
          </p:cNvSpPr>
          <p:nvPr>
            <p:ph idx="1"/>
          </p:nvPr>
        </p:nvSpPr>
        <p:spPr/>
        <p:txBody>
          <a:bodyPr wrap="square" numCol="1" anchor="t" anchorCtr="0" compatLnSpc="1">
            <a:prstTxWarp prst="textNoShape">
              <a:avLst/>
            </a:prstTxWarp>
          </a:bodyPr>
          <a:lstStyle/>
          <a:p>
            <a:pPr eaLnBrk="1" hangingPunct="1">
              <a:lnSpc>
                <a:spcPct val="80000"/>
              </a:lnSpc>
              <a:buFontTx/>
              <a:buAutoNum type="arabicPeriod"/>
              <a:defRPr/>
            </a:pPr>
            <a:r>
              <a:rPr lang="en-US" sz="2200" dirty="0" smtClean="0">
                <a:effectLst/>
                <a:latin typeface="Times"/>
                <a:cs typeface="Times"/>
              </a:rPr>
              <a:t>Children learn what they hear most</a:t>
            </a:r>
          </a:p>
          <a:p>
            <a:pPr eaLnBrk="1" hangingPunct="1">
              <a:lnSpc>
                <a:spcPct val="80000"/>
              </a:lnSpc>
              <a:buFontTx/>
              <a:buAutoNum type="arabicPeriod"/>
              <a:defRPr/>
            </a:pPr>
            <a:r>
              <a:rPr lang="en-US" sz="2200" dirty="0" smtClean="0">
                <a:effectLst/>
                <a:latin typeface="Times"/>
                <a:cs typeface="Times"/>
              </a:rPr>
              <a:t>Children learn words for things and events that interest them</a:t>
            </a:r>
          </a:p>
          <a:p>
            <a:pPr eaLnBrk="1" hangingPunct="1">
              <a:lnSpc>
                <a:spcPct val="80000"/>
              </a:lnSpc>
              <a:buFontTx/>
              <a:buAutoNum type="arabicPeriod"/>
              <a:defRPr/>
            </a:pPr>
            <a:r>
              <a:rPr lang="en-US" sz="2200" dirty="0" smtClean="0">
                <a:effectLst/>
                <a:latin typeface="Times"/>
                <a:cs typeface="Times"/>
              </a:rPr>
              <a:t>Interactive and Responsive environments build language learning</a:t>
            </a:r>
          </a:p>
          <a:p>
            <a:pPr eaLnBrk="1" hangingPunct="1">
              <a:lnSpc>
                <a:spcPct val="80000"/>
              </a:lnSpc>
              <a:buFontTx/>
              <a:buAutoNum type="arabicPeriod"/>
              <a:defRPr/>
            </a:pPr>
            <a:r>
              <a:rPr lang="en-US" sz="2200" dirty="0" smtClean="0">
                <a:effectLst/>
                <a:latin typeface="Times"/>
                <a:cs typeface="Times"/>
              </a:rPr>
              <a:t>Children learn best in meaningful contexts</a:t>
            </a:r>
          </a:p>
          <a:p>
            <a:pPr eaLnBrk="1" hangingPunct="1">
              <a:lnSpc>
                <a:spcPct val="80000"/>
              </a:lnSpc>
              <a:buFontTx/>
              <a:buAutoNum type="arabicPeriod"/>
              <a:defRPr/>
            </a:pPr>
            <a:r>
              <a:rPr lang="en-US" sz="2200" dirty="0" smtClean="0">
                <a:effectLst/>
                <a:latin typeface="Times"/>
                <a:cs typeface="Times"/>
              </a:rPr>
              <a:t>Children need to hear diverse examples of words and language structures</a:t>
            </a:r>
          </a:p>
          <a:p>
            <a:pPr eaLnBrk="1" hangingPunct="1">
              <a:lnSpc>
                <a:spcPct val="80000"/>
              </a:lnSpc>
              <a:buFontTx/>
              <a:buAutoNum type="arabicPeriod"/>
              <a:defRPr/>
            </a:pPr>
            <a:r>
              <a:rPr lang="en-US" b="1" dirty="0" smtClean="0">
                <a:effectLst/>
                <a:latin typeface="Times"/>
                <a:cs typeface="Times"/>
              </a:rPr>
              <a:t>Vocabulary and grammatical development are reciprocal processes</a:t>
            </a:r>
            <a:endParaRPr lang="en-US" sz="2200" b="1" dirty="0">
              <a:effectLst/>
              <a:latin typeface="Times"/>
              <a:cs typeface="Times"/>
            </a:endParaRPr>
          </a:p>
        </p:txBody>
      </p:sp>
      <p:sp>
        <p:nvSpPr>
          <p:cNvPr id="330755" name="TextBox 3"/>
          <p:cNvSpPr txBox="1">
            <a:spLocks noChangeArrowheads="1"/>
          </p:cNvSpPr>
          <p:nvPr/>
        </p:nvSpPr>
        <p:spPr bwMode="auto">
          <a:xfrm>
            <a:off x="119063" y="1762125"/>
            <a:ext cx="379412"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30756" name="TextBox 4"/>
          <p:cNvSpPr txBox="1">
            <a:spLocks noChangeArrowheads="1"/>
          </p:cNvSpPr>
          <p:nvPr/>
        </p:nvSpPr>
        <p:spPr bwMode="auto">
          <a:xfrm>
            <a:off x="119063" y="2297113"/>
            <a:ext cx="379412" cy="366712"/>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30757" name="TextBox 7"/>
          <p:cNvSpPr txBox="1">
            <a:spLocks noChangeArrowheads="1"/>
          </p:cNvSpPr>
          <p:nvPr/>
        </p:nvSpPr>
        <p:spPr bwMode="auto">
          <a:xfrm>
            <a:off x="119063" y="3067050"/>
            <a:ext cx="379412"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30758" name="TextBox 8"/>
          <p:cNvSpPr txBox="1">
            <a:spLocks noChangeArrowheads="1"/>
          </p:cNvSpPr>
          <p:nvPr/>
        </p:nvSpPr>
        <p:spPr bwMode="auto">
          <a:xfrm>
            <a:off x="119063" y="3636963"/>
            <a:ext cx="379412" cy="366712"/>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30759" name="TextBox 9"/>
          <p:cNvSpPr txBox="1">
            <a:spLocks noChangeArrowheads="1"/>
          </p:cNvSpPr>
          <p:nvPr/>
        </p:nvSpPr>
        <p:spPr bwMode="auto">
          <a:xfrm>
            <a:off x="119063" y="4197350"/>
            <a:ext cx="379412"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248075"/>
            <a:ext cx="8364537" cy="1282700"/>
          </a:xfrm>
        </p:spPr>
        <p:txBody>
          <a:bodyPr wrap="square" numCol="1" anchorCtr="0" compatLnSpc="1">
            <a:prstTxWarp prst="textNoShape">
              <a:avLst/>
            </a:prstTxWarp>
          </a:bodyPr>
          <a:lstStyle/>
          <a:p>
            <a:pPr eaLnBrk="1" hangingPunct="1">
              <a:defRPr/>
            </a:pPr>
            <a:r>
              <a:rPr lang="en-US" sz="2800" dirty="0" smtClean="0"/>
              <a:t>The evidence:</a:t>
            </a:r>
            <a:br>
              <a:rPr lang="en-US" sz="2800" dirty="0" smtClean="0"/>
            </a:br>
            <a:r>
              <a:rPr lang="en-US" sz="2800" dirty="0" smtClean="0"/>
              <a:t>Vocabulary </a:t>
            </a:r>
            <a:r>
              <a:rPr lang="en-US" sz="2800" dirty="0"/>
              <a:t>and grammatical development are reciprocal processes</a:t>
            </a:r>
          </a:p>
        </p:txBody>
      </p:sp>
      <p:sp>
        <p:nvSpPr>
          <p:cNvPr id="3" name="Content Placeholder 2"/>
          <p:cNvSpPr>
            <a:spLocks noGrp="1"/>
          </p:cNvSpPr>
          <p:nvPr>
            <p:ph idx="1"/>
          </p:nvPr>
        </p:nvSpPr>
        <p:spPr>
          <a:xfrm>
            <a:off x="498475" y="1762125"/>
            <a:ext cx="8147050" cy="3513138"/>
          </a:xfrm>
        </p:spPr>
        <p:txBody>
          <a:bodyPr wrap="square" numCol="1" anchor="t" anchorCtr="0" compatLnSpc="1">
            <a:prstTxWarp prst="textNoShape">
              <a:avLst/>
            </a:prstTxWarp>
          </a:bodyPr>
          <a:lstStyle/>
          <a:p>
            <a:pPr lvl="1" eaLnBrk="1" hangingPunct="1">
              <a:defRPr/>
            </a:pPr>
            <a:r>
              <a:rPr lang="en-US" sz="1800" b="1" dirty="0" smtClean="0">
                <a:solidFill>
                  <a:schemeClr val="bg2">
                    <a:lumMod val="25000"/>
                  </a:schemeClr>
                </a:solidFill>
                <a:effectLst/>
                <a:latin typeface="Times"/>
                <a:cs typeface="Times"/>
              </a:rPr>
              <a:t>Words and grammar are “developing in synchrony across the first few years of life” </a:t>
            </a:r>
            <a:r>
              <a:rPr lang="en-US" sz="1400" dirty="0" smtClean="0">
                <a:solidFill>
                  <a:schemeClr val="bg2">
                    <a:lumMod val="25000"/>
                  </a:schemeClr>
                </a:solidFill>
                <a:latin typeface="Times"/>
                <a:cs typeface="Times"/>
              </a:rPr>
              <a:t>(</a:t>
            </a:r>
            <a:r>
              <a:rPr lang="en-US" sz="1400" dirty="0" err="1" smtClean="0">
                <a:solidFill>
                  <a:schemeClr val="bg2">
                    <a:lumMod val="25000"/>
                  </a:schemeClr>
                </a:solidFill>
                <a:latin typeface="Times"/>
                <a:cs typeface="Times"/>
              </a:rPr>
              <a:t>Conboy</a:t>
            </a:r>
            <a:r>
              <a:rPr lang="en-US" sz="1400" dirty="0" smtClean="0">
                <a:solidFill>
                  <a:schemeClr val="bg2">
                    <a:lumMod val="25000"/>
                  </a:schemeClr>
                </a:solidFill>
                <a:latin typeface="Times"/>
                <a:cs typeface="Times"/>
              </a:rPr>
              <a:t>&amp;</a:t>
            </a:r>
            <a:r>
              <a:rPr lang="en-US" sz="1400" dirty="0" err="1" smtClean="0">
                <a:solidFill>
                  <a:schemeClr val="bg2">
                    <a:lumMod val="25000"/>
                  </a:schemeClr>
                </a:solidFill>
                <a:latin typeface="Times"/>
                <a:cs typeface="Times"/>
              </a:rPr>
              <a:t>Thal</a:t>
            </a:r>
            <a:r>
              <a:rPr lang="en-US" sz="1400" dirty="0" smtClean="0">
                <a:solidFill>
                  <a:schemeClr val="bg2">
                    <a:lumMod val="25000"/>
                  </a:schemeClr>
                </a:solidFill>
                <a:latin typeface="Times"/>
                <a:cs typeface="Times"/>
              </a:rPr>
              <a:t>, p.209)</a:t>
            </a:r>
          </a:p>
          <a:p>
            <a:pPr lvl="1" eaLnBrk="1" hangingPunct="1">
              <a:buFont typeface="Calisto MT" charset="0"/>
              <a:buNone/>
              <a:defRPr/>
            </a:pPr>
            <a:endParaRPr lang="en-US" sz="1800" dirty="0" smtClean="0">
              <a:solidFill>
                <a:schemeClr val="bg2">
                  <a:lumMod val="25000"/>
                </a:schemeClr>
              </a:solidFill>
              <a:effectLst>
                <a:outerShdw blurRad="38100" dist="38100" dir="2700000" algn="tl">
                  <a:srgbClr val="000000"/>
                </a:outerShdw>
              </a:effectLst>
            </a:endParaRPr>
          </a:p>
          <a:p>
            <a:pPr lvl="1" eaLnBrk="1" hangingPunct="1">
              <a:defRPr/>
            </a:pPr>
            <a:r>
              <a:rPr lang="en-US" sz="1800" b="1" dirty="0" smtClean="0">
                <a:solidFill>
                  <a:schemeClr val="bg2">
                    <a:lumMod val="25000"/>
                  </a:schemeClr>
                </a:solidFill>
                <a:effectLst/>
                <a:latin typeface="Times"/>
                <a:cs typeface="Times"/>
              </a:rPr>
              <a:t>In a bilingual sample, the amount of English words predicts English grammar and amount of Spanish words predicts the onset of Spanish grammar </a:t>
            </a:r>
            <a:r>
              <a:rPr lang="en-US" sz="1200" dirty="0" smtClean="0">
                <a:solidFill>
                  <a:schemeClr val="bg2">
                    <a:lumMod val="25000"/>
                  </a:schemeClr>
                </a:solidFill>
              </a:rPr>
              <a:t>(</a:t>
            </a:r>
            <a:r>
              <a:rPr lang="en-US" sz="1400" dirty="0" err="1" smtClean="0">
                <a:solidFill>
                  <a:schemeClr val="bg2">
                    <a:lumMod val="25000"/>
                  </a:schemeClr>
                </a:solidFill>
                <a:latin typeface="Times"/>
                <a:cs typeface="Times"/>
              </a:rPr>
              <a:t>Conboy</a:t>
            </a:r>
            <a:r>
              <a:rPr lang="en-US" sz="1400" dirty="0" smtClean="0">
                <a:solidFill>
                  <a:schemeClr val="bg2">
                    <a:lumMod val="25000"/>
                  </a:schemeClr>
                </a:solidFill>
                <a:latin typeface="Times"/>
                <a:cs typeface="Times"/>
              </a:rPr>
              <a:t>&amp;</a:t>
            </a:r>
            <a:r>
              <a:rPr lang="en-US" sz="1400" dirty="0" err="1" smtClean="0">
                <a:solidFill>
                  <a:schemeClr val="bg2">
                    <a:lumMod val="25000"/>
                  </a:schemeClr>
                </a:solidFill>
                <a:latin typeface="Times"/>
                <a:cs typeface="Times"/>
              </a:rPr>
              <a:t>Thal</a:t>
            </a:r>
            <a:r>
              <a:rPr lang="en-US" sz="1400" dirty="0" smtClean="0">
                <a:solidFill>
                  <a:schemeClr val="bg2">
                    <a:lumMod val="25000"/>
                  </a:schemeClr>
                </a:solidFill>
                <a:latin typeface="Times"/>
                <a:cs typeface="Times"/>
              </a:rPr>
              <a:t>, 2006)</a:t>
            </a:r>
          </a:p>
          <a:p>
            <a:pPr lvl="1" eaLnBrk="1" hangingPunct="1">
              <a:buFont typeface="Calisto MT" charset="0"/>
              <a:buNone/>
              <a:defRPr/>
            </a:pPr>
            <a:endParaRPr lang="en-US" sz="1200" b="1" dirty="0" smtClean="0">
              <a:solidFill>
                <a:schemeClr val="bg2">
                  <a:lumMod val="25000"/>
                </a:schemeClr>
              </a:solidFill>
              <a:effectLst/>
            </a:endParaRPr>
          </a:p>
          <a:p>
            <a:pPr lvl="1" eaLnBrk="1" hangingPunct="1">
              <a:defRPr/>
            </a:pPr>
            <a:r>
              <a:rPr lang="en-US" sz="1800" b="1" dirty="0" smtClean="0">
                <a:solidFill>
                  <a:schemeClr val="bg2">
                    <a:lumMod val="25000"/>
                  </a:schemeClr>
                </a:solidFill>
                <a:effectLst/>
                <a:latin typeface="Times"/>
                <a:cs typeface="Times"/>
              </a:rPr>
              <a:t>There is a reciprocal relationship between words and grammar: sometimes grammar allows children to learn words </a:t>
            </a:r>
            <a:r>
              <a:rPr lang="en-US" sz="1400" dirty="0" smtClean="0">
                <a:latin typeface="Times"/>
                <a:cs typeface="Times"/>
              </a:rPr>
              <a:t>(</a:t>
            </a:r>
            <a:r>
              <a:rPr lang="en-US" sz="1400" dirty="0" err="1" smtClean="0">
                <a:latin typeface="Times"/>
                <a:cs typeface="Times"/>
              </a:rPr>
              <a:t>Naigles</a:t>
            </a:r>
            <a:r>
              <a:rPr lang="en-US" sz="1400" dirty="0" smtClean="0">
                <a:latin typeface="Times"/>
                <a:cs typeface="Times"/>
              </a:rPr>
              <a:t>, 1990; Gillette, </a:t>
            </a:r>
            <a:r>
              <a:rPr lang="en-US" sz="1400" dirty="0" err="1" smtClean="0">
                <a:latin typeface="Times"/>
                <a:cs typeface="Times"/>
              </a:rPr>
              <a:t>Gleitman</a:t>
            </a:r>
            <a:r>
              <a:rPr lang="en-US" sz="1400" dirty="0" smtClean="0">
                <a:latin typeface="Times"/>
                <a:cs typeface="Times"/>
              </a:rPr>
              <a:t>, </a:t>
            </a:r>
            <a:r>
              <a:rPr lang="en-US" sz="1400" dirty="0" err="1" smtClean="0">
                <a:latin typeface="Times"/>
                <a:cs typeface="Times"/>
              </a:rPr>
              <a:t>Gleitman</a:t>
            </a:r>
            <a:r>
              <a:rPr lang="en-US" sz="1400" dirty="0" smtClean="0">
                <a:latin typeface="Times"/>
                <a:cs typeface="Times"/>
              </a:rPr>
              <a:t>&amp;</a:t>
            </a:r>
            <a:r>
              <a:rPr lang="en-US" sz="1400" dirty="0" err="1" smtClean="0">
                <a:latin typeface="Times"/>
                <a:cs typeface="Times"/>
              </a:rPr>
              <a:t>Lederer</a:t>
            </a:r>
            <a:r>
              <a:rPr lang="en-US" sz="1400" dirty="0" smtClean="0">
                <a:latin typeface="Times"/>
                <a:cs typeface="Times"/>
              </a:rPr>
              <a:t> (1999) Imai, Li, </a:t>
            </a:r>
            <a:r>
              <a:rPr lang="en-US" sz="1400" dirty="0" err="1" smtClean="0">
                <a:latin typeface="Times"/>
                <a:cs typeface="Times"/>
              </a:rPr>
              <a:t>Haryu</a:t>
            </a:r>
            <a:r>
              <a:rPr lang="en-US" sz="1400" dirty="0" smtClean="0">
                <a:latin typeface="Times"/>
                <a:cs typeface="Times"/>
              </a:rPr>
              <a:t>, Hirsh-Pasek,  </a:t>
            </a:r>
            <a:r>
              <a:rPr lang="en-US" sz="1400" dirty="0" err="1" smtClean="0">
                <a:latin typeface="Times"/>
                <a:cs typeface="Times"/>
              </a:rPr>
              <a:t>Golinkoff</a:t>
            </a:r>
            <a:r>
              <a:rPr lang="en-US" sz="1400" dirty="0" smtClean="0">
                <a:latin typeface="Times"/>
                <a:cs typeface="Times"/>
              </a:rPr>
              <a:t>,  &amp;</a:t>
            </a:r>
            <a:r>
              <a:rPr lang="en-US" sz="1400" dirty="0" err="1" smtClean="0">
                <a:latin typeface="Times"/>
                <a:cs typeface="Times"/>
              </a:rPr>
              <a:t>Shigematsu</a:t>
            </a:r>
            <a:r>
              <a:rPr lang="en-US" sz="1400" dirty="0" smtClean="0">
                <a:latin typeface="Times"/>
                <a:cs typeface="Times"/>
              </a:rPr>
              <a:t>  (2008);  Fisher &amp; Song (2006)</a:t>
            </a:r>
          </a:p>
          <a:p>
            <a:pPr lvl="1" eaLnBrk="1" hangingPunct="1">
              <a:defRPr/>
            </a:pPr>
            <a:endParaRPr lang="en-US" sz="1200" dirty="0" smtClean="0">
              <a:effectLst>
                <a:outerShdw blurRad="38100" dist="38100" dir="2700000" algn="tl">
                  <a:srgbClr val="000000"/>
                </a:outerShd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4943" y="214409"/>
            <a:ext cx="8480583" cy="1492617"/>
          </a:xfrm>
        </p:spPr>
        <p:txBody>
          <a:bodyPr wrap="square" numCol="1" anchorCtr="0" compatLnSpc="1">
            <a:prstTxWarp prst="textNoShape">
              <a:avLst/>
            </a:prstTxWarp>
          </a:bodyPr>
          <a:lstStyle/>
          <a:p>
            <a:pPr eaLnBrk="1" hangingPunct="1">
              <a:defRPr/>
            </a:pPr>
            <a:r>
              <a:rPr lang="en-US" sz="2800" dirty="0" smtClean="0"/>
              <a:t>Reprise: We can define language learning through </a:t>
            </a:r>
            <a:br>
              <a:rPr lang="en-US" sz="2800" dirty="0" smtClean="0"/>
            </a:br>
            <a:r>
              <a:rPr lang="en-US" sz="2800" dirty="0" smtClean="0"/>
              <a:t>6 basic principles</a:t>
            </a:r>
            <a:r>
              <a:rPr lang="en-US" sz="2000" dirty="0" smtClean="0"/>
              <a:t/>
            </a:r>
            <a:br>
              <a:rPr lang="en-US" sz="2000" dirty="0" smtClean="0"/>
            </a:br>
            <a:endParaRPr lang="en-US" sz="2000" dirty="0" smtClean="0"/>
          </a:p>
        </p:txBody>
      </p:sp>
      <p:sp>
        <p:nvSpPr>
          <p:cNvPr id="7" name="Content Placeholder 6"/>
          <p:cNvSpPr>
            <a:spLocks noGrp="1"/>
          </p:cNvSpPr>
          <p:nvPr>
            <p:ph idx="1"/>
          </p:nvPr>
        </p:nvSpPr>
        <p:spPr>
          <a:xfrm>
            <a:off x="395288" y="2011876"/>
            <a:ext cx="8147051" cy="2761223"/>
          </a:xfrm>
        </p:spPr>
        <p:txBody>
          <a:bodyPr wrap="square" numCol="1" anchor="t" anchorCtr="0" compatLnSpc="1">
            <a:prstTxWarp prst="textNoShape">
              <a:avLst/>
            </a:prstTxWarp>
            <a:normAutofit/>
          </a:bodyPr>
          <a:lstStyle/>
          <a:p>
            <a:pPr eaLnBrk="1" hangingPunct="1">
              <a:lnSpc>
                <a:spcPct val="80000"/>
              </a:lnSpc>
              <a:buFont typeface="Perpetua Titling MT" charset="0"/>
              <a:buAutoNum type="arabicPeriod"/>
              <a:defRPr/>
            </a:pPr>
            <a:r>
              <a:rPr lang="en-US" sz="1600" dirty="0" smtClean="0">
                <a:effectLst/>
                <a:latin typeface="Calisto MT" charset="0"/>
              </a:rPr>
              <a:t>Children learn what they hear most</a:t>
            </a:r>
          </a:p>
          <a:p>
            <a:pPr eaLnBrk="1" hangingPunct="1">
              <a:lnSpc>
                <a:spcPct val="80000"/>
              </a:lnSpc>
              <a:buFont typeface="Perpetua Titling MT" charset="0"/>
              <a:buAutoNum type="arabicPeriod"/>
              <a:defRPr/>
            </a:pPr>
            <a:r>
              <a:rPr lang="en-US" sz="1600" dirty="0" smtClean="0">
                <a:effectLst/>
                <a:latin typeface="Calisto MT" charset="0"/>
              </a:rPr>
              <a:t>Children learn words for things and events that interest them</a:t>
            </a:r>
          </a:p>
          <a:p>
            <a:pPr eaLnBrk="1" hangingPunct="1">
              <a:lnSpc>
                <a:spcPct val="80000"/>
              </a:lnSpc>
              <a:buFont typeface="Perpetua Titling MT" charset="0"/>
              <a:buAutoNum type="arabicPeriod"/>
              <a:defRPr/>
            </a:pPr>
            <a:r>
              <a:rPr lang="en-US" sz="1600" dirty="0" smtClean="0">
                <a:effectLst/>
                <a:latin typeface="Calisto MT" charset="0"/>
              </a:rPr>
              <a:t>Interactive and responsive environments build language learning</a:t>
            </a:r>
          </a:p>
          <a:p>
            <a:pPr eaLnBrk="1" hangingPunct="1">
              <a:lnSpc>
                <a:spcPct val="80000"/>
              </a:lnSpc>
              <a:buFont typeface="Perpetua Titling MT" charset="0"/>
              <a:buAutoNum type="arabicPeriod"/>
              <a:defRPr/>
            </a:pPr>
            <a:r>
              <a:rPr lang="en-US" sz="1600" dirty="0" smtClean="0">
                <a:effectLst/>
                <a:latin typeface="Calisto MT" charset="0"/>
              </a:rPr>
              <a:t>Children learn best in meaningful contexts</a:t>
            </a:r>
          </a:p>
          <a:p>
            <a:pPr eaLnBrk="1" hangingPunct="1">
              <a:lnSpc>
                <a:spcPct val="80000"/>
              </a:lnSpc>
              <a:buFont typeface="Perpetua Titling MT" charset="0"/>
              <a:buAutoNum type="arabicPeriod"/>
              <a:defRPr/>
            </a:pPr>
            <a:r>
              <a:rPr lang="en-US" sz="1600" dirty="0" smtClean="0">
                <a:effectLst/>
                <a:latin typeface="Calisto MT" charset="0"/>
              </a:rPr>
              <a:t>Children need to hear diverse examples of words and language structures</a:t>
            </a:r>
          </a:p>
          <a:p>
            <a:pPr eaLnBrk="1" hangingPunct="1">
              <a:lnSpc>
                <a:spcPct val="80000"/>
              </a:lnSpc>
              <a:buFont typeface="Perpetua Titling MT" charset="0"/>
              <a:buAutoNum type="arabicPeriod"/>
              <a:defRPr/>
            </a:pPr>
            <a:r>
              <a:rPr lang="en-US" sz="1600" dirty="0" smtClean="0">
                <a:effectLst/>
                <a:latin typeface="Calisto MT" charset="0"/>
              </a:rPr>
              <a:t>Vocabulary and grammatical development are reciprocal processes</a:t>
            </a:r>
            <a:endParaRPr lang="en-US" sz="1600" dirty="0">
              <a:effectLst/>
              <a:latin typeface="Calisto MT" charset="0"/>
            </a:endParaRPr>
          </a:p>
        </p:txBody>
      </p:sp>
      <p:sp>
        <p:nvSpPr>
          <p:cNvPr id="336899" name="TextBox 3"/>
          <p:cNvSpPr txBox="1">
            <a:spLocks noChangeArrowheads="1"/>
          </p:cNvSpPr>
          <p:nvPr/>
        </p:nvSpPr>
        <p:spPr bwMode="auto">
          <a:xfrm>
            <a:off x="0" y="1871663"/>
            <a:ext cx="395288" cy="366712"/>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36900" name="TextBox 4"/>
          <p:cNvSpPr txBox="1">
            <a:spLocks noChangeArrowheads="1"/>
          </p:cNvSpPr>
          <p:nvPr/>
        </p:nvSpPr>
        <p:spPr bwMode="auto">
          <a:xfrm>
            <a:off x="0" y="2390775"/>
            <a:ext cx="498475"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36901" name="TextBox 7"/>
          <p:cNvSpPr txBox="1">
            <a:spLocks noChangeArrowheads="1"/>
          </p:cNvSpPr>
          <p:nvPr/>
        </p:nvSpPr>
        <p:spPr bwMode="auto">
          <a:xfrm>
            <a:off x="0" y="3025775"/>
            <a:ext cx="498475"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36902" name="TextBox 8"/>
          <p:cNvSpPr txBox="1">
            <a:spLocks noChangeArrowheads="1"/>
          </p:cNvSpPr>
          <p:nvPr/>
        </p:nvSpPr>
        <p:spPr bwMode="auto">
          <a:xfrm>
            <a:off x="0" y="3603625"/>
            <a:ext cx="498475"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36903" name="TextBox 9"/>
          <p:cNvSpPr txBox="1">
            <a:spLocks noChangeArrowheads="1"/>
          </p:cNvSpPr>
          <p:nvPr/>
        </p:nvSpPr>
        <p:spPr bwMode="auto">
          <a:xfrm>
            <a:off x="0" y="4156075"/>
            <a:ext cx="395288"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336904" name="TextBox 10"/>
          <p:cNvSpPr txBox="1">
            <a:spLocks noChangeArrowheads="1"/>
          </p:cNvSpPr>
          <p:nvPr/>
        </p:nvSpPr>
        <p:spPr bwMode="auto">
          <a:xfrm>
            <a:off x="0" y="4981575"/>
            <a:ext cx="395288" cy="366713"/>
          </a:xfrm>
          <a:prstGeom prst="rect">
            <a:avLst/>
          </a:prstGeom>
          <a:noFill/>
          <a:ln w="9525">
            <a:noFill/>
            <a:miter lim="800000"/>
            <a:headEnd/>
            <a:tailEnd/>
          </a:ln>
        </p:spPr>
        <p:txBody>
          <a:bodyPr>
            <a:prstTxWarp prst="textNoShape">
              <a:avLst/>
            </a:prstTxWarp>
            <a:spAutoFit/>
          </a:bodyPr>
          <a:lstStyle/>
          <a:p>
            <a:pPr>
              <a:buFont typeface="Wingdings" charset="2"/>
              <a:buNone/>
            </a:pPr>
            <a:endParaRPr/>
          </a:p>
        </p:txBody>
      </p:sp>
      <p:sp>
        <p:nvSpPr>
          <p:cNvPr id="10" name="TextBox 9"/>
          <p:cNvSpPr txBox="1"/>
          <p:nvPr/>
        </p:nvSpPr>
        <p:spPr>
          <a:xfrm>
            <a:off x="381000" y="5960533"/>
            <a:ext cx="8763000" cy="369332"/>
          </a:xfrm>
          <a:prstGeom prst="rect">
            <a:avLst/>
          </a:prstGeom>
          <a:noFill/>
        </p:spPr>
        <p:txBody>
          <a:bodyPr wrap="square" rtlCol="0">
            <a:spAutoFit/>
          </a:bodyPr>
          <a:lstStyle/>
          <a:p>
            <a:r>
              <a:rPr lang="en-US" dirty="0" smtClean="0"/>
              <a:t>And these principles hold equally for children learning one or two languages!</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742" y="1603831"/>
            <a:ext cx="8615592" cy="3693319"/>
          </a:xfrm>
          <a:prstGeom prst="rect">
            <a:avLst/>
          </a:prstGeom>
          <a:noFill/>
        </p:spPr>
        <p:txBody>
          <a:bodyPr wrap="square" rtlCol="0">
            <a:spAutoFit/>
          </a:bodyPr>
          <a:lstStyle/>
          <a:p>
            <a:pPr>
              <a:buFont typeface="Arial"/>
              <a:buChar char="•"/>
            </a:pPr>
            <a:r>
              <a:rPr lang="en-US" sz="2400" b="1" dirty="0" smtClean="0">
                <a:solidFill>
                  <a:srgbClr val="BFBFBF"/>
                </a:solidFill>
              </a:rPr>
              <a:t> Language is a critical foundation for reading</a:t>
            </a:r>
          </a:p>
          <a:p>
            <a:endParaRPr lang="en-US" sz="2400" b="1" dirty="0" smtClean="0">
              <a:solidFill>
                <a:srgbClr val="BFBFBF"/>
              </a:solidFill>
            </a:endParaRPr>
          </a:p>
          <a:p>
            <a:pPr lvl="1"/>
            <a:endParaRPr lang="en-US" sz="2400" dirty="0" smtClean="0">
              <a:solidFill>
                <a:srgbClr val="BFBFBF"/>
              </a:solidFill>
            </a:endParaRPr>
          </a:p>
          <a:p>
            <a:pPr>
              <a:buFont typeface="Arial"/>
              <a:buChar char="•"/>
            </a:pPr>
            <a:r>
              <a:rPr lang="en-US" sz="2400" b="1" dirty="0" smtClean="0">
                <a:solidFill>
                  <a:schemeClr val="tx1">
                    <a:lumMod val="75000"/>
                  </a:schemeClr>
                </a:solidFill>
              </a:rPr>
              <a:t>6 Evidence-based principles of language learning that support reading</a:t>
            </a:r>
            <a:endParaRPr lang="en-US" sz="2400" b="1" dirty="0" smtClean="0">
              <a:solidFill>
                <a:srgbClr val="BFBFBF"/>
              </a:solidFill>
            </a:endParaRPr>
          </a:p>
          <a:p>
            <a:endParaRPr lang="en-US" sz="2400" b="1" dirty="0" smtClean="0"/>
          </a:p>
          <a:p>
            <a:pPr lvl="1"/>
            <a:endParaRPr lang="en-US" sz="2400" dirty="0" smtClean="0"/>
          </a:p>
          <a:p>
            <a:pPr>
              <a:buFont typeface="Arial"/>
              <a:buChar char="•"/>
            </a:pPr>
            <a:r>
              <a:rPr lang="en-US" sz="2400" b="1" dirty="0" smtClean="0"/>
              <a:t> Implications and Policy recommendations</a:t>
            </a:r>
            <a:endParaRPr lang="en-US" sz="2400" dirty="0" smtClean="0">
              <a:solidFill>
                <a:srgbClr val="56320B"/>
              </a:solidFill>
            </a:endParaRPr>
          </a:p>
          <a:p>
            <a:endParaRPr lang="en-US" sz="2400" dirty="0" smtClean="0">
              <a:solidFill>
                <a:srgbClr val="56320B"/>
              </a:solidFill>
            </a:endParaRPr>
          </a:p>
          <a:p>
            <a:endParaRPr lang="en-US" dirty="0">
              <a:solidFill>
                <a:schemeClr val="bg2">
                  <a:lumMod val="50000"/>
                </a:schemeClr>
              </a:solidFill>
            </a:endParaRPr>
          </a:p>
        </p:txBody>
      </p:sp>
      <p:sp>
        <p:nvSpPr>
          <p:cNvPr id="9" name="TextBox 8"/>
          <p:cNvSpPr txBox="1"/>
          <p:nvPr/>
        </p:nvSpPr>
        <p:spPr>
          <a:xfrm>
            <a:off x="917760" y="296662"/>
            <a:ext cx="7110327" cy="707886"/>
          </a:xfrm>
          <a:prstGeom prst="rect">
            <a:avLst/>
          </a:prstGeom>
          <a:noFill/>
        </p:spPr>
        <p:txBody>
          <a:bodyPr wrap="square" rtlCol="0">
            <a:spAutoFit/>
          </a:bodyPr>
          <a:lstStyle/>
          <a:p>
            <a:pPr algn="ctr"/>
            <a:r>
              <a:rPr lang="en-US" sz="4000" b="1" dirty="0" smtClean="0"/>
              <a:t>A Talk in 3 parts</a:t>
            </a:r>
            <a:endParaRPr lang="en-US" sz="40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chemeClr val="tx2"/>
                </a:solidFill>
              </a:rPr>
              <a:t>The practical challenge:</a:t>
            </a:r>
            <a:br>
              <a:rPr lang="en-US" sz="3200" b="1" dirty="0" smtClean="0">
                <a:solidFill>
                  <a:schemeClr val="tx2"/>
                </a:solidFill>
              </a:rPr>
            </a:br>
            <a:r>
              <a:rPr lang="en-US" sz="3200" b="1" dirty="0" smtClean="0">
                <a:solidFill>
                  <a:schemeClr val="tx2"/>
                </a:solidFill>
              </a:rPr>
              <a:t>The 6 Principles in practice</a:t>
            </a:r>
            <a:endParaRPr lang="en-US" sz="3200" b="1" dirty="0">
              <a:solidFill>
                <a:schemeClr val="tx2"/>
              </a:solidFill>
            </a:endParaRPr>
          </a:p>
        </p:txBody>
      </p:sp>
      <p:sp>
        <p:nvSpPr>
          <p:cNvPr id="4" name="TextBox 3"/>
          <p:cNvSpPr txBox="1"/>
          <p:nvPr/>
        </p:nvSpPr>
        <p:spPr>
          <a:xfrm>
            <a:off x="989013" y="5590232"/>
            <a:ext cx="7373937" cy="800219"/>
          </a:xfrm>
          <a:prstGeom prst="rect">
            <a:avLst/>
          </a:prstGeom>
          <a:noFill/>
        </p:spPr>
        <p:txBody>
          <a:bodyPr wrap="square" rtlCol="0">
            <a:spAutoFit/>
          </a:bodyPr>
          <a:lstStyle/>
          <a:p>
            <a:pPr algn="ctr"/>
            <a:r>
              <a:rPr lang="en-US" sz="2800" b="1" dirty="0" smtClean="0">
                <a:latin typeface="Times"/>
                <a:cs typeface="Times"/>
              </a:rPr>
              <a:t>Three Mothers and an Eggplant</a:t>
            </a:r>
          </a:p>
          <a:p>
            <a:pPr algn="ctr"/>
            <a:r>
              <a:rPr lang="en-US" dirty="0" smtClean="0">
                <a:solidFill>
                  <a:schemeClr val="bg1">
                    <a:lumMod val="65000"/>
                  </a:schemeClr>
                </a:solidFill>
                <a:latin typeface="Times"/>
                <a:cs typeface="Times"/>
              </a:rPr>
              <a:t>Foundation for Child Development (2009)</a:t>
            </a:r>
            <a:endParaRPr lang="en-US" dirty="0">
              <a:solidFill>
                <a:schemeClr val="bg1">
                  <a:lumMod val="65000"/>
                </a:schemeClr>
              </a:solidFill>
              <a:latin typeface="Times"/>
              <a:cs typeface="Times"/>
            </a:endParaRPr>
          </a:p>
        </p:txBody>
      </p:sp>
      <p:pic>
        <p:nvPicPr>
          <p:cNvPr id="5" name="Picture 4" descr="Screen shot 2011-03-01 at 9.50.32 PM.png"/>
          <p:cNvPicPr>
            <a:picLocks noChangeAspect="1"/>
          </p:cNvPicPr>
          <p:nvPr/>
        </p:nvPicPr>
        <p:blipFill>
          <a:blip r:embed="rId2"/>
          <a:stretch>
            <a:fillRect/>
          </a:stretch>
        </p:blipFill>
        <p:spPr>
          <a:xfrm>
            <a:off x="3353890" y="1725502"/>
            <a:ext cx="2449321" cy="386473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5" name="Picture 8" descr="Screen shot 2010-02-12 at 2.27.22 PM.png"/>
          <p:cNvPicPr>
            <a:picLocks noChangeAspect="1"/>
          </p:cNvPicPr>
          <p:nvPr/>
        </p:nvPicPr>
        <p:blipFill>
          <a:blip r:embed="rId3"/>
          <a:srcRect/>
          <a:stretch>
            <a:fillRect/>
          </a:stretch>
        </p:blipFill>
        <p:spPr bwMode="auto">
          <a:xfrm>
            <a:off x="639652" y="467928"/>
            <a:ext cx="7852886" cy="5826876"/>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589587"/>
            <a:ext cx="8147051" cy="637883"/>
          </a:xfrm>
        </p:spPr>
        <p:txBody>
          <a:bodyPr/>
          <a:lstStyle/>
          <a:p>
            <a:r>
              <a:rPr lang="en-US" sz="2800" dirty="0" smtClean="0"/>
              <a:t>The 6 Language principles in two language styles</a:t>
            </a:r>
            <a:endParaRPr lang="en-US" sz="2800" dirty="0"/>
          </a:p>
        </p:txBody>
      </p:sp>
      <p:sp>
        <p:nvSpPr>
          <p:cNvPr id="4" name="Text Placeholder 3"/>
          <p:cNvSpPr>
            <a:spLocks noGrp="1"/>
          </p:cNvSpPr>
          <p:nvPr>
            <p:ph type="body" idx="1"/>
          </p:nvPr>
        </p:nvSpPr>
        <p:spPr/>
        <p:txBody>
          <a:bodyPr/>
          <a:lstStyle/>
          <a:p>
            <a:endParaRPr lang="en-US"/>
          </a:p>
        </p:txBody>
      </p:sp>
      <p:sp>
        <p:nvSpPr>
          <p:cNvPr id="5" name="Content Placeholder 4"/>
          <p:cNvSpPr>
            <a:spLocks noGrp="1"/>
          </p:cNvSpPr>
          <p:nvPr>
            <p:ph sz="half" idx="2"/>
          </p:nvPr>
        </p:nvSpPr>
        <p:spPr/>
        <p:txBody>
          <a:bodyPr>
            <a:normAutofit fontScale="70000" lnSpcReduction="20000"/>
          </a:bodyPr>
          <a:lstStyle/>
          <a:p>
            <a:pPr>
              <a:buFont typeface="Wingdings" charset="2"/>
              <a:buChar char="ü"/>
            </a:pPr>
            <a:r>
              <a:rPr lang="en-US" dirty="0" smtClean="0"/>
              <a:t>Children learn what they hear most</a:t>
            </a:r>
          </a:p>
          <a:p>
            <a:pPr>
              <a:buFont typeface="Wingdings" charset="2"/>
              <a:buChar char="ü"/>
            </a:pPr>
            <a:r>
              <a:rPr lang="en-US" dirty="0" smtClean="0"/>
              <a:t>Children learn words for things and events that interest them</a:t>
            </a:r>
          </a:p>
          <a:p>
            <a:pPr>
              <a:buFont typeface="Wingdings" charset="2"/>
              <a:buChar char="ü"/>
            </a:pPr>
            <a:r>
              <a:rPr lang="en-US" dirty="0" smtClean="0"/>
              <a:t>Interactive and Responsive environments build language learning</a:t>
            </a:r>
          </a:p>
          <a:p>
            <a:pPr>
              <a:buFont typeface="Wingdings" charset="2"/>
              <a:buChar char="ü"/>
            </a:pPr>
            <a:r>
              <a:rPr lang="en-US" dirty="0" smtClean="0"/>
              <a:t>Children learn best in meaningful contexts</a:t>
            </a:r>
          </a:p>
          <a:p>
            <a:pPr>
              <a:buFont typeface="Wingdings" charset="2"/>
              <a:buChar char="ü"/>
            </a:pPr>
            <a:r>
              <a:rPr lang="en-US" dirty="0" smtClean="0"/>
              <a:t>Children need to hear diverse examples of words and language structures</a:t>
            </a:r>
          </a:p>
          <a:p>
            <a:pPr>
              <a:buFont typeface="Wingdings" charset="2"/>
              <a:buChar char="ü"/>
            </a:pPr>
            <a:r>
              <a:rPr lang="en-US" dirty="0" smtClean="0"/>
              <a:t>Vocabulary and grammatical development are reciprocal processes</a:t>
            </a:r>
          </a:p>
          <a:p>
            <a:endParaRPr lang="en-US" dirty="0"/>
          </a:p>
        </p:txBody>
      </p:sp>
      <p:sp>
        <p:nvSpPr>
          <p:cNvPr id="6" name="Text Placeholder 5"/>
          <p:cNvSpPr>
            <a:spLocks noGrp="1"/>
          </p:cNvSpPr>
          <p:nvPr>
            <p:ph type="body" sz="quarter" idx="3"/>
          </p:nvPr>
        </p:nvSpPr>
        <p:spPr>
          <a:xfrm>
            <a:off x="4805046" y="1550894"/>
            <a:ext cx="3840480" cy="715962"/>
          </a:xfrm>
        </p:spPr>
        <p:txBody>
          <a:bodyPr>
            <a:normAutofit/>
          </a:bodyPr>
          <a:lstStyle/>
          <a:p>
            <a:pPr algn="l"/>
            <a:r>
              <a:rPr lang="en-US" sz="1800" dirty="0" smtClean="0"/>
              <a:t>Mother 3                  Mother 1</a:t>
            </a:r>
            <a:endParaRPr lang="en-US" sz="1800" dirty="0"/>
          </a:p>
        </p:txBody>
      </p:sp>
      <p:sp>
        <p:nvSpPr>
          <p:cNvPr id="7" name="Content Placeholder 6"/>
          <p:cNvSpPr>
            <a:spLocks noGrp="1"/>
          </p:cNvSpPr>
          <p:nvPr>
            <p:ph sz="quarter" idx="4"/>
          </p:nvPr>
        </p:nvSpPr>
        <p:spPr/>
        <p:txBody>
          <a:bodyPr/>
          <a:lstStyle/>
          <a:p>
            <a:r>
              <a:rPr lang="en-US" dirty="0" smtClean="0"/>
              <a:t>yes		     no</a:t>
            </a:r>
          </a:p>
          <a:p>
            <a:r>
              <a:rPr lang="en-US" dirty="0" smtClean="0"/>
              <a:t>yes                     maybe</a:t>
            </a:r>
          </a:p>
          <a:p>
            <a:r>
              <a:rPr lang="en-US" dirty="0" smtClean="0"/>
              <a:t>yes                     no</a:t>
            </a:r>
          </a:p>
          <a:p>
            <a:r>
              <a:rPr lang="en-US" dirty="0" smtClean="0"/>
              <a:t>yes                     no</a:t>
            </a:r>
          </a:p>
          <a:p>
            <a:r>
              <a:rPr lang="en-US" dirty="0" smtClean="0"/>
              <a:t>yes                     no</a:t>
            </a:r>
          </a:p>
          <a:p>
            <a:r>
              <a:rPr lang="en-US" dirty="0" smtClean="0"/>
              <a:t>yes                     maybe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897836"/>
          </a:xfrm>
        </p:spPr>
        <p:txBody>
          <a:bodyPr/>
          <a:lstStyle/>
          <a:p>
            <a:r>
              <a:rPr lang="en-US" dirty="0" smtClean="0"/>
              <a:t>Reading is complex</a:t>
            </a:r>
            <a:endParaRPr lang="en-US" dirty="0"/>
          </a:p>
        </p:txBody>
      </p:sp>
      <p:sp>
        <p:nvSpPr>
          <p:cNvPr id="3" name="Content Placeholder 2"/>
          <p:cNvSpPr>
            <a:spLocks noGrp="1"/>
          </p:cNvSpPr>
          <p:nvPr>
            <p:ph idx="1"/>
          </p:nvPr>
        </p:nvSpPr>
        <p:spPr>
          <a:xfrm>
            <a:off x="498475" y="991967"/>
            <a:ext cx="8147051" cy="4312118"/>
          </a:xfrm>
        </p:spPr>
        <p:txBody>
          <a:bodyPr/>
          <a:lstStyle/>
          <a:p>
            <a:pPr algn="ctr">
              <a:buNone/>
            </a:pPr>
            <a:r>
              <a:rPr lang="en-US" dirty="0" smtClean="0"/>
              <a:t>One second in the mind of a reader</a:t>
            </a:r>
          </a:p>
          <a:p>
            <a:pPr algn="ctr">
              <a:buNone/>
            </a:pPr>
            <a:endParaRPr lang="en-US" dirty="0" smtClean="0"/>
          </a:p>
          <a:p>
            <a:pPr algn="ctr">
              <a:buNone/>
            </a:pPr>
            <a:endParaRPr lang="en-US" dirty="0"/>
          </a:p>
        </p:txBody>
      </p:sp>
      <p:pic>
        <p:nvPicPr>
          <p:cNvPr id="5" name="Picture 4" descr="Screen shot 2010-02-10 at 12.40.37 PM.png"/>
          <p:cNvPicPr>
            <a:picLocks noChangeAspect="1"/>
          </p:cNvPicPr>
          <p:nvPr/>
        </p:nvPicPr>
        <p:blipFill>
          <a:blip r:embed="rId2"/>
          <a:stretch>
            <a:fillRect/>
          </a:stretch>
        </p:blipFill>
        <p:spPr>
          <a:xfrm>
            <a:off x="2042975" y="1534264"/>
            <a:ext cx="4781541" cy="3677142"/>
          </a:xfrm>
          <a:prstGeom prst="rect">
            <a:avLst/>
          </a:prstGeom>
        </p:spPr>
      </p:pic>
      <p:grpSp>
        <p:nvGrpSpPr>
          <p:cNvPr id="4" name="Group 11"/>
          <p:cNvGrpSpPr/>
          <p:nvPr/>
        </p:nvGrpSpPr>
        <p:grpSpPr>
          <a:xfrm>
            <a:off x="3557911" y="2060798"/>
            <a:ext cx="365654" cy="185546"/>
            <a:chOff x="662826" y="1576020"/>
            <a:chExt cx="365654" cy="185546"/>
          </a:xfrm>
        </p:grpSpPr>
        <p:sp>
          <p:nvSpPr>
            <p:cNvPr id="7" name="Block Arc 6"/>
            <p:cNvSpPr/>
            <p:nvPr/>
          </p:nvSpPr>
          <p:spPr>
            <a:xfrm>
              <a:off x="662826" y="1576020"/>
              <a:ext cx="310556" cy="185546"/>
            </a:xfrm>
            <a:prstGeom prst="blockArc">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Isosceles Triangle 9"/>
            <p:cNvSpPr/>
            <p:nvPr/>
          </p:nvSpPr>
          <p:spPr>
            <a:xfrm rot="9245163">
              <a:off x="918284" y="1614502"/>
              <a:ext cx="110196" cy="129495"/>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12"/>
          <p:cNvGrpSpPr/>
          <p:nvPr/>
        </p:nvGrpSpPr>
        <p:grpSpPr>
          <a:xfrm>
            <a:off x="3169501" y="2060798"/>
            <a:ext cx="365654" cy="185546"/>
            <a:chOff x="662826" y="1576020"/>
            <a:chExt cx="365654" cy="185546"/>
          </a:xfrm>
        </p:grpSpPr>
        <p:sp>
          <p:nvSpPr>
            <p:cNvPr id="14" name="Block Arc 13"/>
            <p:cNvSpPr/>
            <p:nvPr/>
          </p:nvSpPr>
          <p:spPr>
            <a:xfrm>
              <a:off x="662826" y="1576020"/>
              <a:ext cx="310556" cy="185546"/>
            </a:xfrm>
            <a:prstGeom prst="blockArc">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Isosceles Triangle 14"/>
            <p:cNvSpPr/>
            <p:nvPr/>
          </p:nvSpPr>
          <p:spPr>
            <a:xfrm rot="9245163">
              <a:off x="918284" y="1614502"/>
              <a:ext cx="110196" cy="129495"/>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descr="Screen shot 2010-02-10 at 1.05.25 PM.png"/>
          <p:cNvPicPr>
            <a:picLocks noChangeAspect="1"/>
          </p:cNvPicPr>
          <p:nvPr/>
        </p:nvPicPr>
        <p:blipFill>
          <a:blip r:embed="rId3"/>
          <a:stretch>
            <a:fillRect/>
          </a:stretch>
        </p:blipFill>
        <p:spPr>
          <a:xfrm>
            <a:off x="2263779" y="1896165"/>
            <a:ext cx="728643" cy="411029"/>
          </a:xfrm>
          <a:prstGeom prst="rect">
            <a:avLst/>
          </a:prstGeom>
        </p:spPr>
      </p:pic>
      <p:pic>
        <p:nvPicPr>
          <p:cNvPr id="19" name="Picture 18" descr="Screen shot 2010-02-10 at 1.05.25 PM.png"/>
          <p:cNvPicPr>
            <a:picLocks noChangeAspect="1"/>
          </p:cNvPicPr>
          <p:nvPr/>
        </p:nvPicPr>
        <p:blipFill>
          <a:blip r:embed="rId3"/>
          <a:stretch>
            <a:fillRect/>
          </a:stretch>
        </p:blipFill>
        <p:spPr>
          <a:xfrm>
            <a:off x="2628100" y="5211406"/>
            <a:ext cx="728643" cy="411029"/>
          </a:xfrm>
          <a:prstGeom prst="rect">
            <a:avLst/>
          </a:prstGeom>
        </p:spPr>
      </p:pic>
      <p:sp>
        <p:nvSpPr>
          <p:cNvPr id="20" name="TextBox 19"/>
          <p:cNvSpPr txBox="1"/>
          <p:nvPr/>
        </p:nvSpPr>
        <p:spPr>
          <a:xfrm>
            <a:off x="3311026" y="5253103"/>
            <a:ext cx="3542827" cy="369332"/>
          </a:xfrm>
          <a:prstGeom prst="rect">
            <a:avLst/>
          </a:prstGeom>
          <a:noFill/>
        </p:spPr>
        <p:txBody>
          <a:bodyPr wrap="square" rtlCol="0">
            <a:spAutoFit/>
          </a:bodyPr>
          <a:lstStyle/>
          <a:p>
            <a:r>
              <a:rPr lang="en-US" dirty="0" smtClean="0"/>
              <a:t>From processing visual print</a:t>
            </a:r>
            <a:endParaRPr lang="en-US" dirty="0"/>
          </a:p>
        </p:txBody>
      </p:sp>
      <p:pic>
        <p:nvPicPr>
          <p:cNvPr id="21" name="Picture 20" descr="Screen shot 2010-02-10 at 1.11.38 PM.png"/>
          <p:cNvPicPr>
            <a:picLocks noChangeAspect="1"/>
          </p:cNvPicPr>
          <p:nvPr/>
        </p:nvPicPr>
        <p:blipFill>
          <a:blip r:embed="rId4"/>
          <a:stretch>
            <a:fillRect/>
          </a:stretch>
        </p:blipFill>
        <p:spPr>
          <a:xfrm>
            <a:off x="3070276" y="5594330"/>
            <a:ext cx="409781" cy="459238"/>
          </a:xfrm>
          <a:prstGeom prst="rect">
            <a:avLst/>
          </a:prstGeom>
        </p:spPr>
      </p:pic>
      <p:sp>
        <p:nvSpPr>
          <p:cNvPr id="22" name="TextBox 21"/>
          <p:cNvSpPr txBox="1"/>
          <p:nvPr/>
        </p:nvSpPr>
        <p:spPr>
          <a:xfrm>
            <a:off x="3557911" y="5684236"/>
            <a:ext cx="5230341" cy="369332"/>
          </a:xfrm>
          <a:prstGeom prst="rect">
            <a:avLst/>
          </a:prstGeom>
          <a:noFill/>
        </p:spPr>
        <p:txBody>
          <a:bodyPr wrap="square" rtlCol="0">
            <a:spAutoFit/>
          </a:bodyPr>
          <a:lstStyle/>
          <a:p>
            <a:r>
              <a:rPr lang="en-US" dirty="0" smtClean="0"/>
              <a:t>To decoding sights to sounds (B-O-Y = boy)</a:t>
            </a:r>
            <a:endParaRPr lang="en-US" dirty="0"/>
          </a:p>
        </p:txBody>
      </p:sp>
      <p:pic>
        <p:nvPicPr>
          <p:cNvPr id="24" name="Picture 23" descr="Screen shot 2010-02-10 at 1.17.58 PM.png"/>
          <p:cNvPicPr>
            <a:picLocks noChangeAspect="1"/>
          </p:cNvPicPr>
          <p:nvPr/>
        </p:nvPicPr>
        <p:blipFill>
          <a:blip r:embed="rId5"/>
          <a:stretch>
            <a:fillRect/>
          </a:stretch>
        </p:blipFill>
        <p:spPr>
          <a:xfrm>
            <a:off x="3356743" y="6053568"/>
            <a:ext cx="493769" cy="480469"/>
          </a:xfrm>
          <a:prstGeom prst="rect">
            <a:avLst/>
          </a:prstGeom>
        </p:spPr>
      </p:pic>
      <p:sp>
        <p:nvSpPr>
          <p:cNvPr id="25" name="TextBox 24"/>
          <p:cNvSpPr txBox="1"/>
          <p:nvPr/>
        </p:nvSpPr>
        <p:spPr>
          <a:xfrm>
            <a:off x="3946321" y="6070056"/>
            <a:ext cx="4424767" cy="369332"/>
          </a:xfrm>
          <a:prstGeom prst="rect">
            <a:avLst/>
          </a:prstGeom>
          <a:noFill/>
        </p:spPr>
        <p:txBody>
          <a:bodyPr wrap="square" rtlCol="0">
            <a:spAutoFit/>
          </a:bodyPr>
          <a:lstStyle/>
          <a:p>
            <a:r>
              <a:rPr lang="en-US" dirty="0" smtClean="0"/>
              <a:t>To infusing text with meaning</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5" y="1169903"/>
            <a:ext cx="8147051" cy="916004"/>
          </a:xfrm>
        </p:spPr>
        <p:txBody>
          <a:bodyPr/>
          <a:lstStyle/>
          <a:p>
            <a:r>
              <a:rPr lang="en-US" sz="3200" dirty="0" smtClean="0"/>
              <a:t>Can we train parents and teachers to be more like mother 3?</a:t>
            </a:r>
            <a:endParaRPr lang="en-US" sz="3200" dirty="0"/>
          </a:p>
        </p:txBody>
      </p:sp>
      <p:pic>
        <p:nvPicPr>
          <p:cNvPr id="8" name="Picture 7" descr="Screen shot 2011-03-01 at 9.54.28 PM.png"/>
          <p:cNvPicPr>
            <a:picLocks noChangeAspect="1"/>
          </p:cNvPicPr>
          <p:nvPr/>
        </p:nvPicPr>
        <p:blipFill>
          <a:blip r:embed="rId2"/>
          <a:stretch>
            <a:fillRect/>
          </a:stretch>
        </p:blipFill>
        <p:spPr>
          <a:xfrm>
            <a:off x="2578065" y="2224967"/>
            <a:ext cx="3712838" cy="262872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8628"/>
            <a:ext cx="8890400" cy="1398534"/>
          </a:xfrm>
        </p:spPr>
        <p:txBody>
          <a:bodyPr/>
          <a:lstStyle/>
          <a:p>
            <a:r>
              <a:rPr lang="en-US" sz="2800" dirty="0" smtClean="0"/>
              <a:t>We need to systematically manipulate the 6 principles, and change language trajectories for young children by starting early</a:t>
            </a:r>
            <a:endParaRPr lang="en-US" sz="2800" dirty="0"/>
          </a:p>
        </p:txBody>
      </p:sp>
      <p:pic>
        <p:nvPicPr>
          <p:cNvPr id="5" name="Picture 4" descr="Screen shot 2011-03-01 at 10.00.21 PM.png"/>
          <p:cNvPicPr>
            <a:picLocks noChangeAspect="1"/>
          </p:cNvPicPr>
          <p:nvPr/>
        </p:nvPicPr>
        <p:blipFill>
          <a:blip r:embed="rId2"/>
          <a:stretch>
            <a:fillRect/>
          </a:stretch>
        </p:blipFill>
        <p:spPr>
          <a:xfrm>
            <a:off x="1957667" y="2093100"/>
            <a:ext cx="4818928" cy="3271386"/>
          </a:xfrm>
          <a:prstGeom prst="rect">
            <a:avLst/>
          </a:prstGeom>
        </p:spPr>
      </p:pic>
      <p:sp>
        <p:nvSpPr>
          <p:cNvPr id="7" name="TextBox 6"/>
          <p:cNvSpPr txBox="1"/>
          <p:nvPr/>
        </p:nvSpPr>
        <p:spPr>
          <a:xfrm rot="16200000">
            <a:off x="816607" y="3374615"/>
            <a:ext cx="2892336" cy="610207"/>
          </a:xfrm>
          <a:prstGeom prst="rect">
            <a:avLst/>
          </a:prstGeom>
          <a:solidFill>
            <a:schemeClr val="bg1"/>
          </a:solidFill>
        </p:spPr>
        <p:txBody>
          <a:bodyPr wrap="square" rtlCol="0">
            <a:spAutoFit/>
          </a:bodyPr>
          <a:lstStyle/>
          <a:p>
            <a:endParaRPr lang="en-US" dirty="0"/>
          </a:p>
        </p:txBody>
      </p:sp>
      <p:sp>
        <p:nvSpPr>
          <p:cNvPr id="6" name="TextBox 5"/>
          <p:cNvSpPr txBox="1"/>
          <p:nvPr/>
        </p:nvSpPr>
        <p:spPr>
          <a:xfrm rot="16200000">
            <a:off x="715371" y="3629741"/>
            <a:ext cx="3130936" cy="338554"/>
          </a:xfrm>
          <a:prstGeom prst="rect">
            <a:avLst/>
          </a:prstGeom>
          <a:noFill/>
        </p:spPr>
        <p:txBody>
          <a:bodyPr wrap="square" rtlCol="0">
            <a:spAutoFit/>
          </a:bodyPr>
          <a:lstStyle/>
          <a:p>
            <a:r>
              <a:rPr lang="en-US" sz="1600" b="1" i="1" dirty="0" smtClean="0"/>
              <a:t>Use of 6 Principles of language</a:t>
            </a:r>
            <a:endParaRPr lang="en-US" sz="1600" b="1" i="1" dirty="0"/>
          </a:p>
        </p:txBody>
      </p:sp>
      <p:sp>
        <p:nvSpPr>
          <p:cNvPr id="8" name="TextBox 7"/>
          <p:cNvSpPr txBox="1"/>
          <p:nvPr/>
        </p:nvSpPr>
        <p:spPr>
          <a:xfrm>
            <a:off x="2210196" y="5776394"/>
            <a:ext cx="6680203" cy="584776"/>
          </a:xfrm>
          <a:prstGeom prst="rect">
            <a:avLst/>
          </a:prstGeom>
          <a:noFill/>
        </p:spPr>
        <p:txBody>
          <a:bodyPr wrap="square" rtlCol="0">
            <a:spAutoFit/>
          </a:bodyPr>
          <a:lstStyle/>
          <a:p>
            <a:r>
              <a:rPr lang="en-US" dirty="0" smtClean="0"/>
              <a:t>Language for reading is malleable!</a:t>
            </a:r>
          </a:p>
          <a:p>
            <a:r>
              <a:rPr lang="en-US" sz="1400" dirty="0" smtClean="0"/>
              <a:t>				(Dickinson, Hirsh-Pasek &amp;</a:t>
            </a:r>
            <a:r>
              <a:rPr lang="en-US" sz="1400" dirty="0" err="1" smtClean="0"/>
              <a:t>Golinkoff</a:t>
            </a:r>
            <a:r>
              <a:rPr lang="en-US" sz="1400" dirty="0" smtClean="0"/>
              <a:t> (2012)</a:t>
            </a:r>
            <a:endParaRPr lang="en-US" sz="1400" dirty="0"/>
          </a:p>
        </p:txBody>
      </p:sp>
      <p:sp>
        <p:nvSpPr>
          <p:cNvPr id="9" name="TextBox 8"/>
          <p:cNvSpPr txBox="1"/>
          <p:nvPr/>
        </p:nvSpPr>
        <p:spPr>
          <a:xfrm>
            <a:off x="1957671" y="2048883"/>
            <a:ext cx="4818924" cy="369332"/>
          </a:xfrm>
          <a:prstGeom prst="rect">
            <a:avLst/>
          </a:prstGeom>
          <a:solidFill>
            <a:schemeClr val="bg1"/>
          </a:solidFill>
          <a:ln>
            <a:solidFill>
              <a:schemeClr val="bg1"/>
            </a:solidFill>
          </a:ln>
        </p:spPr>
        <p:txBody>
          <a:bodyPr wrap="square" rtlCol="0">
            <a:spAutoFit/>
          </a:bodyPr>
          <a:lstStyle/>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1921436"/>
            <a:ext cx="8147051" cy="1452283"/>
          </a:xfrm>
        </p:spPr>
        <p:txBody>
          <a:bodyPr/>
          <a:lstStyle/>
          <a:p>
            <a:r>
              <a:rPr lang="en-US" dirty="0" smtClean="0"/>
              <a:t>Some examples of curricular changes</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6" y="220133"/>
            <a:ext cx="8147051" cy="996079"/>
          </a:xfrm>
        </p:spPr>
        <p:txBody>
          <a:bodyPr/>
          <a:lstStyle/>
          <a:p>
            <a:r>
              <a:rPr lang="en-US" sz="2800" b="1" dirty="0" smtClean="0"/>
              <a:t>We also trained parents and caregivers in our work on the California Preschool Curricula</a:t>
            </a:r>
            <a:endParaRPr lang="en-US" sz="2800" b="1" dirty="0"/>
          </a:p>
        </p:txBody>
      </p:sp>
      <p:sp>
        <p:nvSpPr>
          <p:cNvPr id="8" name="Content Placeholder 7"/>
          <p:cNvSpPr>
            <a:spLocks noGrp="1"/>
          </p:cNvSpPr>
          <p:nvPr>
            <p:ph idx="1"/>
          </p:nvPr>
        </p:nvSpPr>
        <p:spPr>
          <a:xfrm>
            <a:off x="498476" y="1761565"/>
            <a:ext cx="4985862" cy="4364598"/>
          </a:xfrm>
        </p:spPr>
        <p:txBody>
          <a:bodyPr>
            <a:normAutofit fontScale="70000" lnSpcReduction="20000"/>
          </a:bodyPr>
          <a:lstStyle/>
          <a:p>
            <a:r>
              <a:rPr lang="en-US" dirty="0" smtClean="0"/>
              <a:t>The California Curricula</a:t>
            </a:r>
          </a:p>
          <a:p>
            <a:r>
              <a:rPr lang="en-US" dirty="0" smtClean="0"/>
              <a:t>The Goal: Building language to support reading and school outcomes</a:t>
            </a:r>
          </a:p>
          <a:p>
            <a:r>
              <a:rPr lang="en-US" dirty="0" smtClean="0"/>
              <a:t>The Design: Putting the 6 principles to work</a:t>
            </a:r>
          </a:p>
          <a:p>
            <a:r>
              <a:rPr lang="en-US" dirty="0" smtClean="0"/>
              <a:t>An example:</a:t>
            </a:r>
          </a:p>
          <a:p>
            <a:pPr>
              <a:buNone/>
            </a:pPr>
            <a:r>
              <a:rPr lang="en-US" i="1" dirty="0" smtClean="0"/>
              <a:t>	Armand finds a worm on the playground and gently carries it to show the teacher. A group of excited children follow him, eager to learn more about the worm. Ms. </a:t>
            </a:r>
            <a:r>
              <a:rPr lang="en-US" i="1" dirty="0" err="1" smtClean="0"/>
              <a:t>Krim</a:t>
            </a:r>
            <a:r>
              <a:rPr lang="en-US" i="1" dirty="0" smtClean="0"/>
              <a:t> asks, “What did you find there, Armand?” as she signals to others to join the conversation. “Is it alive?” one child asks. The teacher responds, “What do you think? How could we tell?”</a:t>
            </a:r>
          </a:p>
          <a:p>
            <a:pPr>
              <a:buNone/>
            </a:pPr>
            <a:r>
              <a:rPr lang="en-US" i="1" dirty="0" smtClean="0"/>
              <a:t>	Principles: interest, interactive and responsive, meaning, vocabulary and grammar</a:t>
            </a:r>
            <a:endParaRPr lang="en-US" dirty="0" smtClean="0"/>
          </a:p>
          <a:p>
            <a:pPr>
              <a:buNone/>
            </a:pPr>
            <a:endParaRPr lang="en-US" dirty="0" smtClean="0"/>
          </a:p>
          <a:p>
            <a:endParaRPr lang="en-US" dirty="0" smtClean="0"/>
          </a:p>
        </p:txBody>
      </p:sp>
      <p:pic>
        <p:nvPicPr>
          <p:cNvPr id="4" name="Picture 3" descr="Screen shot 2010-02-15 at 11.01.00 AM.png"/>
          <p:cNvPicPr>
            <a:picLocks noChangeAspect="1"/>
          </p:cNvPicPr>
          <p:nvPr/>
        </p:nvPicPr>
        <p:blipFill>
          <a:blip r:embed="rId2"/>
          <a:stretch>
            <a:fillRect/>
          </a:stretch>
        </p:blipFill>
        <p:spPr>
          <a:xfrm>
            <a:off x="5693671" y="1546412"/>
            <a:ext cx="2951855" cy="754363"/>
          </a:xfrm>
          <a:prstGeom prst="rect">
            <a:avLst/>
          </a:prstGeom>
        </p:spPr>
      </p:pic>
      <p:pic>
        <p:nvPicPr>
          <p:cNvPr id="5" name="Picture 4" descr="Screen shot 2011-02-08 at 8.17.12 PM.png"/>
          <p:cNvPicPr>
            <a:picLocks noChangeAspect="1"/>
          </p:cNvPicPr>
          <p:nvPr/>
        </p:nvPicPr>
        <p:blipFill>
          <a:blip r:embed="rId3"/>
          <a:stretch>
            <a:fillRect/>
          </a:stretch>
        </p:blipFill>
        <p:spPr>
          <a:xfrm>
            <a:off x="5583304" y="2476054"/>
            <a:ext cx="3411219" cy="351816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2135845"/>
            <a:ext cx="8147051" cy="1452283"/>
          </a:xfrm>
        </p:spPr>
        <p:txBody>
          <a:bodyPr/>
          <a:lstStyle/>
          <a:p>
            <a:r>
              <a:rPr lang="en-US" sz="3200" dirty="0" smtClean="0"/>
              <a:t>And example of using the 6 principles in the wider community</a:t>
            </a:r>
            <a:endParaRPr lang="en-US" sz="32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7867"/>
            <a:ext cx="6705600" cy="1113616"/>
          </a:xfrm>
        </p:spPr>
        <p:txBody>
          <a:bodyPr/>
          <a:lstStyle/>
          <a:p>
            <a:r>
              <a:rPr lang="en-US" sz="2800" dirty="0" smtClean="0"/>
              <a:t/>
            </a:r>
            <a:br>
              <a:rPr lang="en-US" sz="2800" dirty="0" smtClean="0"/>
            </a:br>
            <a:r>
              <a:rPr lang="en-US" sz="2800" dirty="0" smtClean="0"/>
              <a:t>Turning supermarkets into children’s museums</a:t>
            </a:r>
            <a:endParaRPr lang="en-US" sz="2800" dirty="0"/>
          </a:p>
        </p:txBody>
      </p:sp>
      <p:pic>
        <p:nvPicPr>
          <p:cNvPr id="3" name="Picture 2" descr="Screen shot 2012-01-03 at 9.18.59 AM.png"/>
          <p:cNvPicPr>
            <a:picLocks noChangeAspect="1"/>
          </p:cNvPicPr>
          <p:nvPr/>
        </p:nvPicPr>
        <p:blipFill>
          <a:blip r:embed="rId2"/>
          <a:stretch>
            <a:fillRect/>
          </a:stretch>
        </p:blipFill>
        <p:spPr>
          <a:xfrm>
            <a:off x="7600152" y="94129"/>
            <a:ext cx="1391448" cy="1971738"/>
          </a:xfrm>
          <a:prstGeom prst="rect">
            <a:avLst/>
          </a:prstGeom>
        </p:spPr>
      </p:pic>
      <p:sp>
        <p:nvSpPr>
          <p:cNvPr id="6" name="TextBox 5"/>
          <p:cNvSpPr txBox="1"/>
          <p:nvPr/>
        </p:nvSpPr>
        <p:spPr>
          <a:xfrm>
            <a:off x="6341533" y="6216247"/>
            <a:ext cx="2650067" cy="523220"/>
          </a:xfrm>
          <a:prstGeom prst="rect">
            <a:avLst/>
          </a:prstGeom>
          <a:noFill/>
        </p:spPr>
        <p:txBody>
          <a:bodyPr wrap="square" rtlCol="0">
            <a:spAutoFit/>
          </a:bodyPr>
          <a:lstStyle/>
          <a:p>
            <a:r>
              <a:rPr lang="en-US" sz="1400" dirty="0" smtClean="0"/>
              <a:t>Ridge, </a:t>
            </a:r>
            <a:r>
              <a:rPr lang="en-US" sz="1400" dirty="0" err="1" smtClean="0"/>
              <a:t>Ilgaz</a:t>
            </a:r>
            <a:r>
              <a:rPr lang="en-US" sz="1400" dirty="0" smtClean="0"/>
              <a:t>, Weisberg, Hirsh-Pasek &amp;</a:t>
            </a:r>
            <a:r>
              <a:rPr lang="en-US" sz="1400" dirty="0" err="1" smtClean="0"/>
              <a:t>Golinkoff</a:t>
            </a:r>
            <a:r>
              <a:rPr lang="en-US" sz="1400" dirty="0" smtClean="0"/>
              <a:t>, in progress</a:t>
            </a:r>
            <a:endParaRPr lang="en-US" sz="1400" dirty="0"/>
          </a:p>
        </p:txBody>
      </p:sp>
      <p:pic>
        <p:nvPicPr>
          <p:cNvPr id="8" name="Picture 7" descr="Screen shot 2012-01-03 at 9.17.22 AM.png"/>
          <p:cNvPicPr>
            <a:picLocks noChangeAspect="1"/>
          </p:cNvPicPr>
          <p:nvPr/>
        </p:nvPicPr>
        <p:blipFill>
          <a:blip r:embed="rId3"/>
          <a:stretch>
            <a:fillRect/>
          </a:stretch>
        </p:blipFill>
        <p:spPr>
          <a:xfrm>
            <a:off x="524933" y="1778001"/>
            <a:ext cx="6561667" cy="3322131"/>
          </a:xfrm>
          <a:prstGeom prst="rect">
            <a:avLst/>
          </a:prstGeom>
        </p:spPr>
      </p:pic>
      <p:sp>
        <p:nvSpPr>
          <p:cNvPr id="9" name="TextBox 8"/>
          <p:cNvSpPr txBox="1"/>
          <p:nvPr/>
        </p:nvSpPr>
        <p:spPr>
          <a:xfrm>
            <a:off x="524933" y="5418667"/>
            <a:ext cx="6561667" cy="369332"/>
          </a:xfrm>
          <a:prstGeom prst="rect">
            <a:avLst/>
          </a:prstGeom>
          <a:noFill/>
        </p:spPr>
        <p:txBody>
          <a:bodyPr wrap="square" rtlCol="0">
            <a:spAutoFit/>
          </a:bodyPr>
          <a:lstStyle/>
          <a:p>
            <a:r>
              <a:rPr lang="en-US" dirty="0" smtClean="0"/>
              <a:t>In collaboration with Fresh Grocer</a:t>
            </a:r>
            <a:endParaRPr lang="en-US" dirty="0"/>
          </a:p>
        </p:txBody>
      </p:sp>
      <p:pic>
        <p:nvPicPr>
          <p:cNvPr id="10" name="Picture 9" descr="Screen shot 2012-01-03 at 9.31.57 AM.png"/>
          <p:cNvPicPr>
            <a:picLocks noChangeAspect="1"/>
          </p:cNvPicPr>
          <p:nvPr/>
        </p:nvPicPr>
        <p:blipFill>
          <a:blip r:embed="rId4"/>
          <a:stretch>
            <a:fillRect/>
          </a:stretch>
        </p:blipFill>
        <p:spPr>
          <a:xfrm>
            <a:off x="958850" y="5787999"/>
            <a:ext cx="2832100" cy="62208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1-03 at 9.17.47 AM.png"/>
          <p:cNvPicPr>
            <a:picLocks noChangeAspect="1"/>
          </p:cNvPicPr>
          <p:nvPr/>
        </p:nvPicPr>
        <p:blipFill>
          <a:blip r:embed="rId2"/>
          <a:stretch>
            <a:fillRect/>
          </a:stretch>
        </p:blipFill>
        <p:spPr>
          <a:xfrm>
            <a:off x="4038602" y="423333"/>
            <a:ext cx="4842932" cy="2383189"/>
          </a:xfrm>
          <a:prstGeom prst="rect">
            <a:avLst/>
          </a:prstGeom>
        </p:spPr>
      </p:pic>
      <p:pic>
        <p:nvPicPr>
          <p:cNvPr id="7" name="Picture 6" descr="Screen Shot 2013-02-27 at 1.34.34 PM.png"/>
          <p:cNvPicPr>
            <a:picLocks noChangeAspect="1"/>
          </p:cNvPicPr>
          <p:nvPr/>
        </p:nvPicPr>
        <p:blipFill>
          <a:blip r:embed="rId3"/>
          <a:stretch>
            <a:fillRect/>
          </a:stretch>
        </p:blipFill>
        <p:spPr>
          <a:xfrm>
            <a:off x="416835" y="423333"/>
            <a:ext cx="2868233" cy="2584450"/>
          </a:xfrm>
          <a:prstGeom prst="rect">
            <a:avLst/>
          </a:prstGeom>
        </p:spPr>
      </p:pic>
      <p:pic>
        <p:nvPicPr>
          <p:cNvPr id="8" name="Picture 7" descr="Screen Shot 2013-02-27 at 1.34.07 PM.png"/>
          <p:cNvPicPr>
            <a:picLocks noChangeAspect="1"/>
          </p:cNvPicPr>
          <p:nvPr/>
        </p:nvPicPr>
        <p:blipFill>
          <a:blip r:embed="rId4"/>
          <a:stretch>
            <a:fillRect/>
          </a:stretch>
        </p:blipFill>
        <p:spPr>
          <a:xfrm>
            <a:off x="3285068" y="3628199"/>
            <a:ext cx="3061978" cy="2878667"/>
          </a:xfrm>
          <a:prstGeom prst="rect">
            <a:avLst/>
          </a:prstGeom>
        </p:spPr>
      </p:pic>
      <p:sp>
        <p:nvSpPr>
          <p:cNvPr id="9" name="TextBox 8"/>
          <p:cNvSpPr txBox="1"/>
          <p:nvPr/>
        </p:nvSpPr>
        <p:spPr>
          <a:xfrm>
            <a:off x="2446867" y="3132666"/>
            <a:ext cx="4868333" cy="461665"/>
          </a:xfrm>
          <a:prstGeom prst="rect">
            <a:avLst/>
          </a:prstGeom>
          <a:noFill/>
        </p:spPr>
        <p:txBody>
          <a:bodyPr wrap="square" rtlCol="0">
            <a:spAutoFit/>
          </a:bodyPr>
          <a:lstStyle/>
          <a:p>
            <a:pPr algn="ctr"/>
            <a:r>
              <a:rPr lang="en-US" sz="2400" b="1" dirty="0" smtClean="0"/>
              <a:t>RESULTS?</a:t>
            </a:r>
            <a:endParaRPr lang="en-US" sz="2400" b="1" dirty="0"/>
          </a:p>
        </p:txBody>
      </p:sp>
      <p:sp>
        <p:nvSpPr>
          <p:cNvPr id="6" name="TextBox 5"/>
          <p:cNvSpPr txBox="1"/>
          <p:nvPr/>
        </p:nvSpPr>
        <p:spPr>
          <a:xfrm>
            <a:off x="6620933" y="4504267"/>
            <a:ext cx="2260601" cy="1754327"/>
          </a:xfrm>
          <a:prstGeom prst="rect">
            <a:avLst/>
          </a:prstGeom>
          <a:noFill/>
        </p:spPr>
        <p:txBody>
          <a:bodyPr wrap="square" rtlCol="0">
            <a:spAutoFit/>
          </a:bodyPr>
          <a:lstStyle/>
          <a:p>
            <a:r>
              <a:rPr lang="en-US" dirty="0" smtClean="0"/>
              <a:t>In low income neighborhoods, we got a 33% increase in parent/child language when the signs were up. </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39" y="435723"/>
            <a:ext cx="8365124" cy="1335935"/>
          </a:xfrm>
        </p:spPr>
        <p:txBody>
          <a:bodyPr/>
          <a:lstStyle/>
          <a:p>
            <a:r>
              <a:rPr lang="en-US" sz="2400" dirty="0" smtClean="0"/>
              <a:t>We are creating assessments to examine milestones in language growth for English and Spanish speaking children</a:t>
            </a:r>
            <a:r>
              <a:rPr lang="en-US" sz="3200" dirty="0" smtClean="0"/>
              <a:t/>
            </a:r>
            <a:br>
              <a:rPr lang="en-US" sz="3200" dirty="0" smtClean="0"/>
            </a:br>
            <a:r>
              <a:rPr lang="en-US" sz="1800" dirty="0" smtClean="0"/>
              <a:t>The Computer-Administered Early Language Screener (CELS)</a:t>
            </a:r>
            <a:endParaRPr lang="en-US" sz="1800" dirty="0"/>
          </a:p>
        </p:txBody>
      </p:sp>
      <p:graphicFrame>
        <p:nvGraphicFramePr>
          <p:cNvPr id="6" name="Table 5"/>
          <p:cNvGraphicFramePr>
            <a:graphicFrameLocks noGrp="1"/>
          </p:cNvGraphicFramePr>
          <p:nvPr/>
        </p:nvGraphicFramePr>
        <p:xfrm>
          <a:off x="1310783" y="2605067"/>
          <a:ext cx="6096000" cy="2642148"/>
        </p:xfrm>
        <a:graphic>
          <a:graphicData uri="http://schemas.openxmlformats.org/drawingml/2006/table">
            <a:tbl>
              <a:tblPr firstRow="1" bandRow="1">
                <a:tableStyleId>{5C22544A-7EE6-4342-B048-85BDC9FD1C3A}</a:tableStyleId>
              </a:tblPr>
              <a:tblGrid>
                <a:gridCol w="3048000"/>
                <a:gridCol w="3048000"/>
              </a:tblGrid>
              <a:tr h="880716">
                <a:tc>
                  <a:txBody>
                    <a:bodyPr/>
                    <a:lstStyle/>
                    <a:p>
                      <a:pPr algn="ctr"/>
                      <a:r>
                        <a:rPr lang="en-US" dirty="0" smtClean="0"/>
                        <a:t>Vocabulary</a:t>
                      </a:r>
                      <a:endParaRPr lang="en-US" dirty="0"/>
                    </a:p>
                  </a:txBody>
                  <a:tcPr/>
                </a:tc>
                <a:tc>
                  <a:txBody>
                    <a:bodyPr/>
                    <a:lstStyle/>
                    <a:p>
                      <a:pPr algn="ctr"/>
                      <a:r>
                        <a:rPr lang="en-US" dirty="0" smtClean="0"/>
                        <a:t>Grammar</a:t>
                      </a:r>
                      <a:endParaRPr lang="en-US" dirty="0"/>
                    </a:p>
                  </a:txBody>
                  <a:tcPr/>
                </a:tc>
              </a:tr>
              <a:tr h="880716">
                <a:tc>
                  <a:txBody>
                    <a:bodyPr/>
                    <a:lstStyle/>
                    <a:p>
                      <a:endParaRPr lang="en-US" dirty="0"/>
                    </a:p>
                  </a:txBody>
                  <a:tcPr/>
                </a:tc>
                <a:tc>
                  <a:txBody>
                    <a:bodyPr/>
                    <a:lstStyle/>
                    <a:p>
                      <a:endParaRPr lang="en-US" dirty="0"/>
                    </a:p>
                  </a:txBody>
                  <a:tcPr/>
                </a:tc>
              </a:tr>
              <a:tr h="880716">
                <a:tc>
                  <a:txBody>
                    <a:bodyPr/>
                    <a:lstStyle/>
                    <a:p>
                      <a:endParaRPr lang="en-US" dirty="0"/>
                    </a:p>
                  </a:txBody>
                  <a:tcPr/>
                </a:tc>
                <a:tc>
                  <a:txBody>
                    <a:bodyPr/>
                    <a:lstStyle/>
                    <a:p>
                      <a:endParaRPr lang="en-US" dirty="0"/>
                    </a:p>
                  </a:txBody>
                  <a:tcPr/>
                </a:tc>
              </a:tr>
            </a:tbl>
          </a:graphicData>
        </a:graphic>
      </p:graphicFrame>
      <p:sp>
        <p:nvSpPr>
          <p:cNvPr id="7" name="TextBox 6"/>
          <p:cNvSpPr txBox="1"/>
          <p:nvPr/>
        </p:nvSpPr>
        <p:spPr>
          <a:xfrm rot="16200000">
            <a:off x="495958" y="3574614"/>
            <a:ext cx="1140271" cy="369332"/>
          </a:xfrm>
          <a:prstGeom prst="rect">
            <a:avLst/>
          </a:prstGeom>
          <a:noFill/>
        </p:spPr>
        <p:txBody>
          <a:bodyPr wrap="square" rtlCol="0">
            <a:spAutoFit/>
          </a:bodyPr>
          <a:lstStyle/>
          <a:p>
            <a:r>
              <a:rPr lang="en-US" dirty="0" smtClean="0"/>
              <a:t>Products</a:t>
            </a:r>
            <a:endParaRPr lang="en-US" dirty="0"/>
          </a:p>
        </p:txBody>
      </p:sp>
      <p:sp>
        <p:nvSpPr>
          <p:cNvPr id="8" name="TextBox 7"/>
          <p:cNvSpPr txBox="1"/>
          <p:nvPr/>
        </p:nvSpPr>
        <p:spPr>
          <a:xfrm rot="16200000">
            <a:off x="495959" y="4714885"/>
            <a:ext cx="1140271" cy="369332"/>
          </a:xfrm>
          <a:prstGeom prst="rect">
            <a:avLst/>
          </a:prstGeom>
          <a:noFill/>
        </p:spPr>
        <p:txBody>
          <a:bodyPr wrap="square" rtlCol="0">
            <a:spAutoFit/>
          </a:bodyPr>
          <a:lstStyle/>
          <a:p>
            <a:r>
              <a:rPr lang="en-US" dirty="0" smtClean="0"/>
              <a:t>Process</a:t>
            </a:r>
            <a:endParaRPr lang="en-US" dirty="0"/>
          </a:p>
        </p:txBody>
      </p:sp>
      <p:pic>
        <p:nvPicPr>
          <p:cNvPr id="9" name="Picture 8" descr="Screen Shot 2013-03-29 at 7.03.44 PM.png"/>
          <p:cNvPicPr>
            <a:picLocks noChangeAspect="1"/>
          </p:cNvPicPr>
          <p:nvPr/>
        </p:nvPicPr>
        <p:blipFill>
          <a:blip r:embed="rId2"/>
          <a:stretch>
            <a:fillRect/>
          </a:stretch>
        </p:blipFill>
        <p:spPr>
          <a:xfrm>
            <a:off x="1965241" y="3544070"/>
            <a:ext cx="1603828" cy="431029"/>
          </a:xfrm>
          <a:prstGeom prst="rect">
            <a:avLst/>
          </a:prstGeom>
        </p:spPr>
      </p:pic>
      <p:sp>
        <p:nvSpPr>
          <p:cNvPr id="10" name="TextBox 9"/>
          <p:cNvSpPr txBox="1"/>
          <p:nvPr/>
        </p:nvSpPr>
        <p:spPr>
          <a:xfrm>
            <a:off x="1436898" y="3994656"/>
            <a:ext cx="2818173" cy="261610"/>
          </a:xfrm>
          <a:prstGeom prst="rect">
            <a:avLst/>
          </a:prstGeom>
          <a:noFill/>
        </p:spPr>
        <p:txBody>
          <a:bodyPr wrap="square" rtlCol="0">
            <a:spAutoFit/>
          </a:bodyPr>
          <a:lstStyle/>
          <a:p>
            <a:pPr algn="ctr"/>
            <a:r>
              <a:rPr lang="en-US" sz="1100" b="1" dirty="0" smtClean="0"/>
              <a:t>Which one is the doorknob?</a:t>
            </a:r>
            <a:endParaRPr lang="en-US" sz="1100" b="1" dirty="0"/>
          </a:p>
        </p:txBody>
      </p:sp>
      <p:pic>
        <p:nvPicPr>
          <p:cNvPr id="11" name="Picture 10" descr="Screen Shot 2013-03-29 at 7.05.21 PM.png"/>
          <p:cNvPicPr>
            <a:picLocks noChangeAspect="1"/>
          </p:cNvPicPr>
          <p:nvPr/>
        </p:nvPicPr>
        <p:blipFill>
          <a:blip r:embed="rId3"/>
          <a:stretch>
            <a:fillRect/>
          </a:stretch>
        </p:blipFill>
        <p:spPr>
          <a:xfrm>
            <a:off x="1965242" y="4466266"/>
            <a:ext cx="1603828" cy="435108"/>
          </a:xfrm>
          <a:prstGeom prst="rect">
            <a:avLst/>
          </a:prstGeom>
        </p:spPr>
      </p:pic>
      <p:sp>
        <p:nvSpPr>
          <p:cNvPr id="12" name="TextBox 11"/>
          <p:cNvSpPr txBox="1"/>
          <p:nvPr/>
        </p:nvSpPr>
        <p:spPr>
          <a:xfrm>
            <a:off x="1566682" y="4901374"/>
            <a:ext cx="2688389" cy="261610"/>
          </a:xfrm>
          <a:prstGeom prst="rect">
            <a:avLst/>
          </a:prstGeom>
          <a:noFill/>
        </p:spPr>
        <p:txBody>
          <a:bodyPr wrap="square" rtlCol="0">
            <a:spAutoFit/>
          </a:bodyPr>
          <a:lstStyle/>
          <a:p>
            <a:pPr algn="ctr"/>
            <a:r>
              <a:rPr lang="en-US" sz="1100" b="1" dirty="0" smtClean="0"/>
              <a:t>Can you find the blue </a:t>
            </a:r>
            <a:r>
              <a:rPr lang="en-US" sz="1100" b="1" dirty="0" err="1" smtClean="0"/>
              <a:t>fep</a:t>
            </a:r>
            <a:r>
              <a:rPr lang="en-US" sz="1100" b="1" dirty="0" smtClean="0"/>
              <a:t>?</a:t>
            </a:r>
            <a:endParaRPr lang="en-US" sz="1100" b="1" dirty="0"/>
          </a:p>
        </p:txBody>
      </p:sp>
      <p:pic>
        <p:nvPicPr>
          <p:cNvPr id="13" name="Picture 12" descr="Screen Shot 2013-03-29 at 7.07.34 PM.png"/>
          <p:cNvPicPr>
            <a:picLocks noChangeAspect="1"/>
          </p:cNvPicPr>
          <p:nvPr/>
        </p:nvPicPr>
        <p:blipFill>
          <a:blip r:embed="rId4"/>
          <a:stretch>
            <a:fillRect/>
          </a:stretch>
        </p:blipFill>
        <p:spPr>
          <a:xfrm>
            <a:off x="5269919" y="4474641"/>
            <a:ext cx="1247107" cy="411705"/>
          </a:xfrm>
          <a:prstGeom prst="rect">
            <a:avLst/>
          </a:prstGeom>
        </p:spPr>
      </p:pic>
      <p:sp>
        <p:nvSpPr>
          <p:cNvPr id="15" name="TextBox 14"/>
          <p:cNvSpPr txBox="1"/>
          <p:nvPr/>
        </p:nvSpPr>
        <p:spPr>
          <a:xfrm>
            <a:off x="4375586" y="4886346"/>
            <a:ext cx="3151712" cy="261610"/>
          </a:xfrm>
          <a:prstGeom prst="rect">
            <a:avLst/>
          </a:prstGeom>
          <a:noFill/>
        </p:spPr>
        <p:txBody>
          <a:bodyPr wrap="square" rtlCol="0">
            <a:spAutoFit/>
          </a:bodyPr>
          <a:lstStyle/>
          <a:p>
            <a:r>
              <a:rPr lang="en-US" sz="1100" b="1" dirty="0" smtClean="0"/>
              <a:t>Show me where the girl is </a:t>
            </a:r>
            <a:r>
              <a:rPr lang="en-US" sz="1100" b="1" i="1" dirty="0" err="1" smtClean="0"/>
              <a:t>frepping</a:t>
            </a:r>
            <a:r>
              <a:rPr lang="en-US" sz="1100" b="1" dirty="0" smtClean="0"/>
              <a:t> the boy</a:t>
            </a:r>
            <a:r>
              <a:rPr lang="en-US" sz="1100" dirty="0" smtClean="0"/>
              <a:t>.</a:t>
            </a:r>
            <a:endParaRPr lang="en-US" sz="1100" dirty="0"/>
          </a:p>
        </p:txBody>
      </p:sp>
      <p:sp>
        <p:nvSpPr>
          <p:cNvPr id="16" name="TextBox 15"/>
          <p:cNvSpPr txBox="1"/>
          <p:nvPr/>
        </p:nvSpPr>
        <p:spPr>
          <a:xfrm>
            <a:off x="4639494" y="4054007"/>
            <a:ext cx="2510763" cy="246221"/>
          </a:xfrm>
          <a:prstGeom prst="rect">
            <a:avLst/>
          </a:prstGeom>
          <a:noFill/>
        </p:spPr>
        <p:txBody>
          <a:bodyPr wrap="square" rtlCol="0">
            <a:spAutoFit/>
          </a:bodyPr>
          <a:lstStyle/>
          <a:p>
            <a:r>
              <a:rPr lang="en-US" sz="1000" b="1" dirty="0" smtClean="0"/>
              <a:t>Show me a dog behind a black table</a:t>
            </a:r>
            <a:endParaRPr lang="en-US" sz="1000" b="1" dirty="0"/>
          </a:p>
        </p:txBody>
      </p:sp>
      <p:pic>
        <p:nvPicPr>
          <p:cNvPr id="17" name="Picture 16" descr="Screen Shot 2013-04-04 at 2.50.19 PM.png"/>
          <p:cNvPicPr>
            <a:picLocks noChangeAspect="1"/>
          </p:cNvPicPr>
          <p:nvPr/>
        </p:nvPicPr>
        <p:blipFill>
          <a:blip r:embed="rId5"/>
          <a:stretch>
            <a:fillRect/>
          </a:stretch>
        </p:blipFill>
        <p:spPr>
          <a:xfrm>
            <a:off x="7249224" y="4886346"/>
            <a:ext cx="1723538" cy="1686069"/>
          </a:xfrm>
          <a:prstGeom prst="rect">
            <a:avLst/>
          </a:prstGeom>
        </p:spPr>
      </p:pic>
      <p:pic>
        <p:nvPicPr>
          <p:cNvPr id="18" name="Picture 17" descr="Screen Shot 2013-04-06 at 12.49.07 PM.png"/>
          <p:cNvPicPr>
            <a:picLocks noChangeAspect="1"/>
          </p:cNvPicPr>
          <p:nvPr/>
        </p:nvPicPr>
        <p:blipFill>
          <a:blip r:embed="rId6"/>
          <a:stretch>
            <a:fillRect/>
          </a:stretch>
        </p:blipFill>
        <p:spPr>
          <a:xfrm>
            <a:off x="5080128" y="3510476"/>
            <a:ext cx="1436898" cy="543531"/>
          </a:xfrm>
          <a:prstGeom prst="rect">
            <a:avLst/>
          </a:prstGeom>
        </p:spPr>
      </p:pic>
      <p:sp>
        <p:nvSpPr>
          <p:cNvPr id="19" name="TextBox 18"/>
          <p:cNvSpPr txBox="1"/>
          <p:nvPr/>
        </p:nvSpPr>
        <p:spPr>
          <a:xfrm>
            <a:off x="214425" y="6382795"/>
            <a:ext cx="6935832" cy="369332"/>
          </a:xfrm>
          <a:prstGeom prst="rect">
            <a:avLst/>
          </a:prstGeom>
          <a:noFill/>
        </p:spPr>
        <p:txBody>
          <a:bodyPr wrap="square" rtlCol="0">
            <a:spAutoFit/>
          </a:bodyPr>
          <a:lstStyle/>
          <a:p>
            <a:r>
              <a:rPr lang="en-US" dirty="0" smtClean="0"/>
              <a:t>IES grant to </a:t>
            </a:r>
            <a:r>
              <a:rPr lang="en-US" dirty="0" err="1" smtClean="0"/>
              <a:t>Golinkoff</a:t>
            </a:r>
            <a:r>
              <a:rPr lang="en-US" dirty="0" smtClean="0"/>
              <a:t>, Hirsh-Pasek, Iglesias, </a:t>
            </a:r>
            <a:r>
              <a:rPr lang="en-US" dirty="0" err="1" smtClean="0"/>
              <a:t>DeVilliers</a:t>
            </a:r>
            <a:r>
              <a:rPr lang="en-US" dirty="0" smtClean="0"/>
              <a:t>&amp; Wilson</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334" y="101600"/>
            <a:ext cx="5985933" cy="769441"/>
          </a:xfrm>
          <a:prstGeom prst="rect">
            <a:avLst/>
          </a:prstGeom>
          <a:noFill/>
        </p:spPr>
        <p:txBody>
          <a:bodyPr wrap="square" rtlCol="0">
            <a:spAutoFit/>
          </a:bodyPr>
          <a:lstStyle/>
          <a:p>
            <a:r>
              <a:rPr lang="en-US" sz="4400" dirty="0" smtClean="0"/>
              <a:t>Policy implications??</a:t>
            </a:r>
            <a:endParaRPr lang="en-US" sz="4400" dirty="0"/>
          </a:p>
        </p:txBody>
      </p:sp>
      <p:sp>
        <p:nvSpPr>
          <p:cNvPr id="3" name="TextBox 2"/>
          <p:cNvSpPr txBox="1"/>
          <p:nvPr/>
        </p:nvSpPr>
        <p:spPr>
          <a:xfrm>
            <a:off x="110067" y="1253469"/>
            <a:ext cx="8822266" cy="5324536"/>
          </a:xfrm>
          <a:prstGeom prst="rect">
            <a:avLst/>
          </a:prstGeom>
          <a:noFill/>
        </p:spPr>
        <p:txBody>
          <a:bodyPr wrap="square" rtlCol="0">
            <a:spAutoFit/>
          </a:bodyPr>
          <a:lstStyle/>
          <a:p>
            <a:pPr>
              <a:buFont typeface="Wingdings" charset="2"/>
              <a:buChar char="v"/>
            </a:pPr>
            <a:r>
              <a:rPr lang="en-US" dirty="0" smtClean="0"/>
              <a:t>Reading outcomes will not be strong unless a child’s language is strong</a:t>
            </a:r>
          </a:p>
          <a:p>
            <a:endParaRPr lang="en-US" dirty="0" smtClean="0"/>
          </a:p>
          <a:p>
            <a:pPr>
              <a:buFont typeface="Wingdings" charset="2"/>
              <a:buChar char="v"/>
            </a:pPr>
            <a:r>
              <a:rPr lang="en-US" dirty="0" smtClean="0"/>
              <a:t> Start early: A large portion of North Carolina’s children are in preschool which is great, , but even 4 years of age is too late to groom great language skills</a:t>
            </a:r>
          </a:p>
          <a:p>
            <a:endParaRPr lang="en-US" dirty="0" smtClean="0"/>
          </a:p>
          <a:p>
            <a:pPr>
              <a:buFont typeface="Wingdings" charset="2"/>
              <a:buChar char="v"/>
            </a:pPr>
            <a:r>
              <a:rPr lang="en-US" dirty="0" smtClean="0"/>
              <a:t> Mandate professional development to link research and practice; language to reading.  So, in every document you write for early reading achievement add the word “language” when you see the word “literacy”</a:t>
            </a:r>
          </a:p>
          <a:p>
            <a:pPr>
              <a:buFont typeface="Wingdings" charset="2"/>
              <a:buChar char="v"/>
            </a:pPr>
            <a:endParaRPr lang="en-US" dirty="0" smtClean="0"/>
          </a:p>
          <a:p>
            <a:pPr>
              <a:buFont typeface="Wingdings" charset="2"/>
              <a:buChar char="v"/>
            </a:pPr>
            <a:r>
              <a:rPr lang="en-US" dirty="0" smtClean="0"/>
              <a:t>Demand high teacher to child rations (so that children get enough direct input)…Perhaps working with Teach for America to place more language rich teachers in preschool and elementary classrooms</a:t>
            </a:r>
          </a:p>
          <a:p>
            <a:endParaRPr lang="en-US" dirty="0" smtClean="0"/>
          </a:p>
          <a:p>
            <a:pPr>
              <a:buFont typeface="Wingdings" charset="2"/>
              <a:buChar char="v"/>
            </a:pPr>
            <a:r>
              <a:rPr lang="en-US" dirty="0" smtClean="0"/>
              <a:t> Ensure high quality language in – not TV, or mere exposure to words through book reading, but meaningful social interactions with words</a:t>
            </a:r>
          </a:p>
          <a:p>
            <a:endParaRPr lang="en-US" sz="1600" dirty="0" smtClean="0"/>
          </a:p>
          <a:p>
            <a:pPr lvl="1">
              <a:buFont typeface="Wingdings" charset="2"/>
              <a:buChar char="v"/>
            </a:pPr>
            <a:endParaRPr lang="en-US" sz="1600" dirty="0" smtClean="0"/>
          </a:p>
          <a:p>
            <a:pPr>
              <a:buFont typeface="Wingdings" charset="2"/>
              <a:buChar char="v"/>
            </a:pPr>
            <a:endParaRPr lang="en-US" dirty="0" smtClean="0"/>
          </a:p>
          <a:p>
            <a:pPr>
              <a:buFont typeface="Wingdings" charset="2"/>
              <a:buChar char="v"/>
            </a:pP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769" y="1715273"/>
            <a:ext cx="7793533" cy="4801315"/>
          </a:xfrm>
          <a:prstGeom prst="rect">
            <a:avLst/>
          </a:prstGeom>
        </p:spPr>
        <p:txBody>
          <a:bodyPr wrap="square">
            <a:spAutoFit/>
          </a:bodyPr>
          <a:lstStyle/>
          <a:p>
            <a:pPr>
              <a:buFont typeface="Wingdings" charset="2"/>
              <a:buChar char="v"/>
            </a:pPr>
            <a:r>
              <a:rPr lang="en-US" dirty="0" smtClean="0"/>
              <a:t> Use a curriculum that covers broader domains (social studies and science) and that goes beyond the classroom</a:t>
            </a:r>
          </a:p>
          <a:p>
            <a:endParaRPr lang="en-US" dirty="0" smtClean="0"/>
          </a:p>
          <a:p>
            <a:pPr>
              <a:buFont typeface="Wingdings" charset="2"/>
              <a:buChar char="v"/>
            </a:pPr>
            <a:r>
              <a:rPr lang="en-US" dirty="0" smtClean="0"/>
              <a:t> Ensure that teachers and parents use the curricula (assess through observation &amp; process measures)</a:t>
            </a:r>
          </a:p>
          <a:p>
            <a:pPr>
              <a:buFont typeface="Wingdings" charset="2"/>
              <a:buChar char="v"/>
            </a:pPr>
            <a:endParaRPr lang="en-US" dirty="0" smtClean="0"/>
          </a:p>
          <a:p>
            <a:pPr>
              <a:buFont typeface="Wingdings" charset="2"/>
              <a:buChar char="v"/>
            </a:pPr>
            <a:r>
              <a:rPr lang="en-US" dirty="0" smtClean="0"/>
              <a:t> Think beyond the classroom: Ask how the broader community of pediatricians and business people can reinforce what goes on in school</a:t>
            </a:r>
          </a:p>
          <a:p>
            <a:endParaRPr lang="en-US" dirty="0" smtClean="0"/>
          </a:p>
          <a:p>
            <a:pPr>
              <a:buFont typeface="Wingdings" charset="2"/>
              <a:buChar char="v"/>
            </a:pPr>
            <a:r>
              <a:rPr lang="en-US" dirty="0" smtClean="0"/>
              <a:t> Ensure that evidence based practice in preschool aligns with practice in higher grades. That is align the “speaking and listening” and literacy components of the Core and ask how preschool policy can feed into these benchmarks. NOTE, this does not mean merely spreading the core for K down into </a:t>
            </a:r>
            <a:r>
              <a:rPr lang="en-US" dirty="0" err="1" smtClean="0"/>
              <a:t>PreK</a:t>
            </a:r>
            <a:r>
              <a:rPr lang="en-US" dirty="0" smtClean="0"/>
              <a:t>.</a:t>
            </a:r>
          </a:p>
          <a:p>
            <a:pPr>
              <a:buFont typeface="Wingdings" charset="2"/>
              <a:buChar char="v"/>
            </a:pPr>
            <a:endParaRPr lang="en-US" dirty="0" smtClean="0"/>
          </a:p>
          <a:p>
            <a:pPr>
              <a:buFont typeface="Wingdings" charset="2"/>
              <a:buChar char="v"/>
            </a:pPr>
            <a:r>
              <a:rPr lang="en-US" dirty="0" smtClean="0"/>
              <a:t>Recognize that what is good for typically developing monolingual children is also good for second language learners!</a:t>
            </a:r>
          </a:p>
        </p:txBody>
      </p:sp>
      <p:sp>
        <p:nvSpPr>
          <p:cNvPr id="3" name="Rectangle 2"/>
          <p:cNvSpPr/>
          <p:nvPr/>
        </p:nvSpPr>
        <p:spPr>
          <a:xfrm>
            <a:off x="799970" y="536023"/>
            <a:ext cx="7480144" cy="769441"/>
          </a:xfrm>
          <a:prstGeom prst="rect">
            <a:avLst/>
          </a:prstGeom>
        </p:spPr>
        <p:txBody>
          <a:bodyPr wrap="square">
            <a:spAutoFit/>
          </a:bodyPr>
          <a:lstStyle/>
          <a:p>
            <a:r>
              <a:rPr lang="en-US" sz="4400" b="1" dirty="0" smtClean="0"/>
              <a:t>Policy implications cont??</a:t>
            </a:r>
            <a:endParaRPr lang="en-US" sz="44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Scarborough’s terms</a:t>
            </a:r>
            <a:endParaRPr lang="en-US" dirty="0"/>
          </a:p>
        </p:txBody>
      </p:sp>
      <p:pic>
        <p:nvPicPr>
          <p:cNvPr id="4" name="Content Placeholder 3" descr="Screen shot 2010-02-10 at 12.15.34 PM.png"/>
          <p:cNvPicPr>
            <a:picLocks noGrp="1" noChangeAspect="1"/>
          </p:cNvPicPr>
          <p:nvPr>
            <p:ph idx="1"/>
          </p:nvPr>
        </p:nvPicPr>
        <p:blipFill>
          <a:blip r:embed="rId2"/>
          <a:srcRect l="-10447" r="-10447"/>
          <a:stretch>
            <a:fillRect/>
          </a:stretch>
        </p:blip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8259" y="714566"/>
            <a:ext cx="3122049" cy="5786200"/>
          </a:xfrm>
          <a:prstGeom prst="rect">
            <a:avLst/>
          </a:prstGeom>
        </p:spPr>
        <p:txBody>
          <a:bodyPr wrap="square">
            <a:spAutoFit/>
          </a:bodyPr>
          <a:lstStyle/>
          <a:p>
            <a:pPr marL="342900" indent="-342900">
              <a:buAutoNum type="arabicPeriod"/>
            </a:pPr>
            <a:r>
              <a:rPr lang="en-US" sz="1600" dirty="0" smtClean="0"/>
              <a:t>Reading is a complex process</a:t>
            </a:r>
          </a:p>
          <a:p>
            <a:pPr marL="342900" indent="-342900"/>
            <a:endParaRPr lang="en-US" sz="1600" dirty="0" smtClean="0"/>
          </a:p>
          <a:p>
            <a:pPr marL="342900" indent="-342900">
              <a:buAutoNum type="arabicPeriod"/>
            </a:pPr>
            <a:r>
              <a:rPr lang="en-US" sz="1600" dirty="0" smtClean="0"/>
              <a:t>We know about how to support code skills and less about language to support reading</a:t>
            </a:r>
          </a:p>
          <a:p>
            <a:pPr marL="342900" indent="-342900"/>
            <a:endParaRPr lang="en-US" sz="1600" dirty="0" smtClean="0"/>
          </a:p>
          <a:p>
            <a:pPr marL="342900" indent="-342900">
              <a:buAutoNum type="arabicPeriod"/>
            </a:pPr>
            <a:r>
              <a:rPr lang="en-US" sz="1600" dirty="0" smtClean="0"/>
              <a:t>Yet those who study language development in the crib have lessons for the classroom</a:t>
            </a:r>
          </a:p>
          <a:p>
            <a:pPr marL="342900" indent="-342900"/>
            <a:endParaRPr lang="en-US" sz="1600" dirty="0" smtClean="0"/>
          </a:p>
          <a:p>
            <a:pPr marL="342900" indent="-342900">
              <a:buAutoNum type="arabicPeriod"/>
            </a:pPr>
            <a:r>
              <a:rPr lang="en-US" sz="1600" dirty="0" smtClean="0"/>
              <a:t>Six principles of language learning can help us promote strong language for reading for all children</a:t>
            </a:r>
          </a:p>
          <a:p>
            <a:pPr marL="342900" indent="-342900">
              <a:buAutoNum type="arabicPeriod"/>
            </a:pPr>
            <a:endParaRPr lang="en-US" sz="1600" dirty="0" smtClean="0"/>
          </a:p>
          <a:p>
            <a:pPr marL="342900" indent="-342900">
              <a:buAutoNum type="arabicPeriod"/>
            </a:pPr>
            <a:r>
              <a:rPr lang="en-US" sz="1600" dirty="0" smtClean="0"/>
              <a:t>We can put these principles into practice now and can help every child build a foundation for reading</a:t>
            </a:r>
          </a:p>
          <a:p>
            <a:pPr marL="342900" indent="-342900">
              <a:buAutoNum type="arabicPeriod"/>
            </a:pPr>
            <a:endParaRPr lang="en-US" dirty="0" smtClean="0"/>
          </a:p>
        </p:txBody>
      </p:sp>
      <p:sp>
        <p:nvSpPr>
          <p:cNvPr id="5" name="TextBox 4"/>
          <p:cNvSpPr txBox="1"/>
          <p:nvPr/>
        </p:nvSpPr>
        <p:spPr>
          <a:xfrm>
            <a:off x="3142634" y="129790"/>
            <a:ext cx="2808903" cy="584776"/>
          </a:xfrm>
          <a:prstGeom prst="rect">
            <a:avLst/>
          </a:prstGeom>
          <a:noFill/>
        </p:spPr>
        <p:txBody>
          <a:bodyPr wrap="square" rtlCol="0">
            <a:spAutoFit/>
          </a:bodyPr>
          <a:lstStyle/>
          <a:p>
            <a:r>
              <a:rPr lang="en-US" sz="3200" b="1" dirty="0" smtClean="0">
                <a:solidFill>
                  <a:schemeClr val="bg2">
                    <a:lumMod val="50000"/>
                  </a:schemeClr>
                </a:solidFill>
              </a:rPr>
              <a:t>In sum…</a:t>
            </a:r>
            <a:endParaRPr lang="en-US" sz="3200" b="1" dirty="0">
              <a:solidFill>
                <a:schemeClr val="bg2">
                  <a:lumMod val="50000"/>
                </a:schemeClr>
              </a:solidFill>
            </a:endParaRPr>
          </a:p>
        </p:txBody>
      </p:sp>
      <p:pic>
        <p:nvPicPr>
          <p:cNvPr id="6" name="Picture 5" descr="Screen shot 2011-03-01 at 10.15.20 PM.png"/>
          <p:cNvPicPr>
            <a:picLocks noChangeAspect="1"/>
          </p:cNvPicPr>
          <p:nvPr/>
        </p:nvPicPr>
        <p:blipFill>
          <a:blip r:embed="rId2"/>
          <a:stretch>
            <a:fillRect/>
          </a:stretch>
        </p:blipFill>
        <p:spPr>
          <a:xfrm>
            <a:off x="120514" y="241039"/>
            <a:ext cx="2433069" cy="2510999"/>
          </a:xfrm>
          <a:prstGeom prst="rect">
            <a:avLst/>
          </a:prstGeom>
          <a:effectLst>
            <a:outerShdw blurRad="50800" dist="38100" dir="3360000">
              <a:srgbClr val="000000">
                <a:alpha val="43000"/>
              </a:srgbClr>
            </a:outerShdw>
          </a:effectLst>
        </p:spPr>
      </p:pic>
      <p:pic>
        <p:nvPicPr>
          <p:cNvPr id="7" name="Picture 6" descr="Screen shot 2011-03-01 at 10.17.22 PM.png"/>
          <p:cNvPicPr>
            <a:picLocks noChangeAspect="1"/>
          </p:cNvPicPr>
          <p:nvPr/>
        </p:nvPicPr>
        <p:blipFill>
          <a:blip r:embed="rId3"/>
          <a:stretch>
            <a:fillRect/>
          </a:stretch>
        </p:blipFill>
        <p:spPr>
          <a:xfrm>
            <a:off x="6111275" y="3680468"/>
            <a:ext cx="2716975" cy="2928110"/>
          </a:xfrm>
          <a:prstGeom prst="rect">
            <a:avLst/>
          </a:prstGeom>
        </p:spPr>
      </p:pic>
      <p:sp>
        <p:nvSpPr>
          <p:cNvPr id="8" name="Rectangle 7"/>
          <p:cNvSpPr/>
          <p:nvPr/>
        </p:nvSpPr>
        <p:spPr>
          <a:xfrm>
            <a:off x="6535568" y="3967859"/>
            <a:ext cx="908490" cy="831607"/>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535568" y="4208898"/>
            <a:ext cx="908490" cy="369332"/>
          </a:xfrm>
          <a:prstGeom prst="rect">
            <a:avLst/>
          </a:prstGeom>
          <a:noFill/>
        </p:spPr>
        <p:txBody>
          <a:bodyPr wrap="square" rtlCol="0">
            <a:spAutoFit/>
          </a:bodyPr>
          <a:lstStyle/>
          <a:p>
            <a:r>
              <a:rPr lang="en-US" dirty="0" smtClean="0"/>
              <a:t>B-O-Y</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2-31 at 12.11.34 PM.png"/>
          <p:cNvPicPr>
            <a:picLocks noChangeAspect="1"/>
          </p:cNvPicPr>
          <p:nvPr/>
        </p:nvPicPr>
        <p:blipFill>
          <a:blip r:embed="rId2"/>
          <a:stretch>
            <a:fillRect/>
          </a:stretch>
        </p:blipFill>
        <p:spPr>
          <a:xfrm rot="20251787">
            <a:off x="3116456" y="1391855"/>
            <a:ext cx="2629874" cy="2136773"/>
          </a:xfrm>
          <a:prstGeom prst="rect">
            <a:avLst/>
          </a:prstGeom>
          <a:effectLst>
            <a:outerShdw blurRad="50800" dist="38100" dir="8580000">
              <a:srgbClr val="000000">
                <a:alpha val="43000"/>
              </a:srgbClr>
            </a:outerShdw>
          </a:effectLst>
        </p:spPr>
      </p:pic>
      <p:sp>
        <p:nvSpPr>
          <p:cNvPr id="8" name="TextBox 7"/>
          <p:cNvSpPr txBox="1"/>
          <p:nvPr/>
        </p:nvSpPr>
        <p:spPr>
          <a:xfrm>
            <a:off x="1091226" y="4728490"/>
            <a:ext cx="7378571" cy="369332"/>
          </a:xfrm>
          <a:prstGeom prst="rect">
            <a:avLst/>
          </a:prstGeom>
          <a:noFill/>
        </p:spPr>
        <p:txBody>
          <a:bodyPr wrap="square" rtlCol="0">
            <a:spAutoFit/>
          </a:bodyPr>
          <a:lstStyle/>
          <a:p>
            <a:pPr algn="ctr"/>
            <a:r>
              <a:rPr lang="en-US" dirty="0" smtClean="0"/>
              <a:t>And thanks to NSF, IES and NIH for funding research on these issues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We know a tremendous amount about the word recognition or “code” skills</a:t>
            </a:r>
            <a:endParaRPr lang="en-US" sz="2800" b="1" dirty="0"/>
          </a:p>
        </p:txBody>
      </p:sp>
      <p:pic>
        <p:nvPicPr>
          <p:cNvPr id="4" name="Content Placeholder 3" descr="Screen shot 2010-02-10 at 12.15.34 PM.png"/>
          <p:cNvPicPr>
            <a:picLocks noGrp="1" noChangeAspect="1"/>
          </p:cNvPicPr>
          <p:nvPr>
            <p:ph idx="1"/>
          </p:nvPr>
        </p:nvPicPr>
        <p:blipFill>
          <a:blip r:embed="rId2"/>
          <a:srcRect l="-10447" r="-10447"/>
          <a:stretch>
            <a:fillRect/>
          </a:stretch>
        </p:blipFill>
        <p:spPr/>
      </p:pic>
      <p:sp>
        <p:nvSpPr>
          <p:cNvPr id="5" name="Rectangle 4"/>
          <p:cNvSpPr/>
          <p:nvPr/>
        </p:nvSpPr>
        <p:spPr>
          <a:xfrm>
            <a:off x="1307113" y="4533372"/>
            <a:ext cx="2521524" cy="1464771"/>
          </a:xfrm>
          <a:prstGeom prst="rect">
            <a:avLst/>
          </a:prstGeom>
          <a:solidFill>
            <a:srgbClr val="FF0000">
              <a:alpha val="26000"/>
            </a:srgbClr>
          </a:solidFill>
          <a:ln>
            <a:solidFill>
              <a:srgbClr val="FF0000">
                <a:alpha val="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04543" y="6322617"/>
            <a:ext cx="7940983" cy="369332"/>
          </a:xfrm>
          <a:prstGeom prst="rect">
            <a:avLst/>
          </a:prstGeom>
          <a:noFill/>
        </p:spPr>
        <p:txBody>
          <a:bodyPr wrap="square" rtlCol="0">
            <a:spAutoFit/>
          </a:bodyPr>
          <a:lstStyle/>
          <a:p>
            <a:pPr algn="ctr"/>
            <a:r>
              <a:rPr lang="en-US" dirty="0" smtClean="0"/>
              <a:t>And they are critical for learning to read</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389369"/>
            <a:ext cx="8147051" cy="750927"/>
          </a:xfrm>
        </p:spPr>
        <p:txBody>
          <a:bodyPr/>
          <a:lstStyle/>
          <a:p>
            <a:r>
              <a:rPr lang="en-US" sz="4000" b="1" dirty="0" smtClean="0"/>
              <a:t>But code skills are not enough!</a:t>
            </a:r>
            <a:endParaRPr lang="en-US" sz="4000" b="1" dirty="0"/>
          </a:p>
        </p:txBody>
      </p:sp>
      <p:pic>
        <p:nvPicPr>
          <p:cNvPr id="4" name="Content Placeholder 3" descr="Screen shot 2010-02-10 at 1.56.55 PM.png"/>
          <p:cNvPicPr>
            <a:picLocks noGrp="1" noChangeAspect="1"/>
          </p:cNvPicPr>
          <p:nvPr>
            <p:ph idx="1"/>
          </p:nvPr>
        </p:nvPicPr>
        <p:blipFill>
          <a:blip r:embed="rId2"/>
          <a:srcRect l="-8907" r="-8907"/>
          <a:stretch>
            <a:fillRect/>
          </a:stretch>
        </p:blipFill>
        <p:spPr>
          <a:xfrm>
            <a:off x="2373199" y="1297959"/>
            <a:ext cx="4069665" cy="2180744"/>
          </a:xfrm>
        </p:spPr>
      </p:pic>
      <p:pic>
        <p:nvPicPr>
          <p:cNvPr id="5" name="Picture 4" descr="Screen shot 2010-02-10 at 1.57.28 PM.png"/>
          <p:cNvPicPr>
            <a:picLocks noChangeAspect="1"/>
          </p:cNvPicPr>
          <p:nvPr/>
        </p:nvPicPr>
        <p:blipFill>
          <a:blip r:embed="rId3"/>
          <a:stretch>
            <a:fillRect/>
          </a:stretch>
        </p:blipFill>
        <p:spPr>
          <a:xfrm>
            <a:off x="1789169" y="3800988"/>
            <a:ext cx="5955014" cy="1920821"/>
          </a:xfrm>
          <a:prstGeom prst="rect">
            <a:avLst/>
          </a:prstGeom>
        </p:spPr>
      </p:pic>
      <p:sp>
        <p:nvSpPr>
          <p:cNvPr id="6" name="TextBox 5"/>
          <p:cNvSpPr txBox="1"/>
          <p:nvPr/>
        </p:nvSpPr>
        <p:spPr>
          <a:xfrm>
            <a:off x="498475" y="1844869"/>
            <a:ext cx="1049666" cy="369332"/>
          </a:xfrm>
          <a:prstGeom prst="rect">
            <a:avLst/>
          </a:prstGeom>
          <a:noFill/>
        </p:spPr>
        <p:txBody>
          <a:bodyPr wrap="square" rtlCol="0">
            <a:spAutoFit/>
          </a:bodyPr>
          <a:lstStyle/>
          <a:p>
            <a:r>
              <a:rPr lang="en-US" dirty="0" smtClean="0"/>
              <a:t>Hebrew</a:t>
            </a:r>
            <a:endParaRPr lang="en-US" dirty="0"/>
          </a:p>
        </p:txBody>
      </p:sp>
      <p:sp>
        <p:nvSpPr>
          <p:cNvPr id="7" name="TextBox 6"/>
          <p:cNvSpPr txBox="1"/>
          <p:nvPr/>
        </p:nvSpPr>
        <p:spPr>
          <a:xfrm>
            <a:off x="611839" y="4125461"/>
            <a:ext cx="936301" cy="369332"/>
          </a:xfrm>
          <a:prstGeom prst="rect">
            <a:avLst/>
          </a:prstGeom>
          <a:noFill/>
        </p:spPr>
        <p:txBody>
          <a:bodyPr wrap="square" rtlCol="0">
            <a:spAutoFit/>
          </a:bodyPr>
          <a:lstStyle/>
          <a:p>
            <a:r>
              <a:rPr lang="en-US" dirty="0" smtClean="0"/>
              <a:t>Greek</a:t>
            </a:r>
            <a:endParaRPr lang="en-US" dirty="0"/>
          </a:p>
        </p:txBody>
      </p:sp>
      <p:sp>
        <p:nvSpPr>
          <p:cNvPr id="8" name="TextBox 7"/>
          <p:cNvSpPr txBox="1"/>
          <p:nvPr/>
        </p:nvSpPr>
        <p:spPr>
          <a:xfrm>
            <a:off x="880679" y="6165015"/>
            <a:ext cx="7629464"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smtClean="0">
                <a:solidFill>
                  <a:schemeClr val="bg1"/>
                </a:solidFill>
              </a:rPr>
              <a:t>You have to translate print into meaning!</a:t>
            </a:r>
            <a:endParaRPr lang="en-US" sz="2000" b="1"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203955"/>
            <a:ext cx="8147051" cy="1175584"/>
          </a:xfrm>
        </p:spPr>
        <p:txBody>
          <a:bodyPr/>
          <a:lstStyle/>
          <a:p>
            <a:r>
              <a:rPr lang="en-US" sz="3200" b="1" dirty="0" smtClean="0"/>
              <a:t>And we know much less about how to support language for reading</a:t>
            </a:r>
            <a:endParaRPr lang="en-US" sz="3200" b="1" dirty="0"/>
          </a:p>
        </p:txBody>
      </p:sp>
      <p:pic>
        <p:nvPicPr>
          <p:cNvPr id="4" name="Content Placeholder 3" descr="Screen shot 2010-02-10 at 12.15.34 PM.png"/>
          <p:cNvPicPr>
            <a:picLocks noGrp="1" noChangeAspect="1"/>
          </p:cNvPicPr>
          <p:nvPr>
            <p:ph idx="1"/>
          </p:nvPr>
        </p:nvPicPr>
        <p:blipFill>
          <a:blip r:embed="rId2"/>
          <a:srcRect l="-10447" r="-10447"/>
          <a:stretch>
            <a:fillRect/>
          </a:stretch>
        </p:blipFill>
        <p:spPr/>
      </p:pic>
      <p:sp>
        <p:nvSpPr>
          <p:cNvPr id="5" name="Rectangle 4"/>
          <p:cNvSpPr/>
          <p:nvPr/>
        </p:nvSpPr>
        <p:spPr>
          <a:xfrm>
            <a:off x="1529601" y="2503088"/>
            <a:ext cx="2187792" cy="1956117"/>
          </a:xfrm>
          <a:prstGeom prst="rect">
            <a:avLst/>
          </a:prstGeom>
          <a:solidFill>
            <a:srgbClr val="FF0000">
              <a:alpha val="2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add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majorFont>
      <a:minorFont>
        <a:latin typeface="Book Antiqua"/>
        <a:ea typeface=""/>
        <a:cs typeface=""/>
        <a:font script="Jpan" typeface="ＭＳ 明朝"/>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427</TotalTime>
  <Words>2631</Words>
  <Application>Microsoft Macintosh PowerPoint</Application>
  <PresentationFormat>On-screen Show (4:3)</PresentationFormat>
  <Paragraphs>324</Paragraphs>
  <Slides>61</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Saddle</vt:lpstr>
      <vt:lpstr>Chart</vt:lpstr>
      <vt:lpstr>Language for literacy:  Preparing our children for 3rd grade reading</vt:lpstr>
      <vt:lpstr>A riddle for policy makers</vt:lpstr>
      <vt:lpstr>OR….Why did US kids still look terrible on the PISA scores released this year?</vt:lpstr>
      <vt:lpstr>The answer in this presentation??</vt:lpstr>
      <vt:lpstr>Reading is complex</vt:lpstr>
      <vt:lpstr>In Scarborough’s terms</vt:lpstr>
      <vt:lpstr>We know a tremendous amount about the word recognition or “code” skills</vt:lpstr>
      <vt:lpstr>But code skills are not enough!</vt:lpstr>
      <vt:lpstr>And we know much less about how to support language for reading</vt:lpstr>
      <vt:lpstr>Slide 10</vt:lpstr>
      <vt:lpstr>Slide 11</vt:lpstr>
      <vt:lpstr>The Evidence </vt:lpstr>
      <vt:lpstr>More recently…</vt:lpstr>
      <vt:lpstr>Despite these facts, </vt:lpstr>
      <vt:lpstr>And for low income children this can have dire consequences </vt:lpstr>
      <vt:lpstr>1995: Hart and Risley</vt:lpstr>
      <vt:lpstr>Results?</vt:lpstr>
      <vt:lpstr>Significance?</vt:lpstr>
      <vt:lpstr>Slide 19</vt:lpstr>
      <vt:lpstr>2009: Fernald finds</vt:lpstr>
      <vt:lpstr>2010: Hackman&amp; Farah</vt:lpstr>
      <vt:lpstr>These findings are particularly important for those learning English as a second language  </vt:lpstr>
      <vt:lpstr>Slide 23</vt:lpstr>
      <vt:lpstr>Slide 24</vt:lpstr>
      <vt:lpstr>  Distilling from the literature, we boldly (or was that tentatively) suggest 6 principles of language learning that can be used to enhance language outcomes and the foundation for reading  </vt:lpstr>
      <vt:lpstr>The 6 principles</vt:lpstr>
      <vt:lpstr>1. Children learn what they hear most-- frequency matters </vt:lpstr>
      <vt:lpstr>A closer look at Fernald (2009): Amount matters because it increases processing speed!  </vt:lpstr>
      <vt:lpstr>Slide 29</vt:lpstr>
      <vt:lpstr>The 6 principles</vt:lpstr>
      <vt:lpstr>  The evidence? Children learn words for things and events that interest them</vt:lpstr>
      <vt:lpstr>Introducing the 6 principles</vt:lpstr>
      <vt:lpstr>The evidence: Interactive and responsive environments build language learning</vt:lpstr>
      <vt:lpstr>Encouragements (Affirmatives, praising)</vt:lpstr>
      <vt:lpstr>Evidence 2: Focus on Hirsh-Pasek &amp;Burchinal (2005) using the NICHD ECCRN Data Base</vt:lpstr>
      <vt:lpstr>Evidence 3: Video chats vs TV Roseberry, Hirsh-Pasek and Golinkoff, 2013</vt:lpstr>
      <vt:lpstr>Results –  How did children respond to video chats compared to live interactions? </vt:lpstr>
      <vt:lpstr>Example 4: The cell phone study  And what happens to word learning when we BREAK the interaction?</vt:lpstr>
      <vt:lpstr>The 6 principles</vt:lpstr>
      <vt:lpstr>The evidence: Children learn best in meaningful contexts</vt:lpstr>
      <vt:lpstr>The 6 principles</vt:lpstr>
      <vt:lpstr>The Evidence: Children need to hear diverse examples of words and language structures</vt:lpstr>
      <vt:lpstr>The 6 principles</vt:lpstr>
      <vt:lpstr>The evidence: Vocabulary and grammatical development are reciprocal processes</vt:lpstr>
      <vt:lpstr>Reprise: We can define language learning through  6 basic principles </vt:lpstr>
      <vt:lpstr>Slide 46</vt:lpstr>
      <vt:lpstr>The practical challenge: The 6 Principles in practice</vt:lpstr>
      <vt:lpstr>Slide 48</vt:lpstr>
      <vt:lpstr>The 6 Language principles in two language styles</vt:lpstr>
      <vt:lpstr>Can we train parents and teachers to be more like mother 3?</vt:lpstr>
      <vt:lpstr>We need to systematically manipulate the 6 principles, and change language trajectories for young children by starting early</vt:lpstr>
      <vt:lpstr>Some examples of curricular changes</vt:lpstr>
      <vt:lpstr>We also trained parents and caregivers in our work on the California Preschool Curricula</vt:lpstr>
      <vt:lpstr>And example of using the 6 principles in the wider community</vt:lpstr>
      <vt:lpstr> Turning supermarkets into children’s museums</vt:lpstr>
      <vt:lpstr>Slide 56</vt:lpstr>
      <vt:lpstr>We are creating assessments to examine milestones in language growth for English and Spanish speaking children The Computer-Administered Early Language Screener (CELS)</vt:lpstr>
      <vt:lpstr>Slide 58</vt:lpstr>
      <vt:lpstr>Slide 59</vt:lpstr>
      <vt:lpstr>Slide 60</vt:lpstr>
      <vt:lpstr>Slide 61</vt:lpstr>
    </vt:vector>
  </TitlesOfParts>
  <Company>Temple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for reading:  Part of the equation in any 3rd grade reading guarantee</dc:title>
  <dc:creator>Kathy Hirsh-Pasek</dc:creator>
  <cp:lastModifiedBy>User</cp:lastModifiedBy>
  <cp:revision>37</cp:revision>
  <dcterms:created xsi:type="dcterms:W3CDTF">2014-05-02T22:22:50Z</dcterms:created>
  <dcterms:modified xsi:type="dcterms:W3CDTF">2014-05-05T11:56:53Z</dcterms:modified>
</cp:coreProperties>
</file>