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4" r:id="rId9"/>
    <p:sldId id="269" r:id="rId10"/>
    <p:sldId id="270" r:id="rId11"/>
    <p:sldId id="271" r:id="rId12"/>
    <p:sldId id="272" r:id="rId13"/>
    <p:sldId id="273" r:id="rId14"/>
    <p:sldId id="274" r:id="rId15"/>
    <p:sldId id="275" r:id="rId16"/>
    <p:sldId id="276" r:id="rId17"/>
    <p:sldId id="277" r:id="rId18"/>
    <p:sldId id="278" r:id="rId19"/>
    <p:sldId id="301" r:id="rId20"/>
    <p:sldId id="300" r:id="rId21"/>
    <p:sldId id="279" r:id="rId22"/>
    <p:sldId id="280" r:id="rId23"/>
    <p:sldId id="303" r:id="rId24"/>
    <p:sldId id="281" r:id="rId25"/>
    <p:sldId id="282" r:id="rId26"/>
    <p:sldId id="284" r:id="rId27"/>
    <p:sldId id="285" r:id="rId28"/>
    <p:sldId id="286" r:id="rId29"/>
    <p:sldId id="288" r:id="rId30"/>
    <p:sldId id="289" r:id="rId31"/>
    <p:sldId id="287" r:id="rId32"/>
    <p:sldId id="290" r:id="rId33"/>
    <p:sldId id="291" r:id="rId34"/>
    <p:sldId id="297" r:id="rId35"/>
    <p:sldId id="296" r:id="rId36"/>
    <p:sldId id="295" r:id="rId37"/>
    <p:sldId id="294" r:id="rId38"/>
    <p:sldId id="293" r:id="rId39"/>
    <p:sldId id="29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E048"/>
    <a:srgbClr val="2647B0"/>
    <a:srgbClr val="129295"/>
    <a:srgbClr val="FFD15A"/>
    <a:srgbClr val="3D1960"/>
    <a:srgbClr val="E98D2E"/>
    <a:srgbClr val="3D233D"/>
    <a:srgbClr val="FF392D"/>
    <a:srgbClr val="0FA855"/>
    <a:srgbClr val="FED7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6" autoAdjust="0"/>
    <p:restoredTop sz="89333" autoAdjust="0"/>
  </p:normalViewPr>
  <p:slideViewPr>
    <p:cSldViewPr snapToGrid="0" snapToObjects="1">
      <p:cViewPr>
        <p:scale>
          <a:sx n="66" d="100"/>
          <a:sy n="66" d="100"/>
        </p:scale>
        <p:origin x="-18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31100-1F6D-4944-8DE9-6124305101E5}" type="datetimeFigureOut">
              <a:rPr lang="en-US" smtClean="0"/>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34844-5682-F14B-A9F7-F2A8E7C629A6}" type="slidenum">
              <a:rPr lang="en-US" smtClean="0"/>
              <a:t>‹#›</a:t>
            </a:fld>
            <a:endParaRPr lang="en-US"/>
          </a:p>
        </p:txBody>
      </p:sp>
    </p:spTree>
    <p:extLst>
      <p:ext uri="{BB962C8B-B14F-4D97-AF65-F5344CB8AC3E}">
        <p14:creationId xmlns:p14="http://schemas.microsoft.com/office/powerpoint/2010/main" val="2417318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school</a:t>
            </a:r>
            <a:r>
              <a:rPr lang="en-US" baseline="0" dirty="0" smtClean="0"/>
              <a:t> districts</a:t>
            </a:r>
          </a:p>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15</a:t>
            </a:fld>
            <a:endParaRPr lang="en-US"/>
          </a:p>
        </p:txBody>
      </p:sp>
    </p:spTree>
    <p:extLst>
      <p:ext uri="{BB962C8B-B14F-4D97-AF65-F5344CB8AC3E}">
        <p14:creationId xmlns:p14="http://schemas.microsoft.com/office/powerpoint/2010/main" val="308124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24</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25</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34</a:t>
            </a:fld>
            <a:endParaRPr lang="en-US"/>
          </a:p>
        </p:txBody>
      </p:sp>
    </p:spTree>
    <p:extLst>
      <p:ext uri="{BB962C8B-B14F-4D97-AF65-F5344CB8AC3E}">
        <p14:creationId xmlns:p14="http://schemas.microsoft.com/office/powerpoint/2010/main" val="72162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ct val="5000"/>
              </a:spcAft>
              <a:buClr>
                <a:srgbClr val="FFC000"/>
              </a:buClr>
              <a:buSzPct val="100000"/>
              <a:buFont typeface="Arial" pitchFamily="34" charset="0"/>
              <a:buNone/>
            </a:pPr>
            <a:r>
              <a:rPr lang="en-US" dirty="0" smtClean="0"/>
              <a:t>All the programs we have developed</a:t>
            </a:r>
            <a:r>
              <a:rPr lang="en-US" baseline="0" dirty="0" smtClean="0"/>
              <a:t> share common goals: </a:t>
            </a:r>
          </a:p>
          <a:p>
            <a:pPr marL="171450" indent="-171450">
              <a:lnSpc>
                <a:spcPct val="80000"/>
              </a:lnSpc>
              <a:spcAft>
                <a:spcPct val="5000"/>
              </a:spcAft>
              <a:buClr>
                <a:srgbClr val="FFC000"/>
              </a:buClr>
              <a:buSzPct val="100000"/>
              <a:buFont typeface="Courier New" pitchFamily="49" charset="0"/>
              <a:buChar char="o"/>
            </a:pPr>
            <a:r>
              <a:rPr lang="en-US" dirty="0" smtClean="0"/>
              <a:t>to increase adult knowledge about child development, understanding of children’s behavior, and skills to support early learning</a:t>
            </a:r>
          </a:p>
          <a:p>
            <a:pPr marL="171450" indent="-171450">
              <a:lnSpc>
                <a:spcPct val="80000"/>
              </a:lnSpc>
              <a:spcAft>
                <a:spcPct val="5000"/>
              </a:spcAft>
              <a:buClr>
                <a:srgbClr val="FFC000"/>
              </a:buClr>
              <a:buSzPct val="100000"/>
              <a:buFont typeface="Courier New" pitchFamily="49" charset="0"/>
              <a:buChar char="o"/>
            </a:pPr>
            <a:r>
              <a:rPr lang="en-US" dirty="0" smtClean="0"/>
              <a:t>to develop and support positive social networks</a:t>
            </a:r>
          </a:p>
          <a:p>
            <a:pPr marL="171450" indent="-171450">
              <a:lnSpc>
                <a:spcPct val="80000"/>
              </a:lnSpc>
              <a:spcAft>
                <a:spcPct val="5000"/>
              </a:spcAft>
              <a:buClr>
                <a:srgbClr val="FFC000"/>
              </a:buClr>
              <a:buSzPct val="100000"/>
              <a:buFont typeface="Courier New" pitchFamily="49" charset="0"/>
              <a:buChar char="o"/>
            </a:pPr>
            <a:r>
              <a:rPr lang="en-US" dirty="0" smtClean="0"/>
              <a:t>to provide parents and caregivers with leadership</a:t>
            </a:r>
            <a:r>
              <a:rPr lang="en-US" baseline="0" dirty="0" smtClean="0"/>
              <a:t> and growth opportunities that increase self-efficacy</a:t>
            </a:r>
          </a:p>
          <a:p>
            <a:pPr marL="171450" indent="-171450">
              <a:buFont typeface="Courier New" pitchFamily="49" charset="0"/>
              <a:buChar char="o"/>
            </a:pPr>
            <a:r>
              <a:rPr lang="en-US" baseline="0" dirty="0" smtClean="0"/>
              <a:t>to be a gateway to information, services &amp; resources</a:t>
            </a:r>
          </a:p>
          <a:p>
            <a:pPr marL="171450" indent="-171450">
              <a:buFont typeface="Courier New" pitchFamily="49" charset="0"/>
              <a:buChar char="o"/>
            </a:pPr>
            <a:endParaRPr lang="en-US" baseline="0" dirty="0" smtClean="0"/>
          </a:p>
          <a:p>
            <a:r>
              <a:rPr lang="en-US" baseline="0" smtClean="0"/>
              <a:t>Strength-based </a:t>
            </a:r>
            <a:r>
              <a:rPr lang="en-US" baseline="0" dirty="0" smtClean="0"/>
              <a:t>messages delivered through coaching, modeling, peer conversations, referrals, shared resources, materials, and “training.”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16</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000"/>
              </a:buClr>
              <a:buFont typeface="Arial" pitchFamily="34" charset="0"/>
              <a:buNone/>
            </a:pPr>
            <a:r>
              <a:rPr lang="en-US" dirty="0" smtClean="0"/>
              <a:t>All Kaleidoscope facilitators participate in a 2-day facilitator</a:t>
            </a:r>
            <a:r>
              <a:rPr lang="en-US" baseline="0" dirty="0" smtClean="0"/>
              <a:t> training and quarterly continuing education.</a:t>
            </a:r>
          </a:p>
          <a:p>
            <a:pPr>
              <a:buClr>
                <a:srgbClr val="FFC000"/>
              </a:buClr>
              <a:buFont typeface="Arial" pitchFamily="34" charset="0"/>
              <a:buNone/>
            </a:pPr>
            <a:r>
              <a:rPr lang="en-US" baseline="0" dirty="0" smtClean="0"/>
              <a:t>Groups are h</a:t>
            </a:r>
            <a:r>
              <a:rPr lang="en-US" dirty="0" smtClean="0"/>
              <a:t>osted by community based organizations such as family centers, libraries, immigrant/refugee</a:t>
            </a:r>
            <a:r>
              <a:rPr lang="en-US" baseline="0" dirty="0" smtClean="0"/>
              <a:t> </a:t>
            </a:r>
            <a:r>
              <a:rPr lang="en-US" dirty="0" smtClean="0"/>
              <a:t>serving agencies,</a:t>
            </a:r>
            <a:r>
              <a:rPr lang="en-US" baseline="0" dirty="0" smtClean="0"/>
              <a:t> elementary schools, </a:t>
            </a:r>
            <a:r>
              <a:rPr lang="en-US" dirty="0" smtClean="0"/>
              <a:t>Family Support Centers, shopping malls, apartment complexes, Public </a:t>
            </a:r>
            <a:r>
              <a:rPr lang="en-US" baseline="0" dirty="0" smtClean="0"/>
              <a:t>and private housing, c</a:t>
            </a:r>
            <a:r>
              <a:rPr lang="en-US" dirty="0" smtClean="0"/>
              <a:t>hurches </a:t>
            </a:r>
          </a:p>
          <a:p>
            <a:pPr>
              <a:buClr>
                <a:srgbClr val="FFC000"/>
              </a:buClr>
              <a:buFont typeface="Arial" pitchFamily="34" charset="0"/>
              <a:buNone/>
            </a:pPr>
            <a:endParaRPr lang="en-US" dirty="0" smtClean="0"/>
          </a:p>
          <a:p>
            <a:pPr>
              <a:buClr>
                <a:srgbClr val="FFC000"/>
              </a:buClr>
              <a:buFont typeface="Arial" pitchFamily="34" charset="0"/>
              <a:buNone/>
            </a:pPr>
            <a:r>
              <a:rPr lang="en-US" dirty="0" smtClean="0"/>
              <a:t>Where</a:t>
            </a:r>
            <a:r>
              <a:rPr lang="en-US" baseline="0" dirty="0" smtClean="0"/>
              <a:t> people Pay, Pray, and Play…and Live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17</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80000"/>
              </a:lnSpc>
              <a:spcAft>
                <a:spcPct val="15000"/>
              </a:spcAft>
              <a:buClr>
                <a:schemeClr val="tx1"/>
              </a:buClr>
              <a:buFont typeface="Courier New" pitchFamily="49" charset="0"/>
              <a:buChar char="o"/>
            </a:pPr>
            <a:r>
              <a:rPr lang="en-US" sz="2000" dirty="0" smtClean="0">
                <a:latin typeface="Century Gothic" pitchFamily="34" charset="0"/>
              </a:rPr>
              <a:t>Children and adults participate together in developmentally appropriate activities</a:t>
            </a:r>
          </a:p>
          <a:p>
            <a:pPr marL="342900" lvl="0" indent="-342900">
              <a:lnSpc>
                <a:spcPct val="80000"/>
              </a:lnSpc>
              <a:spcAft>
                <a:spcPct val="15000"/>
              </a:spcAft>
              <a:buClr>
                <a:schemeClr val="tx1"/>
              </a:buClr>
              <a:buFont typeface="Courier New" pitchFamily="49" charset="0"/>
              <a:buChar char="o"/>
            </a:pPr>
            <a:r>
              <a:rPr lang="en-US" sz="2000" dirty="0" smtClean="0">
                <a:latin typeface="Century Gothic" pitchFamily="34" charset="0"/>
              </a:rPr>
              <a:t>Children and adults interact with each other, and with other participants</a:t>
            </a:r>
          </a:p>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18</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Information and</a:t>
            </a:r>
            <a:r>
              <a:rPr lang="en-US" baseline="0" dirty="0" smtClean="0"/>
              <a:t> Service Center – many grandmothers attend this group</a:t>
            </a:r>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19</a:t>
            </a:fld>
            <a:endParaRPr lang="en-US"/>
          </a:p>
        </p:txBody>
      </p:sp>
    </p:spTree>
    <p:extLst>
      <p:ext uri="{BB962C8B-B14F-4D97-AF65-F5344CB8AC3E}">
        <p14:creationId xmlns:p14="http://schemas.microsoft.com/office/powerpoint/2010/main" val="79993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in response to community members who experience</a:t>
            </a:r>
            <a:r>
              <a:rPr lang="en-US" baseline="0" dirty="0" smtClean="0"/>
              <a:t> barriers to accessing culturally relevant early learning information and supports.</a:t>
            </a:r>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20</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Tukwila School District, which is extremely</a:t>
            </a:r>
            <a:r>
              <a:rPr lang="en-US" baseline="0" dirty="0" smtClean="0"/>
              <a:t> diverse, is considering a later start time for middle and high school because of the number of students who arrive late after getting their younger siblings off to elementary school every morning.</a:t>
            </a:r>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21</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Strategies Gold is an observational whole-child assessment administered by Kindergarten teachers in fall.  This provides valuable information on students’ physical, cognitive, social/emotional, language, literacy and mathematics development so teachers may tailor their instruction to individual needs.</a:t>
            </a:r>
          </a:p>
          <a:p>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22</a:t>
            </a:fld>
            <a:endParaRPr lang="en-US"/>
          </a:p>
        </p:txBody>
      </p:sp>
    </p:spTree>
    <p:extLst>
      <p:ext uri="{BB962C8B-B14F-4D97-AF65-F5344CB8AC3E}">
        <p14:creationId xmlns:p14="http://schemas.microsoft.com/office/powerpoint/2010/main" val="125842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50% of children ages</a:t>
            </a:r>
            <a:r>
              <a:rPr lang="en-US" baseline="0" dirty="0" smtClean="0"/>
              <a:t> birth-5 are cared for by family members – “family, friends &amp; neighbors.”</a:t>
            </a:r>
          </a:p>
          <a:p>
            <a:r>
              <a:rPr lang="en-US" baseline="0" dirty="0" smtClean="0"/>
              <a:t>We are working at local, regional and state levels within Coalitions and Collective Action to ensure these children and their families are included in the early learning system.  The issue is equitable access to culturally responsive early learning programs and supports.</a:t>
            </a:r>
            <a:endParaRPr lang="en-US" dirty="0"/>
          </a:p>
        </p:txBody>
      </p:sp>
      <p:sp>
        <p:nvSpPr>
          <p:cNvPr id="4" name="Slide Number Placeholder 3"/>
          <p:cNvSpPr>
            <a:spLocks noGrp="1"/>
          </p:cNvSpPr>
          <p:nvPr>
            <p:ph type="sldNum" sz="quarter" idx="10"/>
          </p:nvPr>
        </p:nvSpPr>
        <p:spPr/>
        <p:txBody>
          <a:bodyPr/>
          <a:lstStyle/>
          <a:p>
            <a:fld id="{44734844-5682-F14B-A9F7-F2A8E7C629A6}" type="slidenum">
              <a:rPr lang="en-US" smtClean="0"/>
              <a:t>23</a:t>
            </a:fld>
            <a:endParaRPr lang="en-US"/>
          </a:p>
        </p:txBody>
      </p:sp>
    </p:spTree>
    <p:extLst>
      <p:ext uri="{BB962C8B-B14F-4D97-AF65-F5344CB8AC3E}">
        <p14:creationId xmlns:p14="http://schemas.microsoft.com/office/powerpoint/2010/main" val="125842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45572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raphicsBuild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52" y="-49389"/>
            <a:ext cx="9275704" cy="695677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44446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com/watch?v=56YvMg8uGh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youtu.be/mQzGh4OL_l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cdfaction.org" TargetMode="External"/><Relationship Id="rId7" Type="http://schemas.openxmlformats.org/officeDocument/2006/relationships/hyperlink" Target="http://www.firststepskent.org/" TargetMode="External"/><Relationship Id="rId2" Type="http://schemas.openxmlformats.org/officeDocument/2006/relationships/hyperlink" Target="mailto:roberta@cdfaction.org" TargetMode="External"/><Relationship Id="rId1" Type="http://schemas.openxmlformats.org/officeDocument/2006/relationships/slideLayout" Target="../slideLayouts/slideLayout1.xml"/><Relationship Id="rId6" Type="http://schemas.openxmlformats.org/officeDocument/2006/relationships/hyperlink" Target="mailto:jfreeman@firststepskent.org" TargetMode="External"/><Relationship Id="rId5" Type="http://schemas.openxmlformats.org/officeDocument/2006/relationships/hyperlink" Target="http://www.childcare.org" TargetMode="External"/><Relationship Id="rId4" Type="http://schemas.openxmlformats.org/officeDocument/2006/relationships/hyperlink" Target="mailto:steinke@childcare.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5100" y="787400"/>
            <a:ext cx="4699000" cy="1200328"/>
          </a:xfrm>
          <a:prstGeom prst="rect">
            <a:avLst/>
          </a:prstGeom>
          <a:noFill/>
        </p:spPr>
        <p:txBody>
          <a:bodyPr wrap="square" rtlCol="0">
            <a:spAutoFit/>
          </a:bodyPr>
          <a:lstStyle/>
          <a:p>
            <a:r>
              <a:rPr lang="en-US" sz="2400" b="1" dirty="0" smtClean="0">
                <a:solidFill>
                  <a:schemeClr val="tx1">
                    <a:lumMod val="75000"/>
                    <a:lumOff val="25000"/>
                  </a:schemeClr>
                </a:solidFill>
                <a:latin typeface="+mj-lt"/>
              </a:rPr>
              <a:t>Early Learning Communities </a:t>
            </a:r>
            <a:r>
              <a:rPr lang="en-US" sz="2400" dirty="0" smtClean="0">
                <a:solidFill>
                  <a:schemeClr val="tx1">
                    <a:lumMod val="75000"/>
                    <a:lumOff val="25000"/>
                  </a:schemeClr>
                </a:solidFill>
                <a:latin typeface="+mj-lt"/>
              </a:rPr>
              <a:t>Promising Practice for </a:t>
            </a:r>
            <a:br>
              <a:rPr lang="en-US" sz="2400" dirty="0" smtClean="0">
                <a:solidFill>
                  <a:schemeClr val="tx1">
                    <a:lumMod val="75000"/>
                    <a:lumOff val="25000"/>
                  </a:schemeClr>
                </a:solidFill>
                <a:latin typeface="+mj-lt"/>
              </a:rPr>
            </a:br>
            <a:r>
              <a:rPr lang="en-US" sz="2400" dirty="0" smtClean="0">
                <a:solidFill>
                  <a:schemeClr val="tx1">
                    <a:lumMod val="75000"/>
                    <a:lumOff val="25000"/>
                  </a:schemeClr>
                </a:solidFill>
                <a:latin typeface="+mj-lt"/>
              </a:rPr>
              <a:t>Children and Caregivers</a:t>
            </a:r>
            <a:endParaRPr lang="en-US" sz="2400" dirty="0">
              <a:solidFill>
                <a:schemeClr val="tx1">
                  <a:lumMod val="75000"/>
                  <a:lumOff val="25000"/>
                </a:schemeClr>
              </a:solidFill>
              <a:latin typeface="+mj-lt"/>
            </a:endParaRPr>
          </a:p>
        </p:txBody>
      </p:sp>
      <p:sp>
        <p:nvSpPr>
          <p:cNvPr id="8" name="Rectangle 7"/>
          <p:cNvSpPr/>
          <p:nvPr/>
        </p:nvSpPr>
        <p:spPr>
          <a:xfrm>
            <a:off x="3975100" y="2498325"/>
            <a:ext cx="8434557" cy="3899529"/>
          </a:xfrm>
          <a:prstGeom prst="rect">
            <a:avLst/>
          </a:prstGeom>
        </p:spPr>
        <p:txBody>
          <a:bodyPr wrap="square">
            <a:spAutoFit/>
          </a:bodyPr>
          <a:lstStyle/>
          <a:p>
            <a:pPr>
              <a:lnSpc>
                <a:spcPct val="90000"/>
              </a:lnSpc>
            </a:pPr>
            <a:r>
              <a:rPr lang="en-US" sz="1600" b="1" dirty="0" smtClean="0">
                <a:solidFill>
                  <a:srgbClr val="404040"/>
                </a:solidFill>
              </a:rPr>
              <a:t>CDF: A Collective </a:t>
            </a:r>
            <a:r>
              <a:rPr lang="en-US" sz="1600" b="1" dirty="0">
                <a:solidFill>
                  <a:srgbClr val="404040"/>
                </a:solidFill>
              </a:rPr>
              <a:t>Action Initiative</a:t>
            </a:r>
          </a:p>
          <a:p>
            <a:pPr>
              <a:lnSpc>
                <a:spcPct val="90000"/>
              </a:lnSpc>
            </a:pPr>
            <a:r>
              <a:rPr lang="en-US" sz="1600" b="1" dirty="0">
                <a:solidFill>
                  <a:srgbClr val="404040"/>
                </a:solidFill>
              </a:rPr>
              <a:t>United Way of Greater Atlanta</a:t>
            </a:r>
          </a:p>
          <a:p>
            <a:pPr>
              <a:lnSpc>
                <a:spcPct val="90000"/>
              </a:lnSpc>
            </a:pPr>
            <a:r>
              <a:rPr lang="en-US" sz="1600" dirty="0">
                <a:solidFill>
                  <a:srgbClr val="E98D2E"/>
                </a:solidFill>
              </a:rPr>
              <a:t>Atlanta, GA</a:t>
            </a:r>
          </a:p>
          <a:p>
            <a:pPr>
              <a:lnSpc>
                <a:spcPct val="70000"/>
              </a:lnSpc>
            </a:pPr>
            <a:endParaRPr lang="en-US" sz="1600" dirty="0">
              <a:solidFill>
                <a:srgbClr val="404040"/>
              </a:solidFill>
            </a:endParaRPr>
          </a:p>
          <a:p>
            <a:pPr>
              <a:lnSpc>
                <a:spcPct val="90000"/>
              </a:lnSpc>
            </a:pPr>
            <a:r>
              <a:rPr lang="en-US" sz="1600" b="1" dirty="0">
                <a:solidFill>
                  <a:srgbClr val="404040"/>
                </a:solidFill>
              </a:rPr>
              <a:t>Child Care </a:t>
            </a:r>
            <a:r>
              <a:rPr lang="en-US" sz="1600" b="1" dirty="0" smtClean="0">
                <a:solidFill>
                  <a:srgbClr val="404040"/>
                </a:solidFill>
              </a:rPr>
              <a:t>Resources </a:t>
            </a:r>
          </a:p>
          <a:p>
            <a:pPr>
              <a:lnSpc>
                <a:spcPct val="90000"/>
              </a:lnSpc>
            </a:pPr>
            <a:r>
              <a:rPr lang="en-US" sz="1600" b="1" dirty="0" smtClean="0">
                <a:solidFill>
                  <a:srgbClr val="404040"/>
                </a:solidFill>
              </a:rPr>
              <a:t>Child Care Aware of Washington</a:t>
            </a:r>
            <a:endParaRPr lang="en-US" sz="1600" b="1" dirty="0">
              <a:solidFill>
                <a:srgbClr val="404040"/>
              </a:solidFill>
            </a:endParaRPr>
          </a:p>
          <a:p>
            <a:pPr>
              <a:lnSpc>
                <a:spcPct val="90000"/>
              </a:lnSpc>
            </a:pPr>
            <a:r>
              <a:rPr lang="en-US" sz="1600" dirty="0" smtClean="0">
                <a:solidFill>
                  <a:srgbClr val="129295"/>
                </a:solidFill>
              </a:rPr>
              <a:t>Seattle/King County, </a:t>
            </a:r>
            <a:r>
              <a:rPr lang="en-US" sz="1600" dirty="0">
                <a:solidFill>
                  <a:srgbClr val="129295"/>
                </a:solidFill>
              </a:rPr>
              <a:t>WA</a:t>
            </a:r>
          </a:p>
          <a:p>
            <a:pPr>
              <a:lnSpc>
                <a:spcPct val="70000"/>
              </a:lnSpc>
            </a:pPr>
            <a:endParaRPr lang="en-US" sz="1600" dirty="0">
              <a:solidFill>
                <a:srgbClr val="404040"/>
              </a:solidFill>
            </a:endParaRPr>
          </a:p>
          <a:p>
            <a:pPr>
              <a:lnSpc>
                <a:spcPct val="90000"/>
              </a:lnSpc>
            </a:pPr>
            <a:r>
              <a:rPr lang="en-US" sz="1600" b="1" dirty="0">
                <a:solidFill>
                  <a:srgbClr val="404040"/>
                </a:solidFill>
              </a:rPr>
              <a:t>First Steps</a:t>
            </a:r>
          </a:p>
          <a:p>
            <a:pPr>
              <a:lnSpc>
                <a:spcPct val="90000"/>
              </a:lnSpc>
            </a:pPr>
            <a:r>
              <a:rPr lang="en-US" sz="1600" b="1" dirty="0">
                <a:solidFill>
                  <a:srgbClr val="404040"/>
                </a:solidFill>
              </a:rPr>
              <a:t>Great Start Collaborative </a:t>
            </a:r>
            <a:r>
              <a:rPr lang="en-US" sz="1600" b="1" dirty="0" smtClean="0">
                <a:solidFill>
                  <a:srgbClr val="404040"/>
                </a:solidFill>
              </a:rPr>
              <a:t/>
            </a:r>
            <a:br>
              <a:rPr lang="en-US" sz="1600" b="1" dirty="0" smtClean="0">
                <a:solidFill>
                  <a:srgbClr val="404040"/>
                </a:solidFill>
              </a:rPr>
            </a:br>
            <a:r>
              <a:rPr lang="en-US" sz="1600" b="1" dirty="0" smtClean="0">
                <a:solidFill>
                  <a:srgbClr val="404040"/>
                </a:solidFill>
              </a:rPr>
              <a:t>and </a:t>
            </a:r>
            <a:r>
              <a:rPr lang="en-US" sz="1600" b="1" dirty="0">
                <a:solidFill>
                  <a:srgbClr val="404040"/>
                </a:solidFill>
              </a:rPr>
              <a:t>Grand Rapids Public Schools</a:t>
            </a:r>
          </a:p>
          <a:p>
            <a:pPr>
              <a:lnSpc>
                <a:spcPct val="90000"/>
              </a:lnSpc>
            </a:pPr>
            <a:r>
              <a:rPr lang="en-US" sz="1600" dirty="0">
                <a:solidFill>
                  <a:srgbClr val="3D1960"/>
                </a:solidFill>
              </a:rPr>
              <a:t>Grand Rapids, MI    </a:t>
            </a:r>
            <a:endParaRPr lang="en-US" sz="1600" b="1" dirty="0" smtClean="0">
              <a:solidFill>
                <a:srgbClr val="3D1960"/>
              </a:solidFill>
            </a:endParaRPr>
          </a:p>
          <a:p>
            <a:pPr>
              <a:lnSpc>
                <a:spcPct val="90000"/>
              </a:lnSpc>
            </a:pPr>
            <a:endParaRPr lang="en-US" b="1" dirty="0">
              <a:solidFill>
                <a:srgbClr val="3D1960"/>
              </a:solidFill>
            </a:endParaRPr>
          </a:p>
          <a:p>
            <a:pPr>
              <a:lnSpc>
                <a:spcPct val="90000"/>
              </a:lnSpc>
            </a:pPr>
            <a:endParaRPr lang="en-US" b="1" dirty="0" smtClean="0">
              <a:solidFill>
                <a:srgbClr val="3D1960"/>
              </a:solidFill>
            </a:endParaRPr>
          </a:p>
          <a:p>
            <a:pPr>
              <a:lnSpc>
                <a:spcPct val="90000"/>
              </a:lnSpc>
            </a:pPr>
            <a:endParaRPr lang="en-US" b="1" dirty="0" smtClean="0">
              <a:solidFill>
                <a:srgbClr val="3D1960"/>
              </a:solidFill>
            </a:endParaRPr>
          </a:p>
          <a:p>
            <a:pPr>
              <a:lnSpc>
                <a:spcPct val="90000"/>
              </a:lnSpc>
            </a:pPr>
            <a:r>
              <a:rPr lang="en-US" b="1" dirty="0" smtClean="0">
                <a:solidFill>
                  <a:schemeClr val="tx1">
                    <a:lumMod val="75000"/>
                    <a:lumOff val="25000"/>
                  </a:schemeClr>
                </a:solidFill>
              </a:rPr>
              <a:t>Smart Start Conference</a:t>
            </a:r>
          </a:p>
          <a:p>
            <a:pPr>
              <a:lnSpc>
                <a:spcPct val="90000"/>
              </a:lnSpc>
            </a:pPr>
            <a:r>
              <a:rPr lang="en-US" dirty="0" smtClean="0">
                <a:solidFill>
                  <a:schemeClr val="tx1">
                    <a:lumMod val="75000"/>
                    <a:lumOff val="25000"/>
                  </a:schemeClr>
                </a:solidFill>
              </a:rPr>
              <a:t>May 2014</a:t>
            </a:r>
            <a:endParaRPr lang="en-US" dirty="0">
              <a:solidFill>
                <a:schemeClr val="tx1">
                  <a:lumMod val="75000"/>
                  <a:lumOff val="25000"/>
                </a:schemeClr>
              </a:solidFill>
            </a:endParaRPr>
          </a:p>
        </p:txBody>
      </p:sp>
      <p:cxnSp>
        <p:nvCxnSpPr>
          <p:cNvPr id="9" name="Straight Connector 8"/>
          <p:cNvCxnSpPr/>
          <p:nvPr/>
        </p:nvCxnSpPr>
        <p:spPr>
          <a:xfrm>
            <a:off x="3975100" y="5554752"/>
            <a:ext cx="46228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75100" y="2038528"/>
            <a:ext cx="46228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GraphicsBuild2_Cover.jpg"/>
          <p:cNvPicPr>
            <a:picLocks noChangeAspect="1"/>
          </p:cNvPicPr>
          <p:nvPr/>
        </p:nvPicPr>
        <p:blipFill rotWithShape="1">
          <a:blip r:embed="rId2">
            <a:alphaModFix amt="64000"/>
            <a:extLst>
              <a:ext uri="{28A0092B-C50C-407E-A947-70E740481C1C}">
                <a14:useLocalDpi xmlns:a14="http://schemas.microsoft.com/office/drawing/2010/main" val="0"/>
              </a:ext>
            </a:extLst>
          </a:blip>
          <a:srcRect l="5555" t="6036" r="56529" b="6585"/>
          <a:stretch/>
        </p:blipFill>
        <p:spPr>
          <a:xfrm>
            <a:off x="470372" y="423333"/>
            <a:ext cx="3467100" cy="5992518"/>
          </a:xfrm>
          <a:prstGeom prst="rect">
            <a:avLst/>
          </a:prstGeom>
        </p:spPr>
      </p:pic>
    </p:spTree>
    <p:extLst>
      <p:ext uri="{BB962C8B-B14F-4D97-AF65-F5344CB8AC3E}">
        <p14:creationId xmlns:p14="http://schemas.microsoft.com/office/powerpoint/2010/main" val="274067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7734" y="641062"/>
            <a:ext cx="9958559" cy="615553"/>
          </a:xfrm>
          <a:prstGeom prst="rect">
            <a:avLst/>
          </a:prstGeom>
          <a:noFill/>
        </p:spPr>
        <p:txBody>
          <a:bodyPr wrap="square" rtlCol="0">
            <a:spAutoFit/>
          </a:bodyPr>
          <a:lstStyle/>
          <a:p>
            <a:r>
              <a:rPr lang="en-US" sz="3400" b="1" dirty="0" smtClean="0">
                <a:solidFill>
                  <a:srgbClr val="E98D2E"/>
                </a:solidFill>
                <a:latin typeface="+mj-lt"/>
              </a:rPr>
              <a:t>Community Engagement Fundamentals</a:t>
            </a:r>
            <a:endParaRPr lang="en-US" sz="3400" b="1" dirty="0">
              <a:solidFill>
                <a:srgbClr val="E98D2E"/>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7473" t="16559" r="32765" b="29930"/>
          <a:stretch>
            <a:fillRect/>
          </a:stretch>
        </p:blipFill>
        <p:spPr bwMode="auto">
          <a:xfrm>
            <a:off x="635000" y="1783983"/>
            <a:ext cx="5470783" cy="399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35" t="71514" r="53606" b="4753"/>
          <a:stretch/>
        </p:blipFill>
        <p:spPr bwMode="auto">
          <a:xfrm>
            <a:off x="6172199" y="1783983"/>
            <a:ext cx="2451101" cy="17373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12" t="71916" r="36861" b="5585"/>
          <a:stretch/>
        </p:blipFill>
        <p:spPr bwMode="auto">
          <a:xfrm>
            <a:off x="6172199" y="3771901"/>
            <a:ext cx="2057400" cy="1739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329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663" y="3881671"/>
            <a:ext cx="6928074" cy="646331"/>
          </a:xfrm>
          <a:prstGeom prst="rect">
            <a:avLst/>
          </a:prstGeom>
          <a:noFill/>
        </p:spPr>
        <p:txBody>
          <a:bodyPr wrap="square" rtlCol="0">
            <a:spAutoFit/>
          </a:bodyPr>
          <a:lstStyle/>
          <a:p>
            <a:r>
              <a:rPr lang="en-US" sz="3600" b="1" dirty="0" smtClean="0">
                <a:solidFill>
                  <a:srgbClr val="E98D2E"/>
                </a:solidFill>
                <a:latin typeface="+mj-lt"/>
              </a:rPr>
              <a:t>Our Process</a:t>
            </a:r>
            <a:endParaRPr lang="en-US" sz="3600" b="1" dirty="0">
              <a:solidFill>
                <a:srgbClr val="E98D2E"/>
              </a:solidFill>
              <a:latin typeface="+mj-lt"/>
            </a:endParaRPr>
          </a:p>
        </p:txBody>
      </p:sp>
      <p:sp>
        <p:nvSpPr>
          <p:cNvPr id="2" name="Rectangle 1"/>
          <p:cNvSpPr/>
          <p:nvPr/>
        </p:nvSpPr>
        <p:spPr>
          <a:xfrm>
            <a:off x="612662" y="4719991"/>
            <a:ext cx="7121637" cy="1446550"/>
          </a:xfrm>
          <a:prstGeom prst="rect">
            <a:avLst/>
          </a:prstGeom>
        </p:spPr>
        <p:txBody>
          <a:bodyPr wrap="square">
            <a:spAutoFit/>
          </a:bodyPr>
          <a:lstStyle/>
          <a:p>
            <a:pPr marL="114300" indent="0">
              <a:buFont typeface="Arial" panose="020B0604020202020204" pitchFamily="34" charset="0"/>
              <a:buNone/>
            </a:pPr>
            <a:r>
              <a:rPr lang="en-US" sz="2200" dirty="0" smtClean="0">
                <a:solidFill>
                  <a:srgbClr val="404040"/>
                </a:solidFill>
                <a:ea typeface="ＭＳ Ｐゴシック" panose="020B0600070205080204" pitchFamily="34" charset="-128"/>
              </a:rPr>
              <a:t>Relationships are at the heart of everything we do. Residents </a:t>
            </a:r>
            <a:r>
              <a:rPr lang="en-US" sz="2200" b="1" dirty="0" smtClean="0">
                <a:solidFill>
                  <a:srgbClr val="404040"/>
                </a:solidFill>
                <a:ea typeface="ＭＳ Ｐゴシック" panose="020B0600070205080204" pitchFamily="34" charset="-128"/>
              </a:rPr>
              <a:t>connect</a:t>
            </a:r>
            <a:r>
              <a:rPr lang="en-US" sz="2200" dirty="0" smtClean="0">
                <a:solidFill>
                  <a:srgbClr val="404040"/>
                </a:solidFill>
                <a:ea typeface="ＭＳ Ｐゴシック" panose="020B0600070205080204" pitchFamily="34" charset="-128"/>
              </a:rPr>
              <a:t> with each other, </a:t>
            </a:r>
            <a:r>
              <a:rPr lang="en-US" sz="2200" b="1" dirty="0" smtClean="0">
                <a:solidFill>
                  <a:srgbClr val="404040"/>
                </a:solidFill>
                <a:ea typeface="ＭＳ Ｐゴシック" panose="020B0600070205080204" pitchFamily="34" charset="-128"/>
              </a:rPr>
              <a:t>engage</a:t>
            </a:r>
            <a:r>
              <a:rPr lang="en-US" sz="2200" dirty="0" smtClean="0">
                <a:solidFill>
                  <a:srgbClr val="404040"/>
                </a:solidFill>
                <a:ea typeface="ＭＳ Ｐゴシック" panose="020B0600070205080204" pitchFamily="34" charset="-128"/>
              </a:rPr>
              <a:t> with other community members and organizations, then </a:t>
            </a:r>
            <a:r>
              <a:rPr lang="en-US" sz="2200" b="1" dirty="0" smtClean="0">
                <a:solidFill>
                  <a:srgbClr val="404040"/>
                </a:solidFill>
                <a:ea typeface="ＭＳ Ｐゴシック" panose="020B0600070205080204" pitchFamily="34" charset="-128"/>
              </a:rPr>
              <a:t>collaborate</a:t>
            </a:r>
            <a:r>
              <a:rPr lang="en-US" sz="2200" dirty="0" smtClean="0">
                <a:solidFill>
                  <a:srgbClr val="404040"/>
                </a:solidFill>
                <a:ea typeface="ＭＳ Ｐゴシック" panose="020B0600070205080204" pitchFamily="34" charset="-128"/>
              </a:rPr>
              <a:t> on transformative community projects.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14586" t="19310" r="39999" b="15402"/>
          <a:stretch>
            <a:fillRect/>
          </a:stretch>
        </p:blipFill>
        <p:spPr bwMode="auto">
          <a:xfrm>
            <a:off x="3964354" y="734562"/>
            <a:ext cx="44958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639704" y="4627652"/>
            <a:ext cx="79073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95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3133" y="669921"/>
            <a:ext cx="6928074" cy="646331"/>
          </a:xfrm>
          <a:prstGeom prst="rect">
            <a:avLst/>
          </a:prstGeom>
          <a:noFill/>
        </p:spPr>
        <p:txBody>
          <a:bodyPr wrap="square" rtlCol="0">
            <a:spAutoFit/>
          </a:bodyPr>
          <a:lstStyle/>
          <a:p>
            <a:r>
              <a:rPr lang="en-US" sz="3600" b="1" dirty="0" smtClean="0">
                <a:solidFill>
                  <a:srgbClr val="E98D2E"/>
                </a:solidFill>
                <a:latin typeface="+mj-lt"/>
              </a:rPr>
              <a:t>What does this look like?</a:t>
            </a:r>
            <a:endParaRPr lang="en-US" sz="3600" b="1" dirty="0">
              <a:solidFill>
                <a:srgbClr val="E98D2E"/>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33" y="1978495"/>
            <a:ext cx="7957990" cy="3611796"/>
          </a:xfrm>
          <a:prstGeom prst="rect">
            <a:avLst/>
          </a:prstGeom>
        </p:spPr>
      </p:pic>
    </p:spTree>
    <p:extLst>
      <p:ext uri="{BB962C8B-B14F-4D97-AF65-F5344CB8AC3E}">
        <p14:creationId xmlns:p14="http://schemas.microsoft.com/office/powerpoint/2010/main" val="326652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3133" y="501260"/>
            <a:ext cx="6928074" cy="646331"/>
          </a:xfrm>
          <a:prstGeom prst="rect">
            <a:avLst/>
          </a:prstGeom>
          <a:noFill/>
        </p:spPr>
        <p:txBody>
          <a:bodyPr wrap="square" rtlCol="0">
            <a:spAutoFit/>
          </a:bodyPr>
          <a:lstStyle/>
          <a:p>
            <a:r>
              <a:rPr lang="en-US" sz="3600" b="1" dirty="0" smtClean="0">
                <a:solidFill>
                  <a:srgbClr val="E98D2E"/>
                </a:solidFill>
                <a:latin typeface="+mj-lt"/>
              </a:rPr>
              <a:t>2013 at a glance…</a:t>
            </a:r>
            <a:endParaRPr lang="en-US" sz="3600" b="1" dirty="0">
              <a:solidFill>
                <a:srgbClr val="E98D2E"/>
              </a:solidFill>
              <a:latin typeface="+mj-lt"/>
            </a:endParaRPr>
          </a:p>
        </p:txBody>
      </p:sp>
      <p:sp>
        <p:nvSpPr>
          <p:cNvPr id="34" name="Oval 33"/>
          <p:cNvSpPr/>
          <p:nvPr/>
        </p:nvSpPr>
        <p:spPr>
          <a:xfrm>
            <a:off x="1310404" y="1336163"/>
            <a:ext cx="3044952" cy="3044952"/>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35" name="TextBox 34"/>
          <p:cNvSpPr txBox="1"/>
          <p:nvPr/>
        </p:nvSpPr>
        <p:spPr>
          <a:xfrm>
            <a:off x="1510539" y="1603554"/>
            <a:ext cx="2642482" cy="2277547"/>
          </a:xfrm>
          <a:prstGeom prst="rect">
            <a:avLst/>
          </a:prstGeom>
          <a:noFill/>
        </p:spPr>
        <p:txBody>
          <a:bodyPr wrap="square" rtlCol="0">
            <a:spAutoFit/>
          </a:bodyPr>
          <a:lstStyle/>
          <a:p>
            <a:pPr algn="ctr"/>
            <a:r>
              <a:rPr lang="en-US" sz="8800" b="1" dirty="0" smtClean="0">
                <a:solidFill>
                  <a:schemeClr val="bg1"/>
                </a:solidFill>
                <a:ea typeface="Josefin Slab" pitchFamily="2" charset="0"/>
                <a:cs typeface="Open Sans" panose="020B0606030504020204" pitchFamily="34" charset="0"/>
              </a:rPr>
              <a:t>308</a:t>
            </a:r>
            <a:endParaRPr lang="en-US" sz="5400" b="1" dirty="0" smtClean="0">
              <a:solidFill>
                <a:schemeClr val="bg1"/>
              </a:solidFill>
              <a:ea typeface="Josefin Slab" pitchFamily="2" charset="0"/>
              <a:cs typeface="Open Sans" panose="020B0606030504020204" pitchFamily="34" charset="0"/>
            </a:endParaRPr>
          </a:p>
          <a:p>
            <a:pPr algn="ctr"/>
            <a:r>
              <a:rPr lang="en-US" dirty="0" smtClean="0">
                <a:solidFill>
                  <a:schemeClr val="bg1"/>
                </a:solidFill>
                <a:ea typeface="Open Sans" panose="020B0606030504020204" pitchFamily="34" charset="0"/>
                <a:cs typeface="Open Sans" panose="020B0606030504020204" pitchFamily="34" charset="0"/>
              </a:rPr>
              <a:t>People participated </a:t>
            </a:r>
            <a:br>
              <a:rPr lang="en-US" dirty="0" smtClean="0">
                <a:solidFill>
                  <a:schemeClr val="bg1"/>
                </a:solidFill>
                <a:ea typeface="Open Sans" panose="020B0606030504020204" pitchFamily="34" charset="0"/>
                <a:cs typeface="Open Sans" panose="020B0606030504020204" pitchFamily="34" charset="0"/>
              </a:rPr>
            </a:br>
            <a:r>
              <a:rPr lang="en-US" dirty="0" smtClean="0">
                <a:solidFill>
                  <a:schemeClr val="bg1"/>
                </a:solidFill>
                <a:ea typeface="Open Sans" panose="020B0606030504020204" pitchFamily="34" charset="0"/>
                <a:cs typeface="Open Sans" panose="020B0606030504020204" pitchFamily="34" charset="0"/>
              </a:rPr>
              <a:t>in CDF hosted community meetings</a:t>
            </a:r>
            <a:endParaRPr lang="en-US" dirty="0">
              <a:solidFill>
                <a:schemeClr val="bg1"/>
              </a:solidFill>
              <a:ea typeface="Open Sans" panose="020B0606030504020204" pitchFamily="34" charset="0"/>
              <a:cs typeface="Open Sans" panose="020B0606030504020204" pitchFamily="34" charset="0"/>
            </a:endParaRPr>
          </a:p>
        </p:txBody>
      </p:sp>
      <p:sp>
        <p:nvSpPr>
          <p:cNvPr id="37" name="Oval 36"/>
          <p:cNvSpPr/>
          <p:nvPr/>
        </p:nvSpPr>
        <p:spPr>
          <a:xfrm>
            <a:off x="6451745" y="1298652"/>
            <a:ext cx="2058924" cy="2058924"/>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38" name="TextBox 37"/>
          <p:cNvSpPr txBox="1"/>
          <p:nvPr/>
        </p:nvSpPr>
        <p:spPr>
          <a:xfrm>
            <a:off x="6526421" y="1580625"/>
            <a:ext cx="1981200" cy="1354217"/>
          </a:xfrm>
          <a:prstGeom prst="rect">
            <a:avLst/>
          </a:prstGeom>
          <a:noFill/>
        </p:spPr>
        <p:txBody>
          <a:bodyPr wrap="square" rtlCol="0">
            <a:spAutoFit/>
          </a:bodyPr>
          <a:lstStyle/>
          <a:p>
            <a:pPr algn="ctr"/>
            <a:r>
              <a:rPr lang="en-US" sz="5400" b="1" dirty="0" smtClean="0">
                <a:solidFill>
                  <a:schemeClr val="bg1"/>
                </a:solidFill>
                <a:ea typeface="Josefin Slab" pitchFamily="2" charset="0"/>
                <a:cs typeface="Open Sans" panose="020B0606030504020204" pitchFamily="34" charset="0"/>
              </a:rPr>
              <a:t>73</a:t>
            </a:r>
          </a:p>
          <a:p>
            <a:pPr algn="ctr"/>
            <a:r>
              <a:rPr lang="en-US" sz="1400" dirty="0" smtClean="0">
                <a:solidFill>
                  <a:schemeClr val="bg1"/>
                </a:solidFill>
                <a:ea typeface="Open Sans" panose="020B0606030504020204" pitchFamily="34" charset="0"/>
                <a:cs typeface="Open Sans" panose="020B0606030504020204" pitchFamily="34" charset="0"/>
              </a:rPr>
              <a:t>People attended </a:t>
            </a:r>
            <a:br>
              <a:rPr lang="en-US" sz="1400" dirty="0" smtClean="0">
                <a:solidFill>
                  <a:schemeClr val="bg1"/>
                </a:solidFill>
                <a:ea typeface="Open Sans" panose="020B0606030504020204" pitchFamily="34" charset="0"/>
                <a:cs typeface="Open Sans" panose="020B0606030504020204" pitchFamily="34" charset="0"/>
              </a:rPr>
            </a:br>
            <a:r>
              <a:rPr lang="en-US" sz="1400" dirty="0" smtClean="0">
                <a:solidFill>
                  <a:schemeClr val="bg1"/>
                </a:solidFill>
                <a:ea typeface="Open Sans" panose="020B0606030504020204" pitchFamily="34" charset="0"/>
                <a:cs typeface="Open Sans" panose="020B0606030504020204" pitchFamily="34" charset="0"/>
              </a:rPr>
              <a:t>CDF workshops</a:t>
            </a:r>
            <a:endParaRPr lang="en-US" sz="1400" dirty="0">
              <a:solidFill>
                <a:schemeClr val="bg1"/>
              </a:solidFill>
              <a:ea typeface="Open Sans" panose="020B0606030504020204" pitchFamily="34" charset="0"/>
              <a:cs typeface="Open Sans" panose="020B0606030504020204" pitchFamily="34" charset="0"/>
            </a:endParaRPr>
          </a:p>
        </p:txBody>
      </p:sp>
      <p:sp>
        <p:nvSpPr>
          <p:cNvPr id="40" name="Oval 39"/>
          <p:cNvSpPr/>
          <p:nvPr/>
        </p:nvSpPr>
        <p:spPr>
          <a:xfrm>
            <a:off x="6374973" y="3357576"/>
            <a:ext cx="1752600" cy="1696560"/>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41" name="TextBox 40"/>
          <p:cNvSpPr txBox="1"/>
          <p:nvPr/>
        </p:nvSpPr>
        <p:spPr>
          <a:xfrm>
            <a:off x="6490799" y="3408921"/>
            <a:ext cx="1520948" cy="1261884"/>
          </a:xfrm>
          <a:prstGeom prst="rect">
            <a:avLst/>
          </a:prstGeom>
          <a:noFill/>
        </p:spPr>
        <p:txBody>
          <a:bodyPr wrap="square" rtlCol="0">
            <a:spAutoFit/>
          </a:bodyPr>
          <a:lstStyle/>
          <a:p>
            <a:pPr algn="ctr"/>
            <a:r>
              <a:rPr lang="en-US" sz="5400" b="1" dirty="0" smtClean="0">
                <a:solidFill>
                  <a:schemeClr val="bg1"/>
                </a:solidFill>
                <a:ea typeface="Josefin Slab" pitchFamily="2" charset="0"/>
                <a:cs typeface="Open Sans" panose="020B0606030504020204" pitchFamily="34" charset="0"/>
              </a:rPr>
              <a:t>11</a:t>
            </a:r>
          </a:p>
          <a:p>
            <a:pPr algn="ctr"/>
            <a:r>
              <a:rPr lang="en-US" sz="1100" dirty="0" smtClean="0">
                <a:solidFill>
                  <a:schemeClr val="bg1"/>
                </a:solidFill>
                <a:ea typeface="Open Sans" panose="020B0606030504020204" pitchFamily="34" charset="0"/>
                <a:cs typeface="Open Sans" panose="020B0606030504020204" pitchFamily="34" charset="0"/>
              </a:rPr>
              <a:t>Community grant applications supported</a:t>
            </a:r>
            <a:endParaRPr lang="en-US" sz="1100" dirty="0">
              <a:solidFill>
                <a:schemeClr val="bg1"/>
              </a:solidFill>
              <a:ea typeface="Open Sans" panose="020B0606030504020204" pitchFamily="34" charset="0"/>
              <a:cs typeface="Open Sans" panose="020B0606030504020204" pitchFamily="34" charset="0"/>
            </a:endParaRPr>
          </a:p>
        </p:txBody>
      </p:sp>
      <p:sp>
        <p:nvSpPr>
          <p:cNvPr id="43" name="Oval 42"/>
          <p:cNvSpPr/>
          <p:nvPr/>
        </p:nvSpPr>
        <p:spPr>
          <a:xfrm>
            <a:off x="5047807" y="733317"/>
            <a:ext cx="1542209" cy="1542209"/>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44" name="TextBox 43"/>
          <p:cNvSpPr txBox="1"/>
          <p:nvPr/>
        </p:nvSpPr>
        <p:spPr>
          <a:xfrm>
            <a:off x="5141262" y="930079"/>
            <a:ext cx="1338366" cy="1031051"/>
          </a:xfrm>
          <a:prstGeom prst="rect">
            <a:avLst/>
          </a:prstGeom>
          <a:noFill/>
        </p:spPr>
        <p:txBody>
          <a:bodyPr wrap="square" rtlCol="0">
            <a:spAutoFit/>
          </a:bodyPr>
          <a:lstStyle/>
          <a:p>
            <a:pPr algn="ctr"/>
            <a:r>
              <a:rPr lang="en-US" sz="4000" b="1" dirty="0" smtClean="0">
                <a:solidFill>
                  <a:schemeClr val="bg1"/>
                </a:solidFill>
                <a:ea typeface="Josefin Slab" pitchFamily="2" charset="0"/>
                <a:cs typeface="Open Sans" panose="020B0606030504020204" pitchFamily="34" charset="0"/>
              </a:rPr>
              <a:t>245</a:t>
            </a:r>
            <a:endParaRPr lang="en-US" sz="5400" b="1" dirty="0" smtClean="0">
              <a:solidFill>
                <a:schemeClr val="bg1"/>
              </a:solidFill>
              <a:ea typeface="Josefin Slab" pitchFamily="2" charset="0"/>
              <a:cs typeface="Open Sans" panose="020B0606030504020204" pitchFamily="34" charset="0"/>
            </a:endParaRPr>
          </a:p>
          <a:p>
            <a:pPr algn="ctr"/>
            <a:r>
              <a:rPr lang="en-US" sz="1050" dirty="0" smtClean="0">
                <a:solidFill>
                  <a:schemeClr val="bg1"/>
                </a:solidFill>
                <a:ea typeface="Open Sans" panose="020B0606030504020204" pitchFamily="34" charset="0"/>
                <a:cs typeface="Open Sans" panose="020B0606030504020204" pitchFamily="34" charset="0"/>
              </a:rPr>
              <a:t>Hours of </a:t>
            </a:r>
            <a:br>
              <a:rPr lang="en-US" sz="1050" dirty="0" smtClean="0">
                <a:solidFill>
                  <a:schemeClr val="bg1"/>
                </a:solidFill>
                <a:ea typeface="Open Sans" panose="020B0606030504020204" pitchFamily="34" charset="0"/>
                <a:cs typeface="Open Sans" panose="020B0606030504020204" pitchFamily="34" charset="0"/>
              </a:rPr>
            </a:br>
            <a:r>
              <a:rPr lang="en-US" sz="1050" dirty="0" smtClean="0">
                <a:solidFill>
                  <a:schemeClr val="bg1"/>
                </a:solidFill>
                <a:ea typeface="Open Sans" panose="020B0606030504020204" pitchFamily="34" charset="0"/>
                <a:cs typeface="Open Sans" panose="020B0606030504020204" pitchFamily="34" charset="0"/>
              </a:rPr>
              <a:t>formal training</a:t>
            </a:r>
            <a:endParaRPr lang="en-US" sz="1050" dirty="0">
              <a:solidFill>
                <a:schemeClr val="bg1"/>
              </a:solidFill>
              <a:ea typeface="Open Sans" panose="020B0606030504020204" pitchFamily="34" charset="0"/>
              <a:cs typeface="Open Sans" panose="020B0606030504020204" pitchFamily="34" charset="0"/>
            </a:endParaRPr>
          </a:p>
        </p:txBody>
      </p:sp>
      <p:sp>
        <p:nvSpPr>
          <p:cNvPr id="46" name="Oval 45"/>
          <p:cNvSpPr/>
          <p:nvPr/>
        </p:nvSpPr>
        <p:spPr>
          <a:xfrm>
            <a:off x="498469" y="3965652"/>
            <a:ext cx="1542209" cy="1542209"/>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47" name="TextBox 46"/>
          <p:cNvSpPr txBox="1"/>
          <p:nvPr/>
        </p:nvSpPr>
        <p:spPr>
          <a:xfrm>
            <a:off x="600391" y="4120079"/>
            <a:ext cx="1338366" cy="1031051"/>
          </a:xfrm>
          <a:prstGeom prst="rect">
            <a:avLst/>
          </a:prstGeom>
          <a:noFill/>
        </p:spPr>
        <p:txBody>
          <a:bodyPr wrap="square" rtlCol="0">
            <a:spAutoFit/>
          </a:bodyPr>
          <a:lstStyle/>
          <a:p>
            <a:pPr algn="ctr"/>
            <a:r>
              <a:rPr lang="en-US" sz="4000" b="1" dirty="0" smtClean="0">
                <a:solidFill>
                  <a:schemeClr val="bg1"/>
                </a:solidFill>
                <a:ea typeface="Josefin Slab" pitchFamily="2" charset="0"/>
                <a:cs typeface="Open Sans" panose="020B0606030504020204" pitchFamily="34" charset="0"/>
              </a:rPr>
              <a:t>10 </a:t>
            </a:r>
            <a:endParaRPr lang="en-US" sz="5400" b="1" dirty="0" smtClean="0">
              <a:solidFill>
                <a:schemeClr val="bg1"/>
              </a:solidFill>
              <a:ea typeface="Josefin Slab" pitchFamily="2" charset="0"/>
              <a:cs typeface="Open Sans" panose="020B0606030504020204" pitchFamily="34" charset="0"/>
            </a:endParaRPr>
          </a:p>
          <a:p>
            <a:pPr algn="ctr"/>
            <a:r>
              <a:rPr lang="en-US" sz="1050" dirty="0" smtClean="0">
                <a:solidFill>
                  <a:schemeClr val="bg1"/>
                </a:solidFill>
                <a:ea typeface="Open Sans" panose="020B0606030504020204" pitchFamily="34" charset="0"/>
                <a:cs typeface="Open Sans" panose="020B0606030504020204" pitchFamily="34" charset="0"/>
              </a:rPr>
              <a:t>Languages spoken at Trust Meeting</a:t>
            </a:r>
            <a:endParaRPr lang="en-US" sz="1050" dirty="0">
              <a:solidFill>
                <a:schemeClr val="bg1"/>
              </a:solidFill>
              <a:ea typeface="Open Sans" panose="020B0606030504020204" pitchFamily="34" charset="0"/>
              <a:cs typeface="Open Sans" panose="020B0606030504020204" pitchFamily="34" charset="0"/>
            </a:endParaRPr>
          </a:p>
        </p:txBody>
      </p:sp>
      <p:sp>
        <p:nvSpPr>
          <p:cNvPr id="49" name="Oval 48"/>
          <p:cNvSpPr/>
          <p:nvPr/>
        </p:nvSpPr>
        <p:spPr>
          <a:xfrm>
            <a:off x="4276703" y="3005701"/>
            <a:ext cx="1542209" cy="1542211"/>
          </a:xfrm>
          <a:prstGeom prst="ellipse">
            <a:avLst/>
          </a:prstGeom>
          <a:solidFill>
            <a:srgbClr val="E9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50" name="TextBox 49"/>
          <p:cNvSpPr txBox="1"/>
          <p:nvPr/>
        </p:nvSpPr>
        <p:spPr>
          <a:xfrm>
            <a:off x="4268236" y="3063651"/>
            <a:ext cx="1542209" cy="1246495"/>
          </a:xfrm>
          <a:prstGeom prst="rect">
            <a:avLst/>
          </a:prstGeom>
          <a:noFill/>
        </p:spPr>
        <p:txBody>
          <a:bodyPr wrap="square" rtlCol="0">
            <a:spAutoFit/>
          </a:bodyPr>
          <a:lstStyle/>
          <a:p>
            <a:pPr algn="ctr"/>
            <a:r>
              <a:rPr lang="en-US" sz="4800" b="1" dirty="0" smtClean="0">
                <a:solidFill>
                  <a:schemeClr val="bg1"/>
                </a:solidFill>
                <a:ea typeface="Josefin Slab" pitchFamily="2" charset="0"/>
                <a:cs typeface="Open Sans" panose="020B0606030504020204" pitchFamily="34" charset="0"/>
              </a:rPr>
              <a:t>15</a:t>
            </a:r>
            <a:endParaRPr lang="en-US" sz="6600" b="1" dirty="0" smtClean="0">
              <a:solidFill>
                <a:schemeClr val="bg1"/>
              </a:solidFill>
              <a:ea typeface="Josefin Slab" pitchFamily="2" charset="0"/>
              <a:cs typeface="Open Sans" panose="020B0606030504020204" pitchFamily="34" charset="0"/>
            </a:endParaRPr>
          </a:p>
          <a:p>
            <a:pPr algn="ctr"/>
            <a:r>
              <a:rPr lang="en-US" sz="900" dirty="0" smtClean="0">
                <a:solidFill>
                  <a:schemeClr val="bg1"/>
                </a:solidFill>
                <a:ea typeface="Open Sans" panose="020B0606030504020204" pitchFamily="34" charset="0"/>
                <a:cs typeface="Open Sans" panose="020B0606030504020204" pitchFamily="34" charset="0"/>
              </a:rPr>
              <a:t>Entrepreneurs introduced to mentors, business concepts and local networks</a:t>
            </a:r>
            <a:endParaRPr lang="en-US" sz="900" dirty="0">
              <a:solidFill>
                <a:schemeClr val="bg1"/>
              </a:solidFill>
              <a:ea typeface="Open Sans" panose="020B0606030504020204" pitchFamily="34" charset="0"/>
              <a:cs typeface="Open Sans" panose="020B0606030504020204" pitchFamily="34" charset="0"/>
            </a:endParaRPr>
          </a:p>
        </p:txBody>
      </p:sp>
      <p:sp>
        <p:nvSpPr>
          <p:cNvPr id="51" name="TextBox 50"/>
          <p:cNvSpPr txBox="1"/>
          <p:nvPr/>
        </p:nvSpPr>
        <p:spPr>
          <a:xfrm>
            <a:off x="2508579" y="4370013"/>
            <a:ext cx="4265515" cy="1261884"/>
          </a:xfrm>
          <a:prstGeom prst="rect">
            <a:avLst/>
          </a:prstGeom>
          <a:noFill/>
        </p:spPr>
        <p:txBody>
          <a:bodyPr wrap="square" rtlCol="0">
            <a:spAutoFit/>
          </a:bodyPr>
          <a:lstStyle/>
          <a:p>
            <a:r>
              <a:rPr lang="en-US" sz="6000" b="1" dirty="0" smtClean="0">
                <a:ea typeface="Josefin Slab" pitchFamily="2" charset="0"/>
                <a:cs typeface="Open Sans" panose="020B0606030504020204" pitchFamily="34" charset="0"/>
              </a:rPr>
              <a:t>54</a:t>
            </a:r>
          </a:p>
          <a:p>
            <a:r>
              <a:rPr lang="en-US" sz="1600" dirty="0" smtClean="0">
                <a:ea typeface="Open Sans" panose="020B0606030504020204" pitchFamily="34" charset="0"/>
                <a:cs typeface="Open Sans" panose="020B0606030504020204" pitchFamily="34" charset="0"/>
              </a:rPr>
              <a:t>Formal engagements with the community</a:t>
            </a:r>
            <a:endParaRPr lang="en-US" sz="1600" dirty="0">
              <a:ea typeface="Open Sans" panose="020B0606030504020204" pitchFamily="34" charset="0"/>
              <a:cs typeface="Open Sans" panose="020B0606030504020204" pitchFamily="34" charset="0"/>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579" y="5616105"/>
            <a:ext cx="4718314" cy="743714"/>
          </a:xfrm>
          <a:prstGeom prst="rect">
            <a:avLst/>
          </a:prstGeom>
        </p:spPr>
      </p:pic>
      <p:grpSp>
        <p:nvGrpSpPr>
          <p:cNvPr id="52" name="Group 51"/>
          <p:cNvGrpSpPr/>
          <p:nvPr/>
        </p:nvGrpSpPr>
        <p:grpSpPr>
          <a:xfrm>
            <a:off x="1760001" y="5589562"/>
            <a:ext cx="5685205" cy="770257"/>
            <a:chOff x="1490132" y="5478143"/>
            <a:chExt cx="5685205" cy="770257"/>
          </a:xfrm>
        </p:grpSpPr>
        <p:sp>
          <p:nvSpPr>
            <p:cNvPr id="53" name="TextBox 52"/>
            <p:cNvSpPr txBox="1"/>
            <p:nvPr/>
          </p:nvSpPr>
          <p:spPr>
            <a:xfrm>
              <a:off x="2893924" y="5478143"/>
              <a:ext cx="989228" cy="646331"/>
            </a:xfrm>
            <a:prstGeom prst="rect">
              <a:avLst/>
            </a:prstGeom>
            <a:noFill/>
          </p:spPr>
          <p:txBody>
            <a:bodyPr wrap="square" rtlCol="0">
              <a:spAutoFit/>
            </a:bodyPr>
            <a:lstStyle/>
            <a:p>
              <a:pPr algn="ctr"/>
              <a:r>
                <a:rPr lang="en-US" sz="2800" b="1" dirty="0" smtClean="0">
                  <a:latin typeface="Josefin Slab" pitchFamily="2" charset="0"/>
                  <a:ea typeface="Josefin Slab" pitchFamily="2" charset="0"/>
                  <a:cs typeface="Open Sans" panose="020B0606030504020204" pitchFamily="34" charset="0"/>
                </a:rPr>
                <a:t>41%</a:t>
              </a:r>
            </a:p>
            <a:p>
              <a:r>
                <a:rPr lang="en-US" sz="800" dirty="0" smtClean="0">
                  <a:latin typeface="Open Sans" panose="020B0606030504020204" pitchFamily="34" charset="0"/>
                  <a:ea typeface="Open Sans" panose="020B0606030504020204" pitchFamily="34" charset="0"/>
                  <a:cs typeface="Open Sans" panose="020B0606030504020204" pitchFamily="34" charset="0"/>
                </a:rPr>
                <a:t>Education</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4191000" y="5484835"/>
              <a:ext cx="802098" cy="646331"/>
            </a:xfrm>
            <a:prstGeom prst="rect">
              <a:avLst/>
            </a:prstGeom>
            <a:noFill/>
          </p:spPr>
          <p:txBody>
            <a:bodyPr wrap="square" rtlCol="0">
              <a:spAutoFit/>
            </a:bodyPr>
            <a:lstStyle/>
            <a:p>
              <a:r>
                <a:rPr lang="en-US" sz="2800" b="1" dirty="0" smtClean="0">
                  <a:latin typeface="Josefin Slab" pitchFamily="2" charset="0"/>
                  <a:ea typeface="Josefin Slab" pitchFamily="2" charset="0"/>
                  <a:cs typeface="Open Sans" panose="020B0606030504020204" pitchFamily="34" charset="0"/>
                </a:rPr>
                <a:t>9%</a:t>
              </a:r>
            </a:p>
            <a:p>
              <a:r>
                <a:rPr lang="en-US" sz="800" dirty="0" smtClean="0">
                  <a:latin typeface="Open Sans" panose="020B0606030504020204" pitchFamily="34" charset="0"/>
                  <a:ea typeface="Open Sans" panose="020B0606030504020204" pitchFamily="34" charset="0"/>
                  <a:cs typeface="Open Sans" panose="020B0606030504020204" pitchFamily="34" charset="0"/>
                </a:rPr>
                <a:t>Safety</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p:cNvSpPr txBox="1"/>
            <p:nvPr/>
          </p:nvSpPr>
          <p:spPr>
            <a:xfrm>
              <a:off x="5054419" y="5488874"/>
              <a:ext cx="989247" cy="646331"/>
            </a:xfrm>
            <a:prstGeom prst="rect">
              <a:avLst/>
            </a:prstGeom>
            <a:noFill/>
          </p:spPr>
          <p:txBody>
            <a:bodyPr wrap="square" rtlCol="0">
              <a:spAutoFit/>
            </a:bodyPr>
            <a:lstStyle/>
            <a:p>
              <a:pPr algn="ctr"/>
              <a:r>
                <a:rPr lang="en-US" sz="2800" b="1" dirty="0" smtClean="0">
                  <a:latin typeface="Josefin Slab" pitchFamily="2" charset="0"/>
                  <a:ea typeface="Josefin Slab" pitchFamily="2" charset="0"/>
                  <a:cs typeface="Open Sans" panose="020B0606030504020204" pitchFamily="34" charset="0"/>
                </a:rPr>
                <a:t>40%</a:t>
              </a:r>
            </a:p>
            <a:p>
              <a:pPr algn="ctr"/>
              <a:r>
                <a:rPr lang="en-US" sz="800" dirty="0" smtClean="0">
                  <a:latin typeface="Open Sans" panose="020B0606030504020204" pitchFamily="34" charset="0"/>
                  <a:ea typeface="Open Sans" panose="020B0606030504020204" pitchFamily="34" charset="0"/>
                  <a:cs typeface="Open Sans" panose="020B0606030504020204" pitchFamily="34" charset="0"/>
                </a:rPr>
                <a:t>Other Areas</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p:cNvSpPr txBox="1"/>
            <p:nvPr/>
          </p:nvSpPr>
          <p:spPr>
            <a:xfrm>
              <a:off x="1490132" y="5478959"/>
              <a:ext cx="851729" cy="769441"/>
            </a:xfrm>
            <a:prstGeom prst="rect">
              <a:avLst/>
            </a:prstGeom>
            <a:noFill/>
          </p:spPr>
          <p:txBody>
            <a:bodyPr wrap="square" rtlCol="0">
              <a:spAutoFit/>
            </a:bodyPr>
            <a:lstStyle/>
            <a:p>
              <a:pPr algn="ctr"/>
              <a:r>
                <a:rPr lang="en-US" sz="2800" b="1" dirty="0" smtClean="0">
                  <a:latin typeface="Josefin Slab" pitchFamily="2" charset="0"/>
                  <a:ea typeface="Josefin Slab" pitchFamily="2" charset="0"/>
                  <a:cs typeface="Open Sans" panose="020B0606030504020204" pitchFamily="34" charset="0"/>
                </a:rPr>
                <a:t>6%</a:t>
              </a:r>
            </a:p>
            <a:p>
              <a:pPr algn="ctr"/>
              <a:r>
                <a:rPr lang="en-US" sz="800" dirty="0" smtClean="0">
                  <a:latin typeface="Open Sans" panose="020B0606030504020204" pitchFamily="34" charset="0"/>
                  <a:ea typeface="Open Sans" panose="020B0606030504020204" pitchFamily="34" charset="0"/>
                  <a:cs typeface="Open Sans" panose="020B0606030504020204" pitchFamily="34" charset="0"/>
                </a:rPr>
                <a:t>Economic Development</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p:cNvSpPr txBox="1"/>
            <p:nvPr/>
          </p:nvSpPr>
          <p:spPr>
            <a:xfrm>
              <a:off x="6373239" y="5481695"/>
              <a:ext cx="802098" cy="646331"/>
            </a:xfrm>
            <a:prstGeom prst="rect">
              <a:avLst/>
            </a:prstGeom>
            <a:noFill/>
          </p:spPr>
          <p:txBody>
            <a:bodyPr wrap="square" rtlCol="0">
              <a:spAutoFit/>
            </a:bodyPr>
            <a:lstStyle/>
            <a:p>
              <a:pPr algn="ctr"/>
              <a:r>
                <a:rPr lang="en-US" sz="2800" b="1" dirty="0" smtClean="0">
                  <a:latin typeface="Josefin Slab" pitchFamily="2" charset="0"/>
                  <a:ea typeface="Josefin Slab" pitchFamily="2" charset="0"/>
                  <a:cs typeface="Open Sans" panose="020B0606030504020204" pitchFamily="34" charset="0"/>
                </a:rPr>
                <a:t>4%</a:t>
              </a:r>
            </a:p>
            <a:p>
              <a:pPr algn="ctr"/>
              <a:r>
                <a:rPr lang="en-US" sz="800" dirty="0" smtClean="0">
                  <a:latin typeface="Open Sans" panose="020B0606030504020204" pitchFamily="34" charset="0"/>
                  <a:ea typeface="Open Sans" panose="020B0606030504020204" pitchFamily="34" charset="0"/>
                  <a:cs typeface="Open Sans" panose="020B0606030504020204" pitchFamily="34" charset="0"/>
                </a:rPr>
                <a:t>Health</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829769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404" y="674177"/>
            <a:ext cx="6928074" cy="1754327"/>
          </a:xfrm>
          <a:prstGeom prst="rect">
            <a:avLst/>
          </a:prstGeom>
          <a:noFill/>
        </p:spPr>
        <p:txBody>
          <a:bodyPr wrap="square" rtlCol="0">
            <a:spAutoFit/>
          </a:bodyPr>
          <a:lstStyle/>
          <a:p>
            <a:r>
              <a:rPr lang="en-US" sz="3600" b="1" dirty="0" smtClean="0">
                <a:solidFill>
                  <a:srgbClr val="E98D2E"/>
                </a:solidFill>
                <a:latin typeface="+mj-lt"/>
              </a:rPr>
              <a:t>W.K. Kellogg Foundation Parent Engagement Award:</a:t>
            </a:r>
            <a:br>
              <a:rPr lang="en-US" sz="3600" b="1" dirty="0" smtClean="0">
                <a:solidFill>
                  <a:srgbClr val="E98D2E"/>
                </a:solidFill>
                <a:latin typeface="+mj-lt"/>
              </a:rPr>
            </a:br>
            <a:r>
              <a:rPr lang="en-US" sz="3600" dirty="0" smtClean="0">
                <a:solidFill>
                  <a:srgbClr val="E98D2E"/>
                </a:solidFill>
                <a:latin typeface="+mj-lt"/>
              </a:rPr>
              <a:t>Clarkston Families Decide</a:t>
            </a:r>
            <a:endParaRPr lang="en-US" sz="3600" dirty="0">
              <a:solidFill>
                <a:srgbClr val="E98D2E"/>
              </a:solidFill>
              <a:latin typeface="+mj-lt"/>
            </a:endParaRPr>
          </a:p>
        </p:txBody>
      </p:sp>
      <p:sp>
        <p:nvSpPr>
          <p:cNvPr id="3" name="Rectangle 2"/>
          <p:cNvSpPr/>
          <p:nvPr/>
        </p:nvSpPr>
        <p:spPr>
          <a:xfrm>
            <a:off x="639704" y="2893759"/>
            <a:ext cx="7883770" cy="2518638"/>
          </a:xfrm>
          <a:prstGeom prst="rect">
            <a:avLst/>
          </a:prstGeom>
        </p:spPr>
        <p:txBody>
          <a:bodyPr wrap="square">
            <a:spAutoFit/>
          </a:bodyPr>
          <a:lstStyle/>
          <a:p>
            <a:pPr>
              <a:lnSpc>
                <a:spcPct val="120000"/>
              </a:lnSpc>
            </a:pPr>
            <a:r>
              <a:rPr lang="en-US" sz="2200" dirty="0" smtClean="0">
                <a:solidFill>
                  <a:srgbClr val="404040"/>
                </a:solidFill>
              </a:rPr>
              <a:t>Parent leadership workshops – multiple languages</a:t>
            </a:r>
          </a:p>
          <a:p>
            <a:pPr>
              <a:lnSpc>
                <a:spcPct val="120000"/>
              </a:lnSpc>
            </a:pPr>
            <a:r>
              <a:rPr lang="en-US" sz="2200" dirty="0" smtClean="0">
                <a:solidFill>
                  <a:srgbClr val="404040"/>
                </a:solidFill>
              </a:rPr>
              <a:t>A participatory decision-making process: Community Trust</a:t>
            </a:r>
          </a:p>
          <a:p>
            <a:pPr>
              <a:lnSpc>
                <a:spcPct val="120000"/>
              </a:lnSpc>
            </a:pPr>
            <a:r>
              <a:rPr lang="en-US" sz="2200" dirty="0" smtClean="0">
                <a:solidFill>
                  <a:srgbClr val="404040"/>
                </a:solidFill>
              </a:rPr>
              <a:t>School transition/school-family partnerships</a:t>
            </a:r>
          </a:p>
          <a:p>
            <a:pPr>
              <a:lnSpc>
                <a:spcPct val="120000"/>
              </a:lnSpc>
            </a:pPr>
            <a:r>
              <a:rPr lang="en-US" sz="2200" dirty="0" smtClean="0">
                <a:solidFill>
                  <a:srgbClr val="404040"/>
                </a:solidFill>
              </a:rPr>
              <a:t>Advisory Committee</a:t>
            </a:r>
          </a:p>
          <a:p>
            <a:pPr>
              <a:lnSpc>
                <a:spcPct val="120000"/>
              </a:lnSpc>
            </a:pPr>
            <a:r>
              <a:rPr lang="en-US" sz="2200" dirty="0" smtClean="0">
                <a:solidFill>
                  <a:srgbClr val="404040"/>
                </a:solidFill>
              </a:rPr>
              <a:t>City of Clarkston leadership</a:t>
            </a:r>
          </a:p>
          <a:p>
            <a:pPr>
              <a:lnSpc>
                <a:spcPct val="120000"/>
              </a:lnSpc>
            </a:pPr>
            <a:r>
              <a:rPr lang="en-US" sz="2200" dirty="0" smtClean="0">
                <a:solidFill>
                  <a:srgbClr val="404040"/>
                </a:solidFill>
              </a:rPr>
              <a:t>Participatory evaluation</a:t>
            </a:r>
          </a:p>
        </p:txBody>
      </p:sp>
      <p:cxnSp>
        <p:nvCxnSpPr>
          <p:cNvPr id="7" name="Straight Connector 6"/>
          <p:cNvCxnSpPr/>
          <p:nvPr/>
        </p:nvCxnSpPr>
        <p:spPr>
          <a:xfrm>
            <a:off x="639704" y="2570252"/>
            <a:ext cx="74882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65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Build2_Seattle.jpg"/>
          <p:cNvPicPr>
            <a:picLocks noChangeAspect="1"/>
          </p:cNvPicPr>
          <p:nvPr/>
        </p:nvPicPr>
        <p:blipFill rotWithShape="1">
          <a:blip r:embed="rId3">
            <a:extLst>
              <a:ext uri="{28A0092B-C50C-407E-A947-70E740481C1C}">
                <a14:useLocalDpi xmlns:a14="http://schemas.microsoft.com/office/drawing/2010/main" val="0"/>
              </a:ext>
            </a:extLst>
          </a:blip>
          <a:srcRect l="5000" t="6790" r="5000" b="6667"/>
          <a:stretch/>
        </p:blipFill>
        <p:spPr>
          <a:xfrm>
            <a:off x="351542" y="389467"/>
            <a:ext cx="8440916" cy="6087534"/>
          </a:xfrm>
          <a:prstGeom prst="rect">
            <a:avLst/>
          </a:prstGeom>
        </p:spPr>
      </p:pic>
      <p:sp>
        <p:nvSpPr>
          <p:cNvPr id="10" name="TextBox 9"/>
          <p:cNvSpPr txBox="1"/>
          <p:nvPr/>
        </p:nvSpPr>
        <p:spPr>
          <a:xfrm>
            <a:off x="1536700" y="970318"/>
            <a:ext cx="9144000" cy="1200329"/>
          </a:xfrm>
          <a:prstGeom prst="rect">
            <a:avLst/>
          </a:prstGeom>
          <a:noFill/>
        </p:spPr>
        <p:txBody>
          <a:bodyPr wrap="square" rtlCol="0">
            <a:spAutoFit/>
          </a:bodyPr>
          <a:lstStyle/>
          <a:p>
            <a:pPr algn="ctr"/>
            <a:r>
              <a:rPr lang="en-US" sz="3600" b="1" dirty="0" smtClean="0">
                <a:solidFill>
                  <a:schemeClr val="bg1"/>
                </a:solidFill>
                <a:latin typeface="+mj-lt"/>
              </a:rPr>
              <a:t>Seattle/King County </a:t>
            </a:r>
          </a:p>
          <a:p>
            <a:pPr algn="ctr"/>
            <a:r>
              <a:rPr lang="en-US" sz="3600" b="1" dirty="0" smtClean="0">
                <a:solidFill>
                  <a:schemeClr val="bg1"/>
                </a:solidFill>
                <a:latin typeface="+mj-lt"/>
              </a:rPr>
              <a:t>Washington</a:t>
            </a:r>
            <a:endParaRPr lang="en-US" sz="3600" dirty="0">
              <a:solidFill>
                <a:schemeClr val="bg1"/>
              </a:solidFill>
              <a:latin typeface="+mj-lt"/>
            </a:endParaRPr>
          </a:p>
        </p:txBody>
      </p:sp>
    </p:spTree>
    <p:extLst>
      <p:ext uri="{BB962C8B-B14F-4D97-AF65-F5344CB8AC3E}">
        <p14:creationId xmlns:p14="http://schemas.microsoft.com/office/powerpoint/2010/main" val="247100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7700" y="540484"/>
            <a:ext cx="9144000" cy="1631216"/>
          </a:xfrm>
          <a:prstGeom prst="rect">
            <a:avLst/>
          </a:prstGeom>
          <a:noFill/>
        </p:spPr>
        <p:txBody>
          <a:bodyPr wrap="square" rtlCol="0">
            <a:spAutoFit/>
          </a:bodyPr>
          <a:lstStyle/>
          <a:p>
            <a:r>
              <a:rPr lang="en-US" sz="3000" b="1" dirty="0" smtClean="0">
                <a:solidFill>
                  <a:srgbClr val="129295"/>
                </a:solidFill>
                <a:latin typeface="+mj-lt"/>
              </a:rPr>
              <a:t>Community-based programs </a:t>
            </a:r>
            <a:br>
              <a:rPr lang="en-US" sz="3000" b="1" dirty="0" smtClean="0">
                <a:solidFill>
                  <a:srgbClr val="129295"/>
                </a:solidFill>
                <a:latin typeface="+mj-lt"/>
              </a:rPr>
            </a:br>
            <a:r>
              <a:rPr lang="en-US" sz="3000" b="1" dirty="0" smtClean="0">
                <a:solidFill>
                  <a:srgbClr val="129295"/>
                </a:solidFill>
                <a:latin typeface="+mj-lt"/>
              </a:rPr>
              <a:t>in Washington State</a:t>
            </a:r>
            <a:r>
              <a:rPr lang="en-US" sz="3200" dirty="0" smtClean="0">
                <a:solidFill>
                  <a:srgbClr val="129295"/>
                </a:solidFill>
                <a:latin typeface="+mj-lt"/>
              </a:rPr>
              <a:t/>
            </a:r>
            <a:br>
              <a:rPr lang="en-US" sz="3200" dirty="0" smtClean="0">
                <a:solidFill>
                  <a:srgbClr val="129295"/>
                </a:solidFill>
                <a:latin typeface="+mj-lt"/>
              </a:rPr>
            </a:br>
            <a:r>
              <a:rPr lang="en-US" sz="2000" dirty="0" smtClean="0">
                <a:solidFill>
                  <a:srgbClr val="129295"/>
                </a:solidFill>
                <a:latin typeface="+mj-lt"/>
              </a:rPr>
              <a:t>Developed by Child Care Resources </a:t>
            </a:r>
            <a:br>
              <a:rPr lang="en-US" sz="2000" dirty="0" smtClean="0">
                <a:solidFill>
                  <a:srgbClr val="129295"/>
                </a:solidFill>
                <a:latin typeface="+mj-lt"/>
              </a:rPr>
            </a:br>
            <a:r>
              <a:rPr lang="en-US" sz="2000" dirty="0" smtClean="0">
                <a:solidFill>
                  <a:srgbClr val="129295"/>
                </a:solidFill>
                <a:latin typeface="+mj-lt"/>
              </a:rPr>
              <a:t>and Child Care Aware of Washington</a:t>
            </a:r>
            <a:endParaRPr lang="en-US" sz="2000" dirty="0">
              <a:solidFill>
                <a:srgbClr val="129295"/>
              </a:solidFill>
              <a:latin typeface="+mj-lt"/>
            </a:endParaRPr>
          </a:p>
        </p:txBody>
      </p:sp>
      <p:pic>
        <p:nvPicPr>
          <p:cNvPr id="6" name="Picture 2"/>
          <p:cNvPicPr>
            <a:picLocks noChangeAspect="1" noChangeArrowheads="1"/>
          </p:cNvPicPr>
          <p:nvPr/>
        </p:nvPicPr>
        <p:blipFill>
          <a:blip r:embed="rId3"/>
          <a:srcRect/>
          <a:stretch>
            <a:fillRect/>
          </a:stretch>
        </p:blipFill>
        <p:spPr bwMode="auto">
          <a:xfrm>
            <a:off x="5295900" y="1621254"/>
            <a:ext cx="3032760" cy="1895475"/>
          </a:xfrm>
          <a:prstGeom prst="rect">
            <a:avLst/>
          </a:prstGeom>
          <a:noFill/>
          <a:ln w="9525">
            <a:noFill/>
            <a:miter lim="800000"/>
            <a:headEnd/>
            <a:tailEnd/>
          </a:ln>
          <a:effectLst/>
        </p:spPr>
      </p:pic>
      <p:pic>
        <p:nvPicPr>
          <p:cNvPr id="8" name="Picture 5" descr="\\Sea-sbs08\drvd\Play &amp; Learn\Kaleidoscope Play &amp; Learn Logo\Kaleidoscope Logo RGB.JPG"/>
          <p:cNvPicPr>
            <a:picLocks noChangeAspect="1" noChangeArrowheads="1"/>
          </p:cNvPicPr>
          <p:nvPr/>
        </p:nvPicPr>
        <p:blipFill>
          <a:blip r:embed="rId4"/>
          <a:srcRect/>
          <a:stretch>
            <a:fillRect/>
          </a:stretch>
        </p:blipFill>
        <p:spPr bwMode="auto">
          <a:xfrm>
            <a:off x="5295900" y="3774776"/>
            <a:ext cx="2133600" cy="2435524"/>
          </a:xfrm>
          <a:prstGeom prst="rect">
            <a:avLst/>
          </a:prstGeom>
          <a:noFill/>
        </p:spPr>
      </p:pic>
      <p:sp>
        <p:nvSpPr>
          <p:cNvPr id="9" name="Rectangle 2"/>
          <p:cNvSpPr>
            <a:spLocks noChangeArrowheads="1"/>
          </p:cNvSpPr>
          <p:nvPr/>
        </p:nvSpPr>
        <p:spPr bwMode="auto">
          <a:xfrm>
            <a:off x="782637" y="2568990"/>
            <a:ext cx="3006725" cy="3641309"/>
          </a:xfrm>
          <a:prstGeom prst="rect">
            <a:avLst/>
          </a:prstGeom>
          <a:solidFill>
            <a:schemeClr val="tx2">
              <a:lumMod val="60000"/>
              <a:lumOff val="40000"/>
              <a:alpha val="69000"/>
            </a:schemeClr>
          </a:solidFill>
          <a:ln w="19050">
            <a:noFill/>
            <a:miter lim="800000"/>
            <a:headEnd/>
            <a:tailEnd/>
          </a:ln>
          <a:effectLst/>
        </p:spPr>
        <p:txBody>
          <a:bodyPr vert="horz" wrap="square" lIns="91440" tIns="91440" rIns="91440" bIns="91440" numCol="1" anchor="t" anchorCtr="0" compatLnSpc="1">
            <a:prstTxWarp prst="textNoShape">
              <a:avLst/>
            </a:prstTxWarp>
          </a:bodyPr>
          <a:lstStyle/>
          <a:p>
            <a:pPr defTabSz="912813" fontAlgn="base">
              <a:spcBef>
                <a:spcPct val="0"/>
              </a:spcBef>
              <a:spcAft>
                <a:spcPct val="0"/>
              </a:spcAft>
            </a:pPr>
            <a:endParaRPr lang="en-US" dirty="0">
              <a:solidFill>
                <a:srgbClr val="FFFFFF"/>
              </a:solidFill>
            </a:endParaRPr>
          </a:p>
        </p:txBody>
      </p:sp>
      <p:pic>
        <p:nvPicPr>
          <p:cNvPr id="11" name="Picture 10" descr="happyface.psd"/>
          <p:cNvPicPr/>
          <p:nvPr/>
        </p:nvPicPr>
        <p:blipFill>
          <a:blip r:embed="rId5">
            <a:alphaModFix amt="40000"/>
            <a:duotone>
              <a:schemeClr val="bg1"/>
              <a:srgbClr val="FFF1C1"/>
            </a:duotone>
          </a:blip>
          <a:stretch>
            <a:fillRect/>
          </a:stretch>
        </p:blipFill>
        <p:spPr>
          <a:xfrm>
            <a:off x="2590800" y="4343400"/>
            <a:ext cx="838200" cy="1143000"/>
          </a:xfrm>
          <a:prstGeom prst="rect">
            <a:avLst/>
          </a:prstGeom>
        </p:spPr>
      </p:pic>
      <p:sp>
        <p:nvSpPr>
          <p:cNvPr id="13" name="Rectangle 8"/>
          <p:cNvSpPr>
            <a:spLocks noChangeArrowheads="1"/>
          </p:cNvSpPr>
          <p:nvPr/>
        </p:nvSpPr>
        <p:spPr bwMode="auto">
          <a:xfrm>
            <a:off x="647700" y="3505200"/>
            <a:ext cx="327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400" b="1" dirty="0">
                <a:solidFill>
                  <a:srgbClr val="FFFFFF"/>
                </a:solidFill>
                <a:latin typeface="Lucida Bright" pitchFamily="18" charset="0"/>
                <a:ea typeface="Times New Roman" pitchFamily="18" charset="0"/>
                <a:cs typeface="Times New Roman" pitchFamily="18" charset="0"/>
              </a:rPr>
              <a:t>Taking Care of Our Children: </a:t>
            </a:r>
            <a:endParaRPr lang="en-US" sz="1400" dirty="0">
              <a:solidFill>
                <a:srgbClr val="FFFFFF"/>
              </a:solidFill>
            </a:endParaRPr>
          </a:p>
          <a:p>
            <a:pPr algn="ctr" eaLnBrk="0" fontAlgn="base" hangingPunct="0">
              <a:spcBef>
                <a:spcPct val="0"/>
              </a:spcBef>
              <a:spcAft>
                <a:spcPct val="0"/>
              </a:spcAft>
            </a:pPr>
            <a:r>
              <a:rPr lang="en-US" sz="1400" i="1" dirty="0">
                <a:solidFill>
                  <a:srgbClr val="FFFFFF"/>
                </a:solidFill>
                <a:latin typeface="Lucida Bright" pitchFamily="18" charset="0"/>
                <a:ea typeface="Times New Roman" pitchFamily="18" charset="0"/>
                <a:cs typeface="Times New Roman" pitchFamily="18" charset="0"/>
              </a:rPr>
              <a:t>Conversations for the Community</a:t>
            </a:r>
            <a:endParaRPr lang="en-US" sz="1400" dirty="0">
              <a:solidFill>
                <a:srgbClr val="FFFFFF"/>
              </a:solidFill>
            </a:endParaRPr>
          </a:p>
        </p:txBody>
      </p:sp>
      <p:pic>
        <p:nvPicPr>
          <p:cNvPr id="14" name="Picture 13" descr="cat.psd"/>
          <p:cNvPicPr/>
          <p:nvPr/>
        </p:nvPicPr>
        <p:blipFill>
          <a:blip r:embed="rId6">
            <a:alphaModFix amt="40000"/>
            <a:duotone>
              <a:schemeClr val="bg1"/>
              <a:srgbClr val="FFF1C1"/>
            </a:duotone>
          </a:blip>
          <a:stretch>
            <a:fillRect/>
          </a:stretch>
        </p:blipFill>
        <p:spPr>
          <a:xfrm>
            <a:off x="914400" y="4267200"/>
            <a:ext cx="914400" cy="1066800"/>
          </a:xfrm>
          <a:prstGeom prst="rect">
            <a:avLst/>
          </a:prstGeom>
        </p:spPr>
      </p:pic>
      <p:pic>
        <p:nvPicPr>
          <p:cNvPr id="15" name="Picture 14" descr="testlayers.psd"/>
          <p:cNvPicPr/>
          <p:nvPr/>
        </p:nvPicPr>
        <p:blipFill>
          <a:blip r:embed="rId7">
            <a:alphaModFix amt="30000"/>
            <a:duotone>
              <a:schemeClr val="bg1"/>
              <a:srgbClr val="FFF1C1"/>
            </a:duotone>
          </a:blip>
          <a:srcRect r="-2370"/>
          <a:stretch>
            <a:fillRect/>
          </a:stretch>
        </p:blipFill>
        <p:spPr bwMode="auto">
          <a:xfrm>
            <a:off x="1676400" y="4648200"/>
            <a:ext cx="609600" cy="381000"/>
          </a:xfrm>
          <a:prstGeom prst="rect">
            <a:avLst/>
          </a:prstGeom>
          <a:noFill/>
          <a:ln w="9525">
            <a:noFill/>
            <a:miter lim="800000"/>
            <a:headEnd/>
            <a:tailEnd/>
          </a:ln>
        </p:spPr>
      </p:pic>
      <p:pic>
        <p:nvPicPr>
          <p:cNvPr id="16" name="Picture 15" descr="strawberry.psd"/>
          <p:cNvPicPr/>
          <p:nvPr/>
        </p:nvPicPr>
        <p:blipFill>
          <a:blip r:embed="rId8">
            <a:alphaModFix amt="40000"/>
            <a:duotone>
              <a:schemeClr val="bg1"/>
              <a:srgbClr val="FFF1C1"/>
            </a:duotone>
          </a:blip>
          <a:stretch>
            <a:fillRect/>
          </a:stretch>
        </p:blipFill>
        <p:spPr>
          <a:xfrm>
            <a:off x="2151062" y="2568992"/>
            <a:ext cx="381000" cy="762000"/>
          </a:xfrm>
          <a:prstGeom prst="rect">
            <a:avLst/>
          </a:prstGeom>
        </p:spPr>
      </p:pic>
    </p:spTree>
    <p:extLst>
      <p:ext uri="{BB962C8B-B14F-4D97-AF65-F5344CB8AC3E}">
        <p14:creationId xmlns:p14="http://schemas.microsoft.com/office/powerpoint/2010/main" val="3041989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a-sbs08\drvd\Kaleidoscope Play &amp; Learn\Photos\Olympic View Elem Fed Way May 2013\photo (2).JPG"/>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4022"/>
          <a:stretch/>
        </p:blipFill>
        <p:spPr bwMode="auto">
          <a:xfrm>
            <a:off x="5457369" y="2735828"/>
            <a:ext cx="2583409" cy="26566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9743" y="671425"/>
            <a:ext cx="9144000" cy="646331"/>
          </a:xfrm>
          <a:prstGeom prst="rect">
            <a:avLst/>
          </a:prstGeom>
          <a:noFill/>
        </p:spPr>
        <p:txBody>
          <a:bodyPr wrap="square" rtlCol="0">
            <a:spAutoFit/>
          </a:bodyPr>
          <a:lstStyle/>
          <a:p>
            <a:r>
              <a:rPr lang="en-US" sz="3600" b="1" dirty="0" smtClean="0">
                <a:solidFill>
                  <a:srgbClr val="129295"/>
                </a:solidFill>
                <a:latin typeface="+mj-lt"/>
              </a:rPr>
              <a:t>Kaleidoscope Play &amp; Learn</a:t>
            </a:r>
            <a:endParaRPr lang="en-US" sz="3600" b="1" dirty="0">
              <a:solidFill>
                <a:srgbClr val="129295"/>
              </a:solidFill>
              <a:latin typeface="+mj-lt"/>
            </a:endParaRPr>
          </a:p>
        </p:txBody>
      </p:sp>
      <p:sp>
        <p:nvSpPr>
          <p:cNvPr id="3" name="Rectangle 2"/>
          <p:cNvSpPr/>
          <p:nvPr/>
        </p:nvSpPr>
        <p:spPr>
          <a:xfrm>
            <a:off x="734585" y="2735828"/>
            <a:ext cx="4305299" cy="2699200"/>
          </a:xfrm>
          <a:prstGeom prst="rect">
            <a:avLst/>
          </a:prstGeom>
        </p:spPr>
        <p:txBody>
          <a:bodyPr wrap="square">
            <a:spAutoFit/>
          </a:bodyPr>
          <a:lstStyle/>
          <a:p>
            <a:pPr>
              <a:spcAft>
                <a:spcPts val="600"/>
              </a:spcAft>
              <a:buFontTx/>
              <a:buNone/>
            </a:pPr>
            <a:r>
              <a:rPr lang="en-US" dirty="0" smtClean="0">
                <a:solidFill>
                  <a:srgbClr val="404040"/>
                </a:solidFill>
              </a:rPr>
              <a:t>Trained facilitators intentionally create opportunities for:</a:t>
            </a:r>
          </a:p>
          <a:p>
            <a:pPr marL="342900" indent="-342900">
              <a:lnSpc>
                <a:spcPct val="90000"/>
              </a:lnSpc>
              <a:spcAft>
                <a:spcPts val="600"/>
              </a:spcAft>
              <a:buFont typeface="Courier New"/>
              <a:buChar char="o"/>
            </a:pPr>
            <a:r>
              <a:rPr lang="en-US" dirty="0" smtClean="0">
                <a:solidFill>
                  <a:srgbClr val="404040"/>
                </a:solidFill>
              </a:rPr>
              <a:t>Parent/caregiver leadership</a:t>
            </a:r>
          </a:p>
          <a:p>
            <a:pPr marL="342900" indent="-342900">
              <a:lnSpc>
                <a:spcPct val="90000"/>
              </a:lnSpc>
              <a:spcAft>
                <a:spcPts val="600"/>
              </a:spcAft>
              <a:buFont typeface="Courier New"/>
              <a:buChar char="o"/>
            </a:pPr>
            <a:r>
              <a:rPr lang="en-US" dirty="0" smtClean="0">
                <a:solidFill>
                  <a:srgbClr val="404040"/>
                </a:solidFill>
              </a:rPr>
              <a:t>Parents and caregivers to interact </a:t>
            </a:r>
            <a:br>
              <a:rPr lang="en-US" dirty="0" smtClean="0">
                <a:solidFill>
                  <a:srgbClr val="404040"/>
                </a:solidFill>
              </a:rPr>
            </a:br>
            <a:r>
              <a:rPr lang="en-US" dirty="0" smtClean="0">
                <a:solidFill>
                  <a:srgbClr val="404040"/>
                </a:solidFill>
              </a:rPr>
              <a:t>and to build supportive </a:t>
            </a:r>
            <a:br>
              <a:rPr lang="en-US" dirty="0" smtClean="0">
                <a:solidFill>
                  <a:srgbClr val="404040"/>
                </a:solidFill>
              </a:rPr>
            </a:br>
            <a:r>
              <a:rPr lang="en-US" dirty="0" smtClean="0">
                <a:solidFill>
                  <a:srgbClr val="404040"/>
                </a:solidFill>
              </a:rPr>
              <a:t>relationships with each other</a:t>
            </a:r>
          </a:p>
          <a:p>
            <a:pPr marL="342900" indent="-342900">
              <a:lnSpc>
                <a:spcPct val="90000"/>
              </a:lnSpc>
              <a:spcAft>
                <a:spcPts val="600"/>
              </a:spcAft>
              <a:buFont typeface="Courier New"/>
              <a:buChar char="o"/>
            </a:pPr>
            <a:r>
              <a:rPr lang="en-US" dirty="0" smtClean="0">
                <a:solidFill>
                  <a:srgbClr val="404040"/>
                </a:solidFill>
              </a:rPr>
              <a:t>Adult learning through instruction </a:t>
            </a:r>
            <a:br>
              <a:rPr lang="en-US" dirty="0" smtClean="0">
                <a:solidFill>
                  <a:srgbClr val="404040"/>
                </a:solidFill>
              </a:rPr>
            </a:br>
            <a:r>
              <a:rPr lang="en-US" dirty="0" smtClean="0">
                <a:solidFill>
                  <a:srgbClr val="404040"/>
                </a:solidFill>
              </a:rPr>
              <a:t>and role modeling</a:t>
            </a:r>
          </a:p>
          <a:p>
            <a:pPr marL="342900" indent="-342900">
              <a:lnSpc>
                <a:spcPct val="90000"/>
              </a:lnSpc>
              <a:spcAft>
                <a:spcPts val="600"/>
              </a:spcAft>
              <a:buFont typeface="Courier New"/>
              <a:buChar char="o"/>
            </a:pPr>
            <a:r>
              <a:rPr lang="en-US" dirty="0" smtClean="0">
                <a:solidFill>
                  <a:srgbClr val="404040"/>
                </a:solidFill>
              </a:rPr>
              <a:t>Identifying teachable moments at home</a:t>
            </a:r>
          </a:p>
        </p:txBody>
      </p:sp>
      <p:cxnSp>
        <p:nvCxnSpPr>
          <p:cNvPr id="6" name="Straight Connector 5"/>
          <p:cNvCxnSpPr/>
          <p:nvPr/>
        </p:nvCxnSpPr>
        <p:spPr>
          <a:xfrm>
            <a:off x="734585" y="1701209"/>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39704" y="5435028"/>
            <a:ext cx="8021696" cy="812530"/>
          </a:xfrm>
          <a:prstGeom prst="rect">
            <a:avLst/>
          </a:prstGeom>
        </p:spPr>
        <p:txBody>
          <a:bodyPr wrap="square">
            <a:spAutoFit/>
          </a:bodyPr>
          <a:lstStyle/>
          <a:p>
            <a:pPr>
              <a:lnSpc>
                <a:spcPct val="60000"/>
              </a:lnSpc>
            </a:pPr>
            <a:endParaRPr lang="en-US" dirty="0">
              <a:solidFill>
                <a:srgbClr val="404040"/>
              </a:solidFill>
            </a:endParaRPr>
          </a:p>
          <a:p>
            <a:r>
              <a:rPr lang="en-US" dirty="0">
                <a:solidFill>
                  <a:srgbClr val="404040"/>
                </a:solidFill>
              </a:rPr>
              <a:t>In 2013 Kaleidoscope Play &amp; Learn was recognized as a Promising Practice by the Evidence Based Practice Institute at the University of Washington.</a:t>
            </a:r>
          </a:p>
        </p:txBody>
      </p:sp>
      <p:sp>
        <p:nvSpPr>
          <p:cNvPr id="4" name="Rectangle 3"/>
          <p:cNvSpPr/>
          <p:nvPr/>
        </p:nvSpPr>
        <p:spPr>
          <a:xfrm>
            <a:off x="722691" y="1838236"/>
            <a:ext cx="7637538" cy="646331"/>
          </a:xfrm>
          <a:prstGeom prst="rect">
            <a:avLst/>
          </a:prstGeom>
        </p:spPr>
        <p:txBody>
          <a:bodyPr wrap="square">
            <a:spAutoFit/>
          </a:bodyPr>
          <a:lstStyle/>
          <a:p>
            <a:pPr>
              <a:buFontTx/>
              <a:buNone/>
            </a:pPr>
            <a:r>
              <a:rPr lang="en-US" dirty="0">
                <a:solidFill>
                  <a:srgbClr val="404040"/>
                </a:solidFill>
              </a:rPr>
              <a:t>Facilitated play groups for children and their caregivers where adults learn how to support healthy child development through play and interaction.</a:t>
            </a:r>
          </a:p>
        </p:txBody>
      </p:sp>
    </p:spTree>
    <p:extLst>
      <p:ext uri="{BB962C8B-B14F-4D97-AF65-F5344CB8AC3E}">
        <p14:creationId xmlns:p14="http://schemas.microsoft.com/office/powerpoint/2010/main" val="221107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9704" y="756436"/>
            <a:ext cx="9144000" cy="1200329"/>
          </a:xfrm>
          <a:prstGeom prst="rect">
            <a:avLst/>
          </a:prstGeom>
          <a:noFill/>
        </p:spPr>
        <p:txBody>
          <a:bodyPr wrap="square" rtlCol="0">
            <a:spAutoFit/>
          </a:bodyPr>
          <a:lstStyle/>
          <a:p>
            <a:r>
              <a:rPr lang="en-US" sz="3600" b="1" dirty="0" smtClean="0">
                <a:solidFill>
                  <a:srgbClr val="129295"/>
                </a:solidFill>
                <a:latin typeface="+mj-lt"/>
              </a:rPr>
              <a:t>Essential Elements of </a:t>
            </a:r>
          </a:p>
          <a:p>
            <a:r>
              <a:rPr lang="en-US" sz="3600" b="1" dirty="0" smtClean="0">
                <a:solidFill>
                  <a:srgbClr val="129295"/>
                </a:solidFill>
                <a:latin typeface="+mj-lt"/>
              </a:rPr>
              <a:t>Kaleidoscope Play &amp; Learn</a:t>
            </a:r>
          </a:p>
        </p:txBody>
      </p:sp>
      <p:sp>
        <p:nvSpPr>
          <p:cNvPr id="3" name="Rectangle 2"/>
          <p:cNvSpPr/>
          <p:nvPr/>
        </p:nvSpPr>
        <p:spPr>
          <a:xfrm>
            <a:off x="548251" y="2347189"/>
            <a:ext cx="8075050" cy="3776419"/>
          </a:xfrm>
          <a:prstGeom prst="rect">
            <a:avLst/>
          </a:prstGeom>
        </p:spPr>
        <p:txBody>
          <a:bodyPr wrap="square">
            <a:spAutoFit/>
          </a:bodyPr>
          <a:lstStyle/>
          <a:p>
            <a:pPr marL="342900" indent="-342900">
              <a:buFont typeface="Courier New"/>
              <a:buChar char="o"/>
            </a:pPr>
            <a:r>
              <a:rPr lang="en-US" sz="2100" dirty="0" smtClean="0">
                <a:solidFill>
                  <a:srgbClr val="404040"/>
                </a:solidFill>
              </a:rPr>
              <a:t>Multicultural facilitators support home culture and language</a:t>
            </a:r>
          </a:p>
          <a:p>
            <a:pPr>
              <a:lnSpc>
                <a:spcPct val="50000"/>
              </a:lnSpc>
            </a:pPr>
            <a:endParaRPr lang="en-US" sz="2100" dirty="0" smtClean="0">
              <a:solidFill>
                <a:srgbClr val="404040"/>
              </a:solidFill>
            </a:endParaRPr>
          </a:p>
          <a:p>
            <a:pPr marL="342900" indent="-342900">
              <a:buFont typeface="Courier New"/>
              <a:buChar char="o"/>
            </a:pPr>
            <a:r>
              <a:rPr lang="en-US" sz="2100" dirty="0" smtClean="0">
                <a:solidFill>
                  <a:srgbClr val="404040"/>
                </a:solidFill>
              </a:rPr>
              <a:t>Hosted in neighborhood locations: family centers, libraries, schools, apartment complexes, churches, public housing, even shopping malls</a:t>
            </a:r>
          </a:p>
          <a:p>
            <a:pPr>
              <a:lnSpc>
                <a:spcPct val="50000"/>
              </a:lnSpc>
            </a:pPr>
            <a:r>
              <a:rPr lang="en-US" sz="2100" dirty="0" smtClean="0">
                <a:solidFill>
                  <a:srgbClr val="404040"/>
                </a:solidFill>
              </a:rPr>
              <a:t> </a:t>
            </a:r>
          </a:p>
          <a:p>
            <a:pPr marL="342900" indent="-342900">
              <a:buFont typeface="Courier New"/>
              <a:buChar char="o"/>
            </a:pPr>
            <a:r>
              <a:rPr lang="en-US" sz="2100" dirty="0" smtClean="0">
                <a:solidFill>
                  <a:srgbClr val="404040"/>
                </a:solidFill>
              </a:rPr>
              <a:t>Community resource information and referrals are available for participants</a:t>
            </a:r>
          </a:p>
          <a:p>
            <a:pPr>
              <a:lnSpc>
                <a:spcPct val="50000"/>
              </a:lnSpc>
            </a:pPr>
            <a:endParaRPr lang="en-US" sz="2100" dirty="0" smtClean="0">
              <a:solidFill>
                <a:srgbClr val="404040"/>
              </a:solidFill>
            </a:endParaRPr>
          </a:p>
          <a:p>
            <a:pPr marL="342900" indent="-342900">
              <a:lnSpc>
                <a:spcPct val="90000"/>
              </a:lnSpc>
              <a:buFont typeface="Courier New"/>
              <a:buChar char="o"/>
            </a:pPr>
            <a:r>
              <a:rPr lang="en-US" sz="2100" dirty="0" smtClean="0">
                <a:solidFill>
                  <a:srgbClr val="404040"/>
                </a:solidFill>
              </a:rPr>
              <a:t>Groups meet weekly for 90 minutes or more and include</a:t>
            </a:r>
          </a:p>
          <a:p>
            <a:pPr marL="800100" lvl="1" indent="-342900">
              <a:buFont typeface="Arial"/>
              <a:buChar char="•"/>
            </a:pPr>
            <a:r>
              <a:rPr lang="en-US" sz="2100" dirty="0" smtClean="0">
                <a:solidFill>
                  <a:srgbClr val="404040"/>
                </a:solidFill>
              </a:rPr>
              <a:t>Open-ended, child-directed “free” play</a:t>
            </a:r>
          </a:p>
          <a:p>
            <a:pPr marL="800100" lvl="1" indent="-342900">
              <a:buFont typeface="Arial"/>
              <a:buChar char="•"/>
            </a:pPr>
            <a:r>
              <a:rPr lang="en-US" sz="2100" dirty="0" smtClean="0">
                <a:solidFill>
                  <a:srgbClr val="404040"/>
                </a:solidFill>
              </a:rPr>
              <a:t>Coordinated group activity</a:t>
            </a:r>
          </a:p>
          <a:p>
            <a:pPr marL="800100" lvl="1" indent="-342900">
              <a:buFont typeface="Arial"/>
              <a:buChar char="•"/>
            </a:pPr>
            <a:r>
              <a:rPr lang="en-US" sz="2100" dirty="0" smtClean="0">
                <a:solidFill>
                  <a:srgbClr val="404040"/>
                </a:solidFill>
              </a:rPr>
              <a:t>Focus on positive adult-child interaction</a:t>
            </a:r>
          </a:p>
          <a:p>
            <a:pPr marL="800100" lvl="1" indent="-342900">
              <a:buFont typeface="Arial"/>
              <a:buChar char="•"/>
            </a:pPr>
            <a:r>
              <a:rPr lang="en-US" sz="2100" dirty="0" smtClean="0">
                <a:solidFill>
                  <a:srgbClr val="404040"/>
                </a:solidFill>
              </a:rPr>
              <a:t>Fun  </a:t>
            </a:r>
            <a:r>
              <a:rPr lang="en-US" sz="2100" dirty="0" smtClean="0">
                <a:hlinkClick r:id="rId3"/>
              </a:rPr>
              <a:t>http://youtube.com/watch?v=56YvMg8uGhs</a:t>
            </a:r>
            <a:endParaRPr lang="en-US" sz="2100" dirty="0" smtClean="0"/>
          </a:p>
        </p:txBody>
      </p:sp>
      <p:cxnSp>
        <p:nvCxnSpPr>
          <p:cNvPr id="6" name="Straight Connector 5"/>
          <p:cNvCxnSpPr/>
          <p:nvPr/>
        </p:nvCxnSpPr>
        <p:spPr>
          <a:xfrm>
            <a:off x="639704" y="2049552"/>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443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ttleGroup.jpg"/>
          <p:cNvPicPr>
            <a:picLocks noChangeAspect="1"/>
          </p:cNvPicPr>
          <p:nvPr/>
        </p:nvPicPr>
        <p:blipFill rotWithShape="1">
          <a:blip r:embed="rId3">
            <a:extLst>
              <a:ext uri="{28A0092B-C50C-407E-A947-70E740481C1C}">
                <a14:useLocalDpi xmlns:a14="http://schemas.microsoft.com/office/drawing/2010/main" val="0"/>
              </a:ext>
            </a:extLst>
          </a:blip>
          <a:srcRect l="1193" t="1262" r="1072" b="1175"/>
          <a:stretch/>
        </p:blipFill>
        <p:spPr>
          <a:xfrm>
            <a:off x="395111" y="376297"/>
            <a:ext cx="8363185" cy="6077184"/>
          </a:xfrm>
          <a:prstGeom prst="rect">
            <a:avLst/>
          </a:prstGeom>
        </p:spPr>
      </p:pic>
    </p:spTree>
    <p:extLst>
      <p:ext uri="{BB962C8B-B14F-4D97-AF65-F5344CB8AC3E}">
        <p14:creationId xmlns:p14="http://schemas.microsoft.com/office/powerpoint/2010/main" val="2343914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1643" y="711668"/>
            <a:ext cx="9144000" cy="1015663"/>
          </a:xfrm>
          <a:prstGeom prst="rect">
            <a:avLst/>
          </a:prstGeom>
          <a:noFill/>
        </p:spPr>
        <p:txBody>
          <a:bodyPr wrap="square" rtlCol="0">
            <a:spAutoFit/>
          </a:bodyPr>
          <a:lstStyle/>
          <a:p>
            <a:r>
              <a:rPr lang="en-US" sz="3000" b="1" dirty="0" smtClean="0">
                <a:solidFill>
                  <a:srgbClr val="404040"/>
                </a:solidFill>
                <a:latin typeface="+mj-lt"/>
              </a:rPr>
              <a:t>Early Learning Communities</a:t>
            </a:r>
            <a:endParaRPr lang="en-US" sz="3000" dirty="0">
              <a:solidFill>
                <a:srgbClr val="404040"/>
              </a:solidFill>
              <a:latin typeface="+mj-lt"/>
            </a:endParaRPr>
          </a:p>
          <a:p>
            <a:r>
              <a:rPr lang="en-US" sz="3000" dirty="0" smtClean="0">
                <a:solidFill>
                  <a:srgbClr val="404040"/>
                </a:solidFill>
                <a:latin typeface="+mj-lt"/>
              </a:rPr>
              <a:t>It takes a village and beyond…</a:t>
            </a:r>
            <a:endParaRPr lang="en-US" sz="3000" dirty="0">
              <a:solidFill>
                <a:srgbClr val="404040"/>
              </a:solidFill>
              <a:latin typeface="+mj-lt"/>
            </a:endParaRPr>
          </a:p>
        </p:txBody>
      </p:sp>
      <p:sp>
        <p:nvSpPr>
          <p:cNvPr id="12" name="Rectangle 11"/>
          <p:cNvSpPr/>
          <p:nvPr/>
        </p:nvSpPr>
        <p:spPr>
          <a:xfrm>
            <a:off x="962572" y="1946099"/>
            <a:ext cx="2960414" cy="3765133"/>
          </a:xfrm>
          <a:prstGeom prst="rect">
            <a:avLst/>
          </a:prstGeom>
        </p:spPr>
        <p:txBody>
          <a:bodyPr wrap="square">
            <a:spAutoFit/>
          </a:bodyPr>
          <a:lstStyle/>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Parents</a:t>
            </a:r>
          </a:p>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Grandparents</a:t>
            </a:r>
          </a:p>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Relatives</a:t>
            </a:r>
          </a:p>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Neighbors</a:t>
            </a:r>
          </a:p>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Family </a:t>
            </a:r>
            <a:r>
              <a:rPr lang="en-US" sz="2400" dirty="0" smtClean="0">
                <a:solidFill>
                  <a:srgbClr val="404040"/>
                </a:solidFill>
                <a:ea typeface="MS PGothic" pitchFamily="34" charset="-128"/>
              </a:rPr>
              <a:t>friends</a:t>
            </a:r>
            <a:endParaRPr lang="en-US" sz="2400" dirty="0">
              <a:solidFill>
                <a:srgbClr val="404040"/>
              </a:solidFill>
              <a:ea typeface="MS PGothic" pitchFamily="34" charset="-128"/>
            </a:endParaRPr>
          </a:p>
          <a:p>
            <a:pPr marL="285750" indent="-285750" fontAlgn="auto">
              <a:spcBef>
                <a:spcPts val="0"/>
              </a:spcBef>
              <a:spcAft>
                <a:spcPts val="800"/>
              </a:spcAft>
              <a:buFont typeface="Arial"/>
              <a:buChar char="•"/>
              <a:defRPr/>
            </a:pPr>
            <a:r>
              <a:rPr lang="en-US" sz="2400" dirty="0" smtClean="0">
                <a:solidFill>
                  <a:srgbClr val="404040"/>
                </a:solidFill>
                <a:ea typeface="MS PGothic" pitchFamily="34" charset="-128"/>
              </a:rPr>
              <a:t>Caregivers</a:t>
            </a:r>
          </a:p>
          <a:p>
            <a:pPr marL="285750" indent="-285750" fontAlgn="auto">
              <a:spcBef>
                <a:spcPts val="0"/>
              </a:spcBef>
              <a:spcAft>
                <a:spcPts val="800"/>
              </a:spcAft>
              <a:buFont typeface="Arial"/>
              <a:buChar char="•"/>
              <a:defRPr/>
            </a:pPr>
            <a:r>
              <a:rPr lang="en-US" sz="2400" dirty="0" smtClean="0">
                <a:solidFill>
                  <a:srgbClr val="404040"/>
                </a:solidFill>
                <a:ea typeface="MS PGothic" pitchFamily="34" charset="-128"/>
              </a:rPr>
              <a:t>Child care providers</a:t>
            </a:r>
            <a:endParaRPr lang="en-US" sz="2400" dirty="0">
              <a:solidFill>
                <a:srgbClr val="404040"/>
              </a:solidFill>
              <a:ea typeface="MS PGothic" pitchFamily="34" charset="-128"/>
            </a:endParaRPr>
          </a:p>
          <a:p>
            <a:pPr marL="285750" indent="-285750" fontAlgn="auto">
              <a:spcBef>
                <a:spcPts val="0"/>
              </a:spcBef>
              <a:spcAft>
                <a:spcPts val="800"/>
              </a:spcAft>
              <a:buFont typeface="Arial"/>
              <a:buChar char="•"/>
              <a:defRPr/>
            </a:pPr>
            <a:r>
              <a:rPr lang="en-US" sz="2400" dirty="0">
                <a:solidFill>
                  <a:srgbClr val="404040"/>
                </a:solidFill>
                <a:ea typeface="MS PGothic" pitchFamily="34" charset="-128"/>
              </a:rPr>
              <a:t>Preschool teachers</a:t>
            </a:r>
          </a:p>
        </p:txBody>
      </p:sp>
      <p:cxnSp>
        <p:nvCxnSpPr>
          <p:cNvPr id="7" name="Straight Connector 6"/>
          <p:cNvCxnSpPr/>
          <p:nvPr/>
        </p:nvCxnSpPr>
        <p:spPr>
          <a:xfrm>
            <a:off x="639704" y="1947952"/>
            <a:ext cx="5113396"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GraphicsBuild2_Cover.jpg"/>
          <p:cNvPicPr>
            <a:picLocks noChangeAspect="1"/>
          </p:cNvPicPr>
          <p:nvPr/>
        </p:nvPicPr>
        <p:blipFill rotWithShape="1">
          <a:blip r:embed="rId2">
            <a:alphaModFix/>
            <a:extLst>
              <a:ext uri="{28A0092B-C50C-407E-A947-70E740481C1C}">
                <a14:useLocalDpi xmlns:a14="http://schemas.microsoft.com/office/drawing/2010/main" val="0"/>
              </a:ext>
            </a:extLst>
          </a:blip>
          <a:srcRect l="13579" t="6036" r="56529" b="6585"/>
          <a:stretch/>
        </p:blipFill>
        <p:spPr>
          <a:xfrm>
            <a:off x="6030148" y="423333"/>
            <a:ext cx="2733324" cy="5992518"/>
          </a:xfrm>
          <a:prstGeom prst="rect">
            <a:avLst/>
          </a:prstGeom>
        </p:spPr>
      </p:pic>
    </p:spTree>
    <p:extLst>
      <p:ext uri="{BB962C8B-B14F-4D97-AF65-F5344CB8AC3E}">
        <p14:creationId xmlns:p14="http://schemas.microsoft.com/office/powerpoint/2010/main" val="4057668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9704" y="756436"/>
            <a:ext cx="9144000" cy="646331"/>
          </a:xfrm>
          <a:prstGeom prst="rect">
            <a:avLst/>
          </a:prstGeom>
          <a:noFill/>
        </p:spPr>
        <p:txBody>
          <a:bodyPr wrap="square" rtlCol="0">
            <a:spAutoFit/>
          </a:bodyPr>
          <a:lstStyle/>
          <a:p>
            <a:r>
              <a:rPr lang="en-US" sz="3600" b="1" dirty="0" smtClean="0">
                <a:solidFill>
                  <a:srgbClr val="129295"/>
                </a:solidFill>
                <a:latin typeface="+mj-lt"/>
              </a:rPr>
              <a:t>Early Learning Conversations</a:t>
            </a:r>
            <a:endParaRPr lang="en-US" sz="3600" b="1" dirty="0">
              <a:solidFill>
                <a:srgbClr val="129295"/>
              </a:solidFill>
              <a:latin typeface="+mj-lt"/>
            </a:endParaRPr>
          </a:p>
        </p:txBody>
      </p:sp>
      <p:sp>
        <p:nvSpPr>
          <p:cNvPr id="3" name="Rectangle 2"/>
          <p:cNvSpPr/>
          <p:nvPr/>
        </p:nvSpPr>
        <p:spPr>
          <a:xfrm>
            <a:off x="639704" y="1914798"/>
            <a:ext cx="8075050" cy="4339650"/>
          </a:xfrm>
          <a:prstGeom prst="rect">
            <a:avLst/>
          </a:prstGeom>
        </p:spPr>
        <p:txBody>
          <a:bodyPr wrap="square">
            <a:spAutoFit/>
          </a:bodyPr>
          <a:lstStyle/>
          <a:p>
            <a:r>
              <a:rPr lang="en-US" sz="2000" dirty="0" smtClean="0">
                <a:solidFill>
                  <a:srgbClr val="404040"/>
                </a:solidFill>
              </a:rPr>
              <a:t>Conversations present information about healthy child development and school </a:t>
            </a:r>
            <a:r>
              <a:rPr lang="en-US" sz="2000" b="1" dirty="0" smtClean="0">
                <a:solidFill>
                  <a:srgbClr val="404040"/>
                </a:solidFill>
              </a:rPr>
              <a:t>readiness in a format combining dialogue and hands-on activities led by peer educators.  </a:t>
            </a:r>
            <a:r>
              <a:rPr lang="en-US" sz="2000" dirty="0" smtClean="0">
                <a:solidFill>
                  <a:srgbClr val="404040"/>
                </a:solidFill>
              </a:rPr>
              <a:t>The peer educators receive training and support on conversations content and facilitating learning discussions.  </a:t>
            </a:r>
          </a:p>
          <a:p>
            <a:pPr>
              <a:lnSpc>
                <a:spcPct val="80000"/>
              </a:lnSpc>
            </a:pPr>
            <a:endParaRPr lang="en-US" sz="2000" dirty="0">
              <a:solidFill>
                <a:srgbClr val="404040"/>
              </a:solidFill>
            </a:endParaRPr>
          </a:p>
          <a:p>
            <a:r>
              <a:rPr lang="en-US" sz="2000" dirty="0" smtClean="0">
                <a:solidFill>
                  <a:srgbClr val="404040"/>
                </a:solidFill>
              </a:rPr>
              <a:t>Peer educators include: parents, caregivers, </a:t>
            </a:r>
          </a:p>
          <a:p>
            <a:r>
              <a:rPr lang="en-US" sz="2000" dirty="0" err="1" smtClean="0">
                <a:solidFill>
                  <a:srgbClr val="404040"/>
                </a:solidFill>
              </a:rPr>
              <a:t>promotores</a:t>
            </a:r>
            <a:r>
              <a:rPr lang="en-US" sz="2000" dirty="0" smtClean="0">
                <a:solidFill>
                  <a:srgbClr val="404040"/>
                </a:solidFill>
              </a:rPr>
              <a:t>, family liaisons and </a:t>
            </a:r>
            <a:r>
              <a:rPr lang="en-US" sz="2000" dirty="0">
                <a:solidFill>
                  <a:srgbClr val="404040"/>
                </a:solidFill>
              </a:rPr>
              <a:t>ambassadors </a:t>
            </a:r>
            <a:endParaRPr lang="en-US" sz="2000" dirty="0" smtClean="0">
              <a:solidFill>
                <a:srgbClr val="404040"/>
              </a:solidFill>
            </a:endParaRPr>
          </a:p>
          <a:p>
            <a:r>
              <a:rPr lang="en-US" sz="2000" dirty="0" smtClean="0">
                <a:solidFill>
                  <a:srgbClr val="404040"/>
                </a:solidFill>
              </a:rPr>
              <a:t>working in elementary schools, community </a:t>
            </a:r>
          </a:p>
          <a:p>
            <a:r>
              <a:rPr lang="en-US" sz="2000" dirty="0" smtClean="0">
                <a:solidFill>
                  <a:srgbClr val="404040"/>
                </a:solidFill>
              </a:rPr>
              <a:t>home visitors, Kaleidoscope Play &amp; Learn </a:t>
            </a:r>
          </a:p>
          <a:p>
            <a:r>
              <a:rPr lang="en-US" sz="2000" dirty="0" smtClean="0">
                <a:solidFill>
                  <a:srgbClr val="404040"/>
                </a:solidFill>
              </a:rPr>
              <a:t>Facilitators.</a:t>
            </a:r>
          </a:p>
          <a:p>
            <a:endParaRPr lang="en-US" sz="2000" dirty="0">
              <a:solidFill>
                <a:srgbClr val="404040"/>
              </a:solidFill>
            </a:endParaRPr>
          </a:p>
          <a:p>
            <a:r>
              <a:rPr lang="en-US" sz="2000" dirty="0" smtClean="0">
                <a:solidFill>
                  <a:srgbClr val="404040"/>
                </a:solidFill>
              </a:rPr>
              <a:t>Conversation circles include anybody caring </a:t>
            </a:r>
          </a:p>
          <a:p>
            <a:r>
              <a:rPr lang="en-US" sz="2000" dirty="0" smtClean="0">
                <a:solidFill>
                  <a:srgbClr val="404040"/>
                </a:solidFill>
              </a:rPr>
              <a:t>for a child birth-5: parents, grandparents,</a:t>
            </a:r>
          </a:p>
          <a:p>
            <a:r>
              <a:rPr lang="en-US" sz="2000" dirty="0" smtClean="0">
                <a:solidFill>
                  <a:srgbClr val="404040"/>
                </a:solidFill>
              </a:rPr>
              <a:t>aunts &amp; uncles, other extended family, kinship caregivers, foster parents.</a:t>
            </a:r>
            <a:endParaRPr lang="en-US" sz="2000" dirty="0">
              <a:solidFill>
                <a:srgbClr val="404040"/>
              </a:solidFill>
            </a:endParaRPr>
          </a:p>
        </p:txBody>
      </p:sp>
      <p:cxnSp>
        <p:nvCxnSpPr>
          <p:cNvPr id="6" name="Straight Connector 5"/>
          <p:cNvCxnSpPr/>
          <p:nvPr/>
        </p:nvCxnSpPr>
        <p:spPr>
          <a:xfrm>
            <a:off x="669270" y="1686695"/>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sea-sbs08\drvu\Users\Paula\Photos\Tim Ryan mom.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20715"/>
          <a:stretch/>
        </p:blipFill>
        <p:spPr bwMode="auto">
          <a:xfrm>
            <a:off x="5529943" y="3273125"/>
            <a:ext cx="2627623" cy="248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1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7471" y="671425"/>
            <a:ext cx="9144000" cy="646331"/>
          </a:xfrm>
          <a:prstGeom prst="rect">
            <a:avLst/>
          </a:prstGeom>
          <a:noFill/>
        </p:spPr>
        <p:txBody>
          <a:bodyPr wrap="square" rtlCol="0">
            <a:spAutoFit/>
          </a:bodyPr>
          <a:lstStyle/>
          <a:p>
            <a:r>
              <a:rPr lang="en-US" sz="3600" b="1" dirty="0" smtClean="0">
                <a:solidFill>
                  <a:srgbClr val="129295"/>
                </a:solidFill>
                <a:latin typeface="+mj-lt"/>
              </a:rPr>
              <a:t>Brothers &amp; Sisters Program</a:t>
            </a:r>
          </a:p>
        </p:txBody>
      </p:sp>
      <p:sp>
        <p:nvSpPr>
          <p:cNvPr id="3" name="Rectangle 2"/>
          <p:cNvSpPr/>
          <p:nvPr/>
        </p:nvSpPr>
        <p:spPr>
          <a:xfrm>
            <a:off x="650828" y="1961597"/>
            <a:ext cx="7672558" cy="4247317"/>
          </a:xfrm>
          <a:prstGeom prst="rect">
            <a:avLst/>
          </a:prstGeom>
        </p:spPr>
        <p:txBody>
          <a:bodyPr wrap="square">
            <a:spAutoFit/>
          </a:bodyPr>
          <a:lstStyle/>
          <a:p>
            <a:pPr>
              <a:lnSpc>
                <a:spcPct val="110000"/>
              </a:lnSpc>
              <a:spcBef>
                <a:spcPct val="20000"/>
              </a:spcBef>
              <a:defRPr/>
            </a:pPr>
            <a:r>
              <a:rPr lang="en-US" sz="2000" dirty="0" smtClean="0">
                <a:solidFill>
                  <a:srgbClr val="404040"/>
                </a:solidFill>
              </a:rPr>
              <a:t>Developed to support the increasing number of youth who care for their younger siblings before and after school, BSP is an </a:t>
            </a:r>
            <a:r>
              <a:rPr lang="en-US" sz="2000" dirty="0">
                <a:solidFill>
                  <a:srgbClr val="404040"/>
                </a:solidFill>
              </a:rPr>
              <a:t>8-week </a:t>
            </a:r>
            <a:r>
              <a:rPr lang="en-US" sz="2000" dirty="0" smtClean="0">
                <a:solidFill>
                  <a:srgbClr val="404040"/>
                </a:solidFill>
              </a:rPr>
              <a:t>afterschool workshop </a:t>
            </a:r>
            <a:r>
              <a:rPr lang="en-US" sz="2000" dirty="0">
                <a:solidFill>
                  <a:srgbClr val="404040"/>
                </a:solidFill>
              </a:rPr>
              <a:t>where youth gain the knowledge, </a:t>
            </a:r>
            <a:r>
              <a:rPr lang="en-US" sz="2000" dirty="0" smtClean="0">
                <a:solidFill>
                  <a:srgbClr val="404040"/>
                </a:solidFill>
              </a:rPr>
              <a:t>skills, confidence  </a:t>
            </a:r>
            <a:r>
              <a:rPr lang="en-US" sz="2000" dirty="0">
                <a:solidFill>
                  <a:srgbClr val="404040"/>
                </a:solidFill>
              </a:rPr>
              <a:t>and resources they need to provide a safe, nurturing environment that </a:t>
            </a:r>
            <a:r>
              <a:rPr lang="en-US" sz="2000" dirty="0" smtClean="0">
                <a:solidFill>
                  <a:srgbClr val="404040"/>
                </a:solidFill>
              </a:rPr>
              <a:t>supports healthy child development – for themselves and their siblings.</a:t>
            </a:r>
          </a:p>
          <a:p>
            <a:pPr>
              <a:lnSpc>
                <a:spcPct val="110000"/>
              </a:lnSpc>
              <a:spcBef>
                <a:spcPct val="20000"/>
              </a:spcBef>
              <a:defRPr/>
            </a:pPr>
            <a:r>
              <a:rPr lang="en-US" sz="2000" dirty="0" smtClean="0">
                <a:solidFill>
                  <a:srgbClr val="404040"/>
                </a:solidFill>
              </a:rPr>
              <a:t>  </a:t>
            </a:r>
          </a:p>
          <a:p>
            <a:pPr marL="800100" lvl="1" indent="-342900">
              <a:lnSpc>
                <a:spcPct val="110000"/>
              </a:lnSpc>
              <a:buFont typeface="Courier New"/>
              <a:buChar char="o"/>
            </a:pPr>
            <a:r>
              <a:rPr lang="en-US" sz="2000" dirty="0" smtClean="0">
                <a:solidFill>
                  <a:srgbClr val="404040"/>
                </a:solidFill>
              </a:rPr>
              <a:t>Child Development and Behavior  Management </a:t>
            </a:r>
          </a:p>
          <a:p>
            <a:pPr marL="800100" lvl="1" indent="-342900">
              <a:lnSpc>
                <a:spcPct val="110000"/>
              </a:lnSpc>
              <a:buFont typeface="Courier New"/>
              <a:buChar char="o"/>
            </a:pPr>
            <a:r>
              <a:rPr lang="en-US" sz="2000" dirty="0" smtClean="0">
                <a:solidFill>
                  <a:srgbClr val="404040"/>
                </a:solidFill>
              </a:rPr>
              <a:t>Self Care for Youth</a:t>
            </a:r>
          </a:p>
          <a:p>
            <a:pPr marL="800100" lvl="1" indent="-342900">
              <a:lnSpc>
                <a:spcPct val="110000"/>
              </a:lnSpc>
              <a:buFont typeface="Courier New"/>
              <a:buChar char="o"/>
            </a:pPr>
            <a:r>
              <a:rPr lang="en-US" sz="2000" dirty="0" smtClean="0">
                <a:solidFill>
                  <a:srgbClr val="404040"/>
                </a:solidFill>
              </a:rPr>
              <a:t>Home Safety and Safe Play</a:t>
            </a:r>
          </a:p>
          <a:p>
            <a:pPr marL="800100" lvl="1" indent="-342900">
              <a:lnSpc>
                <a:spcPct val="110000"/>
              </a:lnSpc>
              <a:buFont typeface="Courier New"/>
              <a:buChar char="o"/>
            </a:pPr>
            <a:r>
              <a:rPr lang="en-US" sz="2000" dirty="0" smtClean="0">
                <a:solidFill>
                  <a:srgbClr val="404040"/>
                </a:solidFill>
              </a:rPr>
              <a:t>Adult/Child First Aid and CPR</a:t>
            </a:r>
          </a:p>
          <a:p>
            <a:pPr marL="800100" lvl="1" indent="-342900">
              <a:lnSpc>
                <a:spcPct val="110000"/>
              </a:lnSpc>
              <a:buFont typeface="Courier New"/>
              <a:buChar char="o"/>
            </a:pPr>
            <a:r>
              <a:rPr lang="en-US" sz="2000" dirty="0" smtClean="0">
                <a:solidFill>
                  <a:srgbClr val="404040"/>
                </a:solidFill>
              </a:rPr>
              <a:t>Career pathways in Early Childhood Education</a:t>
            </a:r>
          </a:p>
          <a:p>
            <a:pPr>
              <a:spcBef>
                <a:spcPct val="20000"/>
              </a:spcBef>
              <a:defRPr/>
            </a:pPr>
            <a:endParaRPr lang="en-US" sz="2000" dirty="0">
              <a:solidFill>
                <a:srgbClr val="404040"/>
              </a:solidFill>
            </a:endParaRPr>
          </a:p>
        </p:txBody>
      </p:sp>
      <p:cxnSp>
        <p:nvCxnSpPr>
          <p:cNvPr id="6" name="Straight Connector 5"/>
          <p:cNvCxnSpPr/>
          <p:nvPr/>
        </p:nvCxnSpPr>
        <p:spPr>
          <a:xfrm>
            <a:off x="742959" y="1657667"/>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496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9743" y="671425"/>
            <a:ext cx="9144000" cy="892552"/>
          </a:xfrm>
          <a:prstGeom prst="rect">
            <a:avLst/>
          </a:prstGeom>
          <a:noFill/>
          <a:ln>
            <a:noFill/>
          </a:ln>
        </p:spPr>
        <p:txBody>
          <a:bodyPr wrap="square" rtlCol="0">
            <a:spAutoFit/>
          </a:bodyPr>
          <a:lstStyle/>
          <a:p>
            <a:r>
              <a:rPr lang="en-US" sz="3200" b="1" dirty="0" err="1" smtClean="0">
                <a:solidFill>
                  <a:srgbClr val="129295"/>
                </a:solidFill>
                <a:latin typeface="+mj-lt"/>
              </a:rPr>
              <a:t>WaKIDS</a:t>
            </a:r>
            <a:r>
              <a:rPr lang="en-US" sz="3200" b="1" dirty="0" smtClean="0">
                <a:solidFill>
                  <a:srgbClr val="129295"/>
                </a:solidFill>
                <a:latin typeface="+mj-lt"/>
              </a:rPr>
              <a:t> </a:t>
            </a:r>
          </a:p>
          <a:p>
            <a:r>
              <a:rPr lang="en-US" sz="2000" dirty="0" smtClean="0">
                <a:solidFill>
                  <a:srgbClr val="129295"/>
                </a:solidFill>
                <a:latin typeface="+mj-lt"/>
              </a:rPr>
              <a:t>Washington Kindergarten Inventory of Developing Skills</a:t>
            </a:r>
          </a:p>
        </p:txBody>
      </p:sp>
      <p:cxnSp>
        <p:nvCxnSpPr>
          <p:cNvPr id="6" name="Straight Connector 5"/>
          <p:cNvCxnSpPr/>
          <p:nvPr/>
        </p:nvCxnSpPr>
        <p:spPr>
          <a:xfrm>
            <a:off x="650828" y="1813758"/>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0828" y="1973943"/>
            <a:ext cx="7488296" cy="1015663"/>
          </a:xfrm>
          <a:prstGeom prst="rect">
            <a:avLst/>
          </a:prstGeom>
          <a:noFill/>
        </p:spPr>
        <p:txBody>
          <a:bodyPr wrap="square" rtlCol="0">
            <a:spAutoFit/>
          </a:bodyPr>
          <a:lstStyle/>
          <a:p>
            <a:r>
              <a:rPr lang="en-US" sz="2000" dirty="0" smtClean="0"/>
              <a:t>Engaging Washington State in a conversation about the characteristics of children’s development and learning that will enable them to be successful in school.  </a:t>
            </a:r>
            <a:r>
              <a:rPr lang="en-US" sz="2000" dirty="0" err="1" smtClean="0"/>
              <a:t>WaKIDS</a:t>
            </a:r>
            <a:r>
              <a:rPr lang="en-US" sz="2000" dirty="0" smtClean="0"/>
              <a:t> has three components:</a:t>
            </a:r>
            <a:endParaRPr lang="en-US" sz="2000" dirty="0"/>
          </a:p>
        </p:txBody>
      </p:sp>
      <p:sp>
        <p:nvSpPr>
          <p:cNvPr id="5" name="Rounded Rectangle 4"/>
          <p:cNvSpPr/>
          <p:nvPr/>
        </p:nvSpPr>
        <p:spPr>
          <a:xfrm>
            <a:off x="650828" y="3381828"/>
            <a:ext cx="2266543" cy="2743199"/>
          </a:xfrm>
          <a:prstGeom prst="roundRect">
            <a:avLst/>
          </a:prstGeom>
          <a:solidFill>
            <a:srgbClr val="2647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FAMILY CONNECTION</a:t>
            </a:r>
          </a:p>
          <a:p>
            <a:pPr algn="ctr"/>
            <a:r>
              <a:rPr lang="en-US" dirty="0" smtClean="0"/>
              <a:t>Teachers welcome families and students to school individually as partners in their children’s education.</a:t>
            </a:r>
            <a:endParaRPr lang="en-US" dirty="0"/>
          </a:p>
        </p:txBody>
      </p:sp>
      <p:sp>
        <p:nvSpPr>
          <p:cNvPr id="8" name="Rounded Rectangle 7"/>
          <p:cNvSpPr/>
          <p:nvPr/>
        </p:nvSpPr>
        <p:spPr>
          <a:xfrm>
            <a:off x="3299146" y="3352799"/>
            <a:ext cx="2191657" cy="2757713"/>
          </a:xfrm>
          <a:prstGeom prst="roundRect">
            <a:avLst/>
          </a:prstGeom>
          <a:solidFill>
            <a:srgbClr val="7EE0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“WHOLE CHILD” ASSESSMENT</a:t>
            </a:r>
          </a:p>
          <a:p>
            <a:pPr algn="ctr"/>
            <a:r>
              <a:rPr lang="en-US" dirty="0" smtClean="0"/>
              <a:t>Teaching Strategies Gold measures six areas of development and learning.</a:t>
            </a:r>
            <a:endParaRPr lang="en-US" dirty="0"/>
          </a:p>
        </p:txBody>
      </p:sp>
      <p:sp>
        <p:nvSpPr>
          <p:cNvPr id="11" name="Rounded Rectangle 10"/>
          <p:cNvSpPr/>
          <p:nvPr/>
        </p:nvSpPr>
        <p:spPr>
          <a:xfrm>
            <a:off x="5976496" y="3352798"/>
            <a:ext cx="2162628" cy="2757713"/>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EARLY LEARNING COLLABORATION</a:t>
            </a:r>
          </a:p>
          <a:p>
            <a:pPr algn="ctr"/>
            <a:r>
              <a:rPr lang="en-US" dirty="0" smtClean="0"/>
              <a:t>Kindergarten teachers and early learning professionals </a:t>
            </a:r>
            <a:r>
              <a:rPr lang="en-US" dirty="0"/>
              <a:t>s</a:t>
            </a:r>
            <a:r>
              <a:rPr lang="en-US" dirty="0" smtClean="0"/>
              <a:t>hare information and expertise</a:t>
            </a:r>
            <a:endParaRPr lang="en-US" dirty="0"/>
          </a:p>
        </p:txBody>
      </p:sp>
    </p:spTree>
    <p:extLst>
      <p:ext uri="{BB962C8B-B14F-4D97-AF65-F5344CB8AC3E}">
        <p14:creationId xmlns:p14="http://schemas.microsoft.com/office/powerpoint/2010/main" val="267946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9743" y="671425"/>
            <a:ext cx="9144000" cy="892552"/>
          </a:xfrm>
          <a:prstGeom prst="rect">
            <a:avLst/>
          </a:prstGeom>
          <a:noFill/>
          <a:ln>
            <a:noFill/>
          </a:ln>
        </p:spPr>
        <p:txBody>
          <a:bodyPr wrap="square" rtlCol="0">
            <a:spAutoFit/>
          </a:bodyPr>
          <a:lstStyle/>
          <a:p>
            <a:r>
              <a:rPr lang="en-US" sz="3200" b="1" dirty="0" smtClean="0">
                <a:solidFill>
                  <a:srgbClr val="129295"/>
                </a:solidFill>
                <a:latin typeface="+mj-lt"/>
              </a:rPr>
              <a:t>Alignment with </a:t>
            </a:r>
            <a:r>
              <a:rPr lang="en-US" sz="3200" b="1" dirty="0" err="1" smtClean="0">
                <a:solidFill>
                  <a:srgbClr val="129295"/>
                </a:solidFill>
                <a:latin typeface="+mj-lt"/>
              </a:rPr>
              <a:t>WaKIDS</a:t>
            </a:r>
            <a:endParaRPr lang="en-US" sz="3200" b="1" dirty="0" smtClean="0">
              <a:solidFill>
                <a:srgbClr val="129295"/>
              </a:solidFill>
              <a:latin typeface="+mj-lt"/>
            </a:endParaRPr>
          </a:p>
          <a:p>
            <a:r>
              <a:rPr lang="en-US" sz="2000" dirty="0" smtClean="0">
                <a:solidFill>
                  <a:srgbClr val="129295"/>
                </a:solidFill>
                <a:latin typeface="+mj-lt"/>
              </a:rPr>
              <a:t>Family Connection and Early Learning Collaboration </a:t>
            </a:r>
          </a:p>
        </p:txBody>
      </p:sp>
      <p:sp>
        <p:nvSpPr>
          <p:cNvPr id="3" name="Rectangle 2"/>
          <p:cNvSpPr/>
          <p:nvPr/>
        </p:nvSpPr>
        <p:spPr>
          <a:xfrm>
            <a:off x="650828" y="1713903"/>
            <a:ext cx="7672558" cy="5801588"/>
          </a:xfrm>
          <a:prstGeom prst="rect">
            <a:avLst/>
          </a:prstGeom>
          <a:ln>
            <a:noFill/>
          </a:ln>
        </p:spPr>
        <p:txBody>
          <a:bodyPr wrap="square">
            <a:spAutoFit/>
          </a:bodyPr>
          <a:lstStyle/>
          <a:p>
            <a:pPr>
              <a:spcAft>
                <a:spcPts val="600"/>
              </a:spcAft>
            </a:pPr>
            <a:r>
              <a:rPr lang="en-US" sz="2000" b="1" dirty="0" smtClean="0">
                <a:solidFill>
                  <a:srgbClr val="404040"/>
                </a:solidFill>
              </a:rPr>
              <a:t>Child Care Resources’ programs and messages </a:t>
            </a:r>
          </a:p>
          <a:p>
            <a:pPr marL="342900" indent="-342900">
              <a:spcAft>
                <a:spcPts val="400"/>
              </a:spcAft>
              <a:buFont typeface="Courier New" pitchFamily="49" charset="0"/>
              <a:buChar char="o"/>
            </a:pPr>
            <a:r>
              <a:rPr lang="en-US" dirty="0" smtClean="0">
                <a:solidFill>
                  <a:srgbClr val="404040"/>
                </a:solidFill>
              </a:rPr>
              <a:t>Are culturally responsive, respectful and strength-based</a:t>
            </a:r>
          </a:p>
          <a:p>
            <a:pPr marL="342900" indent="-342900">
              <a:spcAft>
                <a:spcPts val="400"/>
              </a:spcAft>
              <a:buFont typeface="Courier New" pitchFamily="49" charset="0"/>
              <a:buChar char="o"/>
            </a:pPr>
            <a:r>
              <a:rPr lang="en-US" dirty="0" smtClean="0">
                <a:solidFill>
                  <a:srgbClr val="404040"/>
                </a:solidFill>
              </a:rPr>
              <a:t>Approach parents as partners in supporting child development</a:t>
            </a:r>
          </a:p>
          <a:p>
            <a:pPr marL="342900" indent="-342900">
              <a:spcAft>
                <a:spcPts val="400"/>
              </a:spcAft>
              <a:buFont typeface="Courier New" pitchFamily="49" charset="0"/>
              <a:buChar char="o"/>
            </a:pPr>
            <a:r>
              <a:rPr lang="en-US" dirty="0" smtClean="0">
                <a:solidFill>
                  <a:srgbClr val="404040"/>
                </a:solidFill>
              </a:rPr>
              <a:t>Increase access to early learning information and supports</a:t>
            </a:r>
          </a:p>
          <a:p>
            <a:pPr marL="342900" indent="-342900">
              <a:spcAft>
                <a:spcPts val="400"/>
              </a:spcAft>
              <a:buFont typeface="Courier New" pitchFamily="49" charset="0"/>
              <a:buChar char="o"/>
            </a:pPr>
            <a:r>
              <a:rPr lang="en-US" dirty="0" smtClean="0">
                <a:solidFill>
                  <a:srgbClr val="404040"/>
                </a:solidFill>
              </a:rPr>
              <a:t>Support early family engagement in children’s education</a:t>
            </a:r>
          </a:p>
          <a:p>
            <a:pPr marL="342900" indent="-342900">
              <a:spcAft>
                <a:spcPts val="400"/>
              </a:spcAft>
              <a:buFont typeface="Courier New" pitchFamily="49" charset="0"/>
              <a:buChar char="o"/>
            </a:pPr>
            <a:r>
              <a:rPr lang="en-US" dirty="0" smtClean="0">
                <a:solidFill>
                  <a:srgbClr val="404040"/>
                </a:solidFill>
              </a:rPr>
              <a:t>Provide opportunities that help parents develop relationships with schools during their child’s preschool years</a:t>
            </a:r>
          </a:p>
          <a:p>
            <a:pPr marL="342900" indent="-342900">
              <a:spcAft>
                <a:spcPts val="400"/>
              </a:spcAft>
              <a:buFont typeface="Courier New" pitchFamily="49" charset="0"/>
              <a:buChar char="o"/>
            </a:pPr>
            <a:r>
              <a:rPr lang="en-US" dirty="0" smtClean="0">
                <a:solidFill>
                  <a:srgbClr val="404040"/>
                </a:solidFill>
              </a:rPr>
              <a:t>Inform families about school readiness and expectations for children entering Kindergarten </a:t>
            </a:r>
          </a:p>
          <a:p>
            <a:pPr>
              <a:spcBef>
                <a:spcPts val="1200"/>
              </a:spcBef>
              <a:spcAft>
                <a:spcPts val="600"/>
              </a:spcAft>
            </a:pPr>
            <a:r>
              <a:rPr lang="en-US" sz="2000" b="1" dirty="0" smtClean="0">
                <a:solidFill>
                  <a:srgbClr val="404040"/>
                </a:solidFill>
              </a:rPr>
              <a:t>CCA of WA supports Early Learning Coalitions and Collective Action </a:t>
            </a:r>
          </a:p>
          <a:p>
            <a:pPr marL="285750" indent="-285750">
              <a:spcAft>
                <a:spcPts val="400"/>
              </a:spcAft>
              <a:buFont typeface="Courier New" pitchFamily="49" charset="0"/>
              <a:buChar char="o"/>
            </a:pPr>
            <a:r>
              <a:rPr lang="en-US" dirty="0" smtClean="0">
                <a:solidFill>
                  <a:srgbClr val="404040"/>
                </a:solidFill>
              </a:rPr>
              <a:t>Connect principals with early learning professionals</a:t>
            </a:r>
          </a:p>
          <a:p>
            <a:pPr marL="285750" indent="-285750">
              <a:spcAft>
                <a:spcPts val="400"/>
              </a:spcAft>
              <a:buFont typeface="Courier New" pitchFamily="49" charset="0"/>
              <a:buChar char="o"/>
            </a:pPr>
            <a:r>
              <a:rPr lang="en-US" dirty="0" smtClean="0">
                <a:solidFill>
                  <a:srgbClr val="404040"/>
                </a:solidFill>
              </a:rPr>
              <a:t>Advocates for inclusion of family perspectives and needs in planning, policies and practices</a:t>
            </a:r>
          </a:p>
          <a:p>
            <a:pPr marL="285750" indent="-285750">
              <a:spcAft>
                <a:spcPts val="400"/>
              </a:spcAft>
              <a:buFont typeface="Courier New" pitchFamily="49" charset="0"/>
              <a:buChar char="o"/>
            </a:pPr>
            <a:r>
              <a:rPr lang="en-US" dirty="0" smtClean="0">
                <a:solidFill>
                  <a:srgbClr val="404040"/>
                </a:solidFill>
              </a:rPr>
              <a:t>Shares data and promising practices </a:t>
            </a:r>
          </a:p>
          <a:p>
            <a:pPr marL="457200" indent="-457200">
              <a:buFont typeface="Courier New" pitchFamily="49" charset="0"/>
              <a:buChar char="o"/>
            </a:pPr>
            <a:endParaRPr lang="en-US" sz="2000" dirty="0" smtClean="0">
              <a:solidFill>
                <a:srgbClr val="404040"/>
              </a:solidFill>
            </a:endParaRPr>
          </a:p>
          <a:p>
            <a:pPr>
              <a:spcAft>
                <a:spcPts val="600"/>
              </a:spcAft>
            </a:pPr>
            <a:r>
              <a:rPr lang="en-US" sz="2000" dirty="0" smtClean="0">
                <a:solidFill>
                  <a:srgbClr val="404040"/>
                </a:solidFill>
              </a:rPr>
              <a:t> </a:t>
            </a:r>
          </a:p>
          <a:p>
            <a:pPr lvl="1">
              <a:spcAft>
                <a:spcPts val="600"/>
              </a:spcAft>
            </a:pPr>
            <a:r>
              <a:rPr lang="en-US" sz="2000" dirty="0" smtClean="0">
                <a:solidFill>
                  <a:srgbClr val="404040"/>
                </a:solidFill>
              </a:rPr>
              <a:t> </a:t>
            </a:r>
            <a:endParaRPr lang="en-US" sz="2200" dirty="0">
              <a:solidFill>
                <a:srgbClr val="404040"/>
              </a:solidFill>
            </a:endParaRPr>
          </a:p>
        </p:txBody>
      </p:sp>
      <p:cxnSp>
        <p:nvCxnSpPr>
          <p:cNvPr id="6" name="Straight Connector 5"/>
          <p:cNvCxnSpPr/>
          <p:nvPr/>
        </p:nvCxnSpPr>
        <p:spPr>
          <a:xfrm>
            <a:off x="742959" y="1697644"/>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887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7986" y="671893"/>
            <a:ext cx="9144000" cy="646331"/>
          </a:xfrm>
          <a:prstGeom prst="rect">
            <a:avLst/>
          </a:prstGeom>
          <a:noFill/>
        </p:spPr>
        <p:txBody>
          <a:bodyPr wrap="square" rtlCol="0">
            <a:spAutoFit/>
          </a:bodyPr>
          <a:lstStyle/>
          <a:p>
            <a:r>
              <a:rPr lang="en-US" sz="3600" b="1" dirty="0" smtClean="0">
                <a:solidFill>
                  <a:srgbClr val="129295"/>
                </a:solidFill>
                <a:latin typeface="+mj-lt"/>
              </a:rPr>
              <a:t>Impact</a:t>
            </a:r>
          </a:p>
        </p:txBody>
      </p:sp>
      <p:sp>
        <p:nvSpPr>
          <p:cNvPr id="3" name="Rectangle 2"/>
          <p:cNvSpPr/>
          <p:nvPr/>
        </p:nvSpPr>
        <p:spPr>
          <a:xfrm>
            <a:off x="567986" y="1701610"/>
            <a:ext cx="8128782" cy="5097292"/>
          </a:xfrm>
          <a:prstGeom prst="rect">
            <a:avLst/>
          </a:prstGeom>
        </p:spPr>
        <p:txBody>
          <a:bodyPr wrap="square">
            <a:spAutoFit/>
          </a:bodyPr>
          <a:lstStyle/>
          <a:p>
            <a:r>
              <a:rPr lang="en-US" sz="2200" b="1" dirty="0" smtClean="0">
                <a:solidFill>
                  <a:srgbClr val="404040"/>
                </a:solidFill>
              </a:rPr>
              <a:t>Kaleidoscope Play &amp; Learn</a:t>
            </a:r>
          </a:p>
          <a:p>
            <a:pPr marL="800100" lvl="1" indent="-342900">
              <a:buFont typeface="Courier New"/>
              <a:buChar char="o"/>
            </a:pPr>
            <a:r>
              <a:rPr lang="en-US" sz="1900" dirty="0" smtClean="0">
                <a:solidFill>
                  <a:srgbClr val="404040"/>
                </a:solidFill>
              </a:rPr>
              <a:t>3500 families attending annually across the state</a:t>
            </a:r>
          </a:p>
          <a:p>
            <a:pPr marL="800100" lvl="1" indent="-342900">
              <a:buFont typeface="Courier New"/>
              <a:buChar char="o"/>
            </a:pPr>
            <a:r>
              <a:rPr lang="en-US" sz="1900" dirty="0" smtClean="0">
                <a:solidFill>
                  <a:srgbClr val="404040"/>
                </a:solidFill>
              </a:rPr>
              <a:t>63% identify as people of color</a:t>
            </a:r>
          </a:p>
          <a:p>
            <a:pPr marL="800100" lvl="1" indent="-342900">
              <a:buFont typeface="Courier New"/>
              <a:buChar char="o"/>
            </a:pPr>
            <a:r>
              <a:rPr lang="en-US" sz="1900" dirty="0" smtClean="0">
                <a:solidFill>
                  <a:srgbClr val="404040"/>
                </a:solidFill>
              </a:rPr>
              <a:t>44% speak a language other than English at home</a:t>
            </a:r>
          </a:p>
          <a:p>
            <a:pPr marL="800100" lvl="1" indent="-342900">
              <a:buFont typeface="Courier New"/>
              <a:buChar char="o"/>
            </a:pPr>
            <a:r>
              <a:rPr lang="en-US" sz="1900" dirty="0" smtClean="0">
                <a:solidFill>
                  <a:srgbClr val="404040"/>
                </a:solidFill>
              </a:rPr>
              <a:t>44% are living below 200% of the national poverty level</a:t>
            </a:r>
          </a:p>
          <a:p>
            <a:pPr>
              <a:lnSpc>
                <a:spcPct val="50000"/>
              </a:lnSpc>
            </a:pPr>
            <a:endParaRPr lang="en-US" sz="2200" b="1" dirty="0" smtClean="0">
              <a:solidFill>
                <a:srgbClr val="404040"/>
              </a:solidFill>
            </a:endParaRPr>
          </a:p>
          <a:p>
            <a:r>
              <a:rPr lang="en-US" sz="2200" b="1" dirty="0" smtClean="0">
                <a:solidFill>
                  <a:srgbClr val="404040"/>
                </a:solidFill>
              </a:rPr>
              <a:t>Early Learning Conversations</a:t>
            </a:r>
          </a:p>
          <a:p>
            <a:pPr marL="800100" lvl="1" indent="-342900">
              <a:buFont typeface="Courier New"/>
              <a:buChar char="o"/>
            </a:pPr>
            <a:r>
              <a:rPr lang="en-US" sz="1900" dirty="0" smtClean="0">
                <a:solidFill>
                  <a:srgbClr val="404040"/>
                </a:solidFill>
              </a:rPr>
              <a:t>Parent/caregiver leaders and </a:t>
            </a:r>
            <a:r>
              <a:rPr lang="en-US" sz="1900" dirty="0" err="1" smtClean="0">
                <a:solidFill>
                  <a:srgbClr val="404040"/>
                </a:solidFill>
              </a:rPr>
              <a:t>p</a:t>
            </a:r>
            <a:r>
              <a:rPr lang="en-US" sz="1900" dirty="0" err="1" smtClean="0">
                <a:solidFill>
                  <a:schemeClr val="tx1">
                    <a:lumMod val="75000"/>
                    <a:lumOff val="25000"/>
                  </a:schemeClr>
                </a:solidFill>
              </a:rPr>
              <a:t>romotores</a:t>
            </a:r>
            <a:r>
              <a:rPr lang="en-US" sz="1900" dirty="0" smtClean="0">
                <a:solidFill>
                  <a:schemeClr val="tx1">
                    <a:lumMod val="75000"/>
                    <a:lumOff val="25000"/>
                  </a:schemeClr>
                </a:solidFill>
              </a:rPr>
              <a:t> </a:t>
            </a:r>
            <a:r>
              <a:rPr lang="en-US" sz="1900" dirty="0" smtClean="0">
                <a:solidFill>
                  <a:srgbClr val="404040"/>
                </a:solidFill>
              </a:rPr>
              <a:t>leading discussion groups </a:t>
            </a:r>
            <a:br>
              <a:rPr lang="en-US" sz="1900" dirty="0" smtClean="0">
                <a:solidFill>
                  <a:srgbClr val="404040"/>
                </a:solidFill>
              </a:rPr>
            </a:br>
            <a:r>
              <a:rPr lang="en-US" sz="1900" dirty="0" smtClean="0">
                <a:solidFill>
                  <a:srgbClr val="404040"/>
                </a:solidFill>
              </a:rPr>
              <a:t>for parents and caregivers in culturally diverse communities across</a:t>
            </a:r>
            <a:br>
              <a:rPr lang="en-US" sz="1900" dirty="0" smtClean="0">
                <a:solidFill>
                  <a:srgbClr val="404040"/>
                </a:solidFill>
              </a:rPr>
            </a:br>
            <a:r>
              <a:rPr lang="en-US" sz="1900" dirty="0" smtClean="0">
                <a:solidFill>
                  <a:srgbClr val="404040"/>
                </a:solidFill>
              </a:rPr>
              <a:t>King County</a:t>
            </a:r>
          </a:p>
          <a:p>
            <a:pPr>
              <a:lnSpc>
                <a:spcPct val="50000"/>
              </a:lnSpc>
            </a:pPr>
            <a:endParaRPr lang="en-US" sz="2200" dirty="0" smtClean="0">
              <a:solidFill>
                <a:srgbClr val="404040"/>
              </a:solidFill>
            </a:endParaRPr>
          </a:p>
          <a:p>
            <a:r>
              <a:rPr lang="en-US" sz="2200" b="1" dirty="0" smtClean="0">
                <a:solidFill>
                  <a:srgbClr val="404040"/>
                </a:solidFill>
              </a:rPr>
              <a:t>Brothers &amp; Sisters Program</a:t>
            </a:r>
          </a:p>
          <a:p>
            <a:pPr marL="800100" lvl="1" indent="-342900">
              <a:buFont typeface="Courier New"/>
              <a:buChar char="o"/>
            </a:pPr>
            <a:r>
              <a:rPr lang="en-US" sz="1900" dirty="0" smtClean="0">
                <a:solidFill>
                  <a:srgbClr val="404040"/>
                </a:solidFill>
              </a:rPr>
              <a:t>70 high-school aged youth from immigrant and refugee communities have attended</a:t>
            </a:r>
          </a:p>
          <a:p>
            <a:pPr marL="800100" lvl="1" indent="-342900">
              <a:buFont typeface="Courier New"/>
              <a:buChar char="o"/>
            </a:pPr>
            <a:r>
              <a:rPr lang="en-US" sz="1900" dirty="0" smtClean="0">
                <a:solidFill>
                  <a:srgbClr val="404040"/>
                </a:solidFill>
              </a:rPr>
              <a:t>One 16-year old youth shared: “Now I am not afraid to stay home </a:t>
            </a:r>
            <a:br>
              <a:rPr lang="en-US" sz="1900" dirty="0" smtClean="0">
                <a:solidFill>
                  <a:srgbClr val="404040"/>
                </a:solidFill>
              </a:rPr>
            </a:br>
            <a:r>
              <a:rPr lang="en-US" sz="1900" dirty="0" smtClean="0">
                <a:solidFill>
                  <a:srgbClr val="404040"/>
                </a:solidFill>
              </a:rPr>
              <a:t>with my little brother.” His brother is 2 years old.</a:t>
            </a:r>
          </a:p>
          <a:p>
            <a:pPr>
              <a:lnSpc>
                <a:spcPct val="110000"/>
              </a:lnSpc>
              <a:spcBef>
                <a:spcPct val="20000"/>
              </a:spcBef>
              <a:defRPr/>
            </a:pPr>
            <a:endParaRPr lang="en-US" sz="2200" dirty="0">
              <a:solidFill>
                <a:srgbClr val="404040"/>
              </a:solidFill>
            </a:endParaRPr>
          </a:p>
        </p:txBody>
      </p:sp>
      <p:cxnSp>
        <p:nvCxnSpPr>
          <p:cNvPr id="6" name="Straight Connector 5"/>
          <p:cNvCxnSpPr/>
          <p:nvPr/>
        </p:nvCxnSpPr>
        <p:spPr>
          <a:xfrm>
            <a:off x="639704" y="1544217"/>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563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2871" y="661336"/>
            <a:ext cx="9144000" cy="646331"/>
          </a:xfrm>
          <a:prstGeom prst="rect">
            <a:avLst/>
          </a:prstGeom>
          <a:noFill/>
        </p:spPr>
        <p:txBody>
          <a:bodyPr wrap="square" rtlCol="0">
            <a:spAutoFit/>
          </a:bodyPr>
          <a:lstStyle/>
          <a:p>
            <a:r>
              <a:rPr lang="en-US" sz="3600" b="1" dirty="0" smtClean="0">
                <a:solidFill>
                  <a:srgbClr val="129295"/>
                </a:solidFill>
                <a:latin typeface="+mj-lt"/>
              </a:rPr>
              <a:t>Outcomes</a:t>
            </a:r>
          </a:p>
        </p:txBody>
      </p:sp>
      <p:sp>
        <p:nvSpPr>
          <p:cNvPr id="3" name="Rectangle 2"/>
          <p:cNvSpPr/>
          <p:nvPr/>
        </p:nvSpPr>
        <p:spPr>
          <a:xfrm>
            <a:off x="650828" y="1489874"/>
            <a:ext cx="8190326" cy="5220916"/>
          </a:xfrm>
          <a:prstGeom prst="rect">
            <a:avLst/>
          </a:prstGeom>
        </p:spPr>
        <p:txBody>
          <a:bodyPr wrap="square">
            <a:spAutoFit/>
          </a:bodyPr>
          <a:lstStyle/>
          <a:p>
            <a:pPr>
              <a:spcAft>
                <a:spcPts val="600"/>
              </a:spcAft>
            </a:pPr>
            <a:r>
              <a:rPr lang="en-US" sz="2200" b="1" dirty="0" smtClean="0">
                <a:solidFill>
                  <a:srgbClr val="404040"/>
                </a:solidFill>
              </a:rPr>
              <a:t>Kaleidoscope Play &amp; Learn</a:t>
            </a:r>
          </a:p>
          <a:p>
            <a:pPr marL="285750" indent="-285750">
              <a:spcAft>
                <a:spcPts val="600"/>
              </a:spcAft>
              <a:buFont typeface="Courier New"/>
              <a:buChar char="o"/>
            </a:pPr>
            <a:r>
              <a:rPr lang="en-US" sz="2000" dirty="0">
                <a:solidFill>
                  <a:srgbClr val="404040"/>
                </a:solidFill>
              </a:rPr>
              <a:t>Stronger social </a:t>
            </a:r>
            <a:r>
              <a:rPr lang="en-US" sz="2000" dirty="0" smtClean="0">
                <a:solidFill>
                  <a:srgbClr val="404040"/>
                </a:solidFill>
              </a:rPr>
              <a:t>networks</a:t>
            </a:r>
          </a:p>
          <a:p>
            <a:pPr marL="285750" indent="-285750">
              <a:spcAft>
                <a:spcPts val="600"/>
              </a:spcAft>
              <a:buFont typeface="Courier New"/>
              <a:buChar char="o"/>
            </a:pPr>
            <a:r>
              <a:rPr lang="en-US" sz="2000" dirty="0" smtClean="0">
                <a:solidFill>
                  <a:srgbClr val="404040"/>
                </a:solidFill>
              </a:rPr>
              <a:t>Increased </a:t>
            </a:r>
            <a:r>
              <a:rPr lang="en-US" sz="2000" dirty="0">
                <a:solidFill>
                  <a:srgbClr val="404040"/>
                </a:solidFill>
              </a:rPr>
              <a:t>knowledge about how </a:t>
            </a:r>
            <a:r>
              <a:rPr lang="en-US" sz="2000" dirty="0" smtClean="0">
                <a:solidFill>
                  <a:srgbClr val="404040"/>
                </a:solidFill>
              </a:rPr>
              <a:t/>
            </a:r>
            <a:br>
              <a:rPr lang="en-US" sz="2000" dirty="0" smtClean="0">
                <a:solidFill>
                  <a:srgbClr val="404040"/>
                </a:solidFill>
              </a:rPr>
            </a:br>
            <a:r>
              <a:rPr lang="en-US" sz="2000" dirty="0" smtClean="0">
                <a:solidFill>
                  <a:srgbClr val="404040"/>
                </a:solidFill>
              </a:rPr>
              <a:t>children </a:t>
            </a:r>
            <a:r>
              <a:rPr lang="en-US" sz="2000" dirty="0">
                <a:solidFill>
                  <a:srgbClr val="404040"/>
                </a:solidFill>
              </a:rPr>
              <a:t>learn through </a:t>
            </a:r>
            <a:r>
              <a:rPr lang="en-US" sz="2000" dirty="0" smtClean="0">
                <a:solidFill>
                  <a:srgbClr val="404040"/>
                </a:solidFill>
              </a:rPr>
              <a:t>play</a:t>
            </a:r>
          </a:p>
          <a:p>
            <a:pPr marL="285750" indent="-285750">
              <a:spcAft>
                <a:spcPts val="600"/>
              </a:spcAft>
              <a:buFont typeface="Courier New"/>
              <a:buChar char="o"/>
            </a:pPr>
            <a:r>
              <a:rPr lang="en-US" sz="2000" dirty="0" smtClean="0">
                <a:solidFill>
                  <a:srgbClr val="404040"/>
                </a:solidFill>
              </a:rPr>
              <a:t>Increased </a:t>
            </a:r>
            <a:r>
              <a:rPr lang="en-US" sz="2000" dirty="0">
                <a:solidFill>
                  <a:srgbClr val="404040"/>
                </a:solidFill>
              </a:rPr>
              <a:t>adult/child interactions </a:t>
            </a:r>
          </a:p>
          <a:p>
            <a:pPr marL="742950" lvl="1" indent="-285750">
              <a:spcAft>
                <a:spcPts val="400"/>
              </a:spcAft>
              <a:buFont typeface="Arial"/>
              <a:buChar char="•"/>
            </a:pPr>
            <a:r>
              <a:rPr lang="en-US" sz="2000" dirty="0">
                <a:solidFill>
                  <a:srgbClr val="404040"/>
                </a:solidFill>
              </a:rPr>
              <a:t>Talking with children about their feelings</a:t>
            </a:r>
          </a:p>
          <a:p>
            <a:pPr marL="742950" lvl="1" indent="-285750">
              <a:spcAft>
                <a:spcPts val="400"/>
              </a:spcAft>
              <a:buFont typeface="Arial"/>
              <a:buChar char="•"/>
            </a:pPr>
            <a:r>
              <a:rPr lang="en-US" sz="2000" dirty="0">
                <a:solidFill>
                  <a:srgbClr val="404040"/>
                </a:solidFill>
              </a:rPr>
              <a:t>Reading together</a:t>
            </a:r>
          </a:p>
          <a:p>
            <a:pPr>
              <a:lnSpc>
                <a:spcPct val="50000"/>
              </a:lnSpc>
            </a:pPr>
            <a:endParaRPr lang="en-US" sz="2200" dirty="0" smtClean="0">
              <a:solidFill>
                <a:srgbClr val="404040"/>
              </a:solidFill>
            </a:endParaRPr>
          </a:p>
          <a:p>
            <a:pPr>
              <a:spcAft>
                <a:spcPts val="600"/>
              </a:spcAft>
            </a:pPr>
            <a:r>
              <a:rPr lang="en-US" sz="2200" b="1" dirty="0" smtClean="0">
                <a:solidFill>
                  <a:srgbClr val="404040"/>
                </a:solidFill>
              </a:rPr>
              <a:t>Early Learning Conversations</a:t>
            </a:r>
          </a:p>
          <a:p>
            <a:pPr marL="342900" indent="-342900">
              <a:buFont typeface="Courier New"/>
              <a:buChar char="o"/>
            </a:pPr>
            <a:r>
              <a:rPr lang="en-US" sz="2000" dirty="0" smtClean="0">
                <a:solidFill>
                  <a:srgbClr val="404040"/>
                </a:solidFill>
              </a:rPr>
              <a:t>Process and outcome evaluation currently in design/pilot phase </a:t>
            </a:r>
          </a:p>
          <a:p>
            <a:pPr>
              <a:lnSpc>
                <a:spcPct val="50000"/>
              </a:lnSpc>
            </a:pPr>
            <a:endParaRPr lang="en-US" sz="2200" dirty="0" smtClean="0">
              <a:solidFill>
                <a:srgbClr val="404040"/>
              </a:solidFill>
            </a:endParaRPr>
          </a:p>
          <a:p>
            <a:pPr>
              <a:spcAft>
                <a:spcPts val="600"/>
              </a:spcAft>
            </a:pPr>
            <a:r>
              <a:rPr lang="en-US" sz="2200" b="1" dirty="0" smtClean="0">
                <a:solidFill>
                  <a:srgbClr val="404040"/>
                </a:solidFill>
              </a:rPr>
              <a:t>Brothers &amp; Sisters Program</a:t>
            </a:r>
          </a:p>
          <a:p>
            <a:pPr marL="342900" indent="-342900">
              <a:buFont typeface="Courier New"/>
              <a:buChar char="o"/>
            </a:pPr>
            <a:r>
              <a:rPr lang="en-US" sz="2000" dirty="0" smtClean="0">
                <a:solidFill>
                  <a:srgbClr val="404040"/>
                </a:solidFill>
              </a:rPr>
              <a:t>90% of youth participants said they know “a lot” about how young children develop, compared to 20% before attending</a:t>
            </a:r>
          </a:p>
          <a:p>
            <a:pPr>
              <a:lnSpc>
                <a:spcPct val="110000"/>
              </a:lnSpc>
              <a:spcBef>
                <a:spcPct val="20000"/>
              </a:spcBef>
              <a:defRPr/>
            </a:pPr>
            <a:endParaRPr lang="en-US" sz="2200" dirty="0">
              <a:solidFill>
                <a:srgbClr val="404040"/>
              </a:solidFill>
            </a:endParaRPr>
          </a:p>
        </p:txBody>
      </p:sp>
      <p:cxnSp>
        <p:nvCxnSpPr>
          <p:cNvPr id="6" name="Straight Connector 5"/>
          <p:cNvCxnSpPr/>
          <p:nvPr/>
        </p:nvCxnSpPr>
        <p:spPr>
          <a:xfrm>
            <a:off x="650828" y="1479427"/>
            <a:ext cx="7488296" cy="0"/>
          </a:xfrm>
          <a:prstGeom prst="line">
            <a:avLst/>
          </a:prstGeom>
          <a:ln>
            <a:solidFill>
              <a:srgbClr val="129295"/>
            </a:solidFill>
          </a:ln>
          <a:effectLst/>
        </p:spPr>
        <p:style>
          <a:lnRef idx="2">
            <a:schemeClr val="accent1"/>
          </a:lnRef>
          <a:fillRef idx="0">
            <a:schemeClr val="accent1"/>
          </a:fillRef>
          <a:effectRef idx="1">
            <a:schemeClr val="accent1"/>
          </a:effectRef>
          <a:fontRef idx="minor">
            <a:schemeClr val="tx1"/>
          </a:fontRef>
        </p:style>
      </p:cxnSp>
      <p:pic>
        <p:nvPicPr>
          <p:cNvPr id="3074" name="Picture 2" descr="\\sea-sbs08\drvu\Users\Paula\Photos\Wenatchee P&amp;L.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83" r="19286"/>
          <a:stretch/>
        </p:blipFill>
        <p:spPr bwMode="auto">
          <a:xfrm>
            <a:off x="5144871" y="764316"/>
            <a:ext cx="3042286" cy="241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24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sBuild2_GrandRapids.jpg"/>
          <p:cNvPicPr>
            <a:picLocks noChangeAspect="1"/>
          </p:cNvPicPr>
          <p:nvPr/>
        </p:nvPicPr>
        <p:blipFill rotWithShape="1">
          <a:blip r:embed="rId2">
            <a:extLst>
              <a:ext uri="{28A0092B-C50C-407E-A947-70E740481C1C}">
                <a14:useLocalDpi xmlns:a14="http://schemas.microsoft.com/office/drawing/2010/main" val="0"/>
              </a:ext>
            </a:extLst>
          </a:blip>
          <a:srcRect l="5277" t="6914" r="5093" b="6667"/>
          <a:stretch/>
        </p:blipFill>
        <p:spPr>
          <a:xfrm>
            <a:off x="396993" y="419030"/>
            <a:ext cx="8348133" cy="6036874"/>
          </a:xfrm>
          <a:prstGeom prst="rect">
            <a:avLst/>
          </a:prstGeom>
        </p:spPr>
      </p:pic>
      <p:sp>
        <p:nvSpPr>
          <p:cNvPr id="10" name="TextBox 9"/>
          <p:cNvSpPr txBox="1"/>
          <p:nvPr/>
        </p:nvSpPr>
        <p:spPr>
          <a:xfrm>
            <a:off x="0" y="900255"/>
            <a:ext cx="9144000" cy="646331"/>
          </a:xfrm>
          <a:prstGeom prst="rect">
            <a:avLst/>
          </a:prstGeom>
          <a:noFill/>
        </p:spPr>
        <p:txBody>
          <a:bodyPr wrap="square" rtlCol="0">
            <a:spAutoFit/>
          </a:bodyPr>
          <a:lstStyle/>
          <a:p>
            <a:pPr algn="ctr"/>
            <a:r>
              <a:rPr lang="en-US" sz="3600" b="1" dirty="0" smtClean="0">
                <a:solidFill>
                  <a:srgbClr val="3D1960"/>
                </a:solidFill>
                <a:latin typeface="+mj-lt"/>
              </a:rPr>
              <a:t>Grand Rapids, Michigan</a:t>
            </a:r>
            <a:endParaRPr lang="en-US" sz="3600" dirty="0">
              <a:solidFill>
                <a:srgbClr val="3D1960"/>
              </a:solidFill>
              <a:latin typeface="+mj-lt"/>
            </a:endParaRPr>
          </a:p>
        </p:txBody>
      </p:sp>
    </p:spTree>
    <p:extLst>
      <p:ext uri="{BB962C8B-B14F-4D97-AF65-F5344CB8AC3E}">
        <p14:creationId xmlns:p14="http://schemas.microsoft.com/office/powerpoint/2010/main" val="152629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9743" y="671425"/>
            <a:ext cx="8620172" cy="1200329"/>
          </a:xfrm>
          <a:prstGeom prst="rect">
            <a:avLst/>
          </a:prstGeom>
          <a:noFill/>
        </p:spPr>
        <p:txBody>
          <a:bodyPr wrap="square" rtlCol="0">
            <a:spAutoFit/>
          </a:bodyPr>
          <a:lstStyle/>
          <a:p>
            <a:r>
              <a:rPr lang="en-US" sz="3600" b="1" dirty="0">
                <a:solidFill>
                  <a:srgbClr val="3D1960"/>
                </a:solidFill>
                <a:latin typeface="+mj-lt"/>
              </a:rPr>
              <a:t>Early Learning Communities </a:t>
            </a:r>
            <a:endParaRPr lang="en-US" sz="3600" b="1" dirty="0" smtClean="0">
              <a:solidFill>
                <a:srgbClr val="3D1960"/>
              </a:solidFill>
              <a:latin typeface="+mj-lt"/>
            </a:endParaRPr>
          </a:p>
          <a:p>
            <a:r>
              <a:rPr lang="en-US" sz="3600" dirty="0" smtClean="0">
                <a:solidFill>
                  <a:srgbClr val="3D1960"/>
                </a:solidFill>
                <a:latin typeface="+mj-lt"/>
              </a:rPr>
              <a:t>Program </a:t>
            </a:r>
            <a:r>
              <a:rPr lang="en-US" sz="3600" dirty="0">
                <a:solidFill>
                  <a:srgbClr val="3D1960"/>
                </a:solidFill>
                <a:latin typeface="+mj-lt"/>
              </a:rPr>
              <a:t>Goals</a:t>
            </a:r>
          </a:p>
        </p:txBody>
      </p:sp>
      <p:sp>
        <p:nvSpPr>
          <p:cNvPr id="5" name="Rectangle 4"/>
          <p:cNvSpPr/>
          <p:nvPr/>
        </p:nvSpPr>
        <p:spPr>
          <a:xfrm>
            <a:off x="523828" y="2245496"/>
            <a:ext cx="8353472" cy="4093428"/>
          </a:xfrm>
          <a:prstGeom prst="rect">
            <a:avLst/>
          </a:prstGeom>
        </p:spPr>
        <p:txBody>
          <a:bodyPr wrap="square">
            <a:spAutoFit/>
          </a:bodyPr>
          <a:lstStyle/>
          <a:p>
            <a:pPr marL="342900" indent="-342900">
              <a:buSzPct val="100000"/>
              <a:buFont typeface="Courier New"/>
              <a:buChar char="o"/>
            </a:pPr>
            <a:r>
              <a:rPr lang="en-US" sz="2000" dirty="0">
                <a:solidFill>
                  <a:srgbClr val="404040"/>
                </a:solidFill>
                <a:cs typeface="Arial" charset="0"/>
              </a:rPr>
              <a:t>Positively impact the learning and social development of young children</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Improve interactions of caregivers with young children</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Increase exposure to literacy activities in the home environment</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Increase access to community resources for caregivers and children</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Increase identification of children with developmental delays and </a:t>
            </a:r>
            <a:r>
              <a:rPr lang="en-US" sz="2000" dirty="0" smtClean="0">
                <a:solidFill>
                  <a:srgbClr val="404040"/>
                </a:solidFill>
                <a:cs typeface="Arial" charset="0"/>
              </a:rPr>
              <a:t/>
            </a:r>
            <a:br>
              <a:rPr lang="en-US" sz="2000" dirty="0" smtClean="0">
                <a:solidFill>
                  <a:srgbClr val="404040"/>
                </a:solidFill>
                <a:cs typeface="Arial" charset="0"/>
              </a:rPr>
            </a:br>
            <a:r>
              <a:rPr lang="en-US" sz="2000" dirty="0" smtClean="0">
                <a:solidFill>
                  <a:srgbClr val="404040"/>
                </a:solidFill>
                <a:cs typeface="Arial" charset="0"/>
              </a:rPr>
              <a:t>referrals </a:t>
            </a:r>
            <a:r>
              <a:rPr lang="en-US" sz="2000" dirty="0">
                <a:solidFill>
                  <a:srgbClr val="404040"/>
                </a:solidFill>
                <a:cs typeface="Arial" charset="0"/>
              </a:rPr>
              <a:t>for early intervention</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Build relationships between children, families and private childcare </a:t>
            </a:r>
            <a:r>
              <a:rPr lang="en-US" sz="2000" dirty="0" smtClean="0">
                <a:solidFill>
                  <a:srgbClr val="404040"/>
                </a:solidFill>
                <a:cs typeface="Arial" charset="0"/>
              </a:rPr>
              <a:t/>
            </a:r>
            <a:br>
              <a:rPr lang="en-US" sz="2000" dirty="0" smtClean="0">
                <a:solidFill>
                  <a:srgbClr val="404040"/>
                </a:solidFill>
                <a:cs typeface="Arial" charset="0"/>
              </a:rPr>
            </a:br>
            <a:r>
              <a:rPr lang="en-US" sz="2000" dirty="0" smtClean="0">
                <a:solidFill>
                  <a:srgbClr val="404040"/>
                </a:solidFill>
                <a:cs typeface="Arial" charset="0"/>
              </a:rPr>
              <a:t>centers in their </a:t>
            </a:r>
            <a:r>
              <a:rPr lang="en-US" sz="2000" dirty="0">
                <a:solidFill>
                  <a:srgbClr val="404040"/>
                </a:solidFill>
                <a:cs typeface="Arial" charset="0"/>
              </a:rPr>
              <a:t>neighborhood school prior to kindergarten entry</a:t>
            </a:r>
          </a:p>
          <a:p>
            <a:pPr>
              <a:lnSpc>
                <a:spcPct val="50000"/>
              </a:lnSpc>
              <a:buSzPct val="100000"/>
            </a:pPr>
            <a:endParaRPr lang="en-US" sz="2000" dirty="0">
              <a:solidFill>
                <a:srgbClr val="404040"/>
              </a:solidFill>
              <a:cs typeface="Arial" charset="0"/>
            </a:endParaRPr>
          </a:p>
          <a:p>
            <a:pPr marL="342900" indent="-342900">
              <a:buSzPct val="100000"/>
              <a:buFont typeface="Courier New"/>
              <a:buChar char="o"/>
            </a:pPr>
            <a:r>
              <a:rPr lang="en-US" sz="2000" dirty="0">
                <a:solidFill>
                  <a:srgbClr val="404040"/>
                </a:solidFill>
                <a:cs typeface="Arial" charset="0"/>
              </a:rPr>
              <a:t>Assist with the transition to Preschool and Kindergarten for families </a:t>
            </a:r>
            <a:r>
              <a:rPr lang="en-US" sz="2000" dirty="0" smtClean="0">
                <a:solidFill>
                  <a:srgbClr val="404040"/>
                </a:solidFill>
                <a:cs typeface="Arial" charset="0"/>
              </a:rPr>
              <a:t/>
            </a:r>
            <a:br>
              <a:rPr lang="en-US" sz="2000" dirty="0" smtClean="0">
                <a:solidFill>
                  <a:srgbClr val="404040"/>
                </a:solidFill>
                <a:cs typeface="Arial" charset="0"/>
              </a:rPr>
            </a:br>
            <a:r>
              <a:rPr lang="en-US" sz="2000" dirty="0" smtClean="0">
                <a:solidFill>
                  <a:srgbClr val="404040"/>
                </a:solidFill>
                <a:cs typeface="Arial" charset="0"/>
              </a:rPr>
              <a:t>and </a:t>
            </a:r>
            <a:r>
              <a:rPr lang="en-US" sz="2000" dirty="0">
                <a:solidFill>
                  <a:srgbClr val="404040"/>
                </a:solidFill>
                <a:cs typeface="Arial" charset="0"/>
              </a:rPr>
              <a:t>children </a:t>
            </a:r>
            <a:endParaRPr lang="en-US" sz="2000" dirty="0">
              <a:solidFill>
                <a:srgbClr val="404040"/>
              </a:solidFill>
              <a:ea typeface="Lucida Grande" charset="0"/>
              <a:cs typeface="Lucida Grande" charset="0"/>
              <a:sym typeface="Lucida Grande" charset="0"/>
            </a:endParaRPr>
          </a:p>
        </p:txBody>
      </p:sp>
      <p:cxnSp>
        <p:nvCxnSpPr>
          <p:cNvPr id="8" name="Straight Connector 7"/>
          <p:cNvCxnSpPr/>
          <p:nvPr/>
        </p:nvCxnSpPr>
        <p:spPr>
          <a:xfrm>
            <a:off x="639704" y="1947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746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sBuild9.jpg"/>
          <p:cNvPicPr>
            <a:picLocks noChangeAspect="1"/>
          </p:cNvPicPr>
          <p:nvPr/>
        </p:nvPicPr>
        <p:blipFill rotWithShape="1">
          <a:blip r:embed="rId2">
            <a:extLst>
              <a:ext uri="{28A0092B-C50C-407E-A947-70E740481C1C}">
                <a14:useLocalDpi xmlns:a14="http://schemas.microsoft.com/office/drawing/2010/main" val="0"/>
              </a:ext>
            </a:extLst>
          </a:blip>
          <a:srcRect l="3739" t="13704" r="4166" b="19815"/>
          <a:stretch/>
        </p:blipFill>
        <p:spPr>
          <a:xfrm>
            <a:off x="684821" y="1341351"/>
            <a:ext cx="7735280" cy="4187998"/>
          </a:xfrm>
          <a:prstGeom prst="rect">
            <a:avLst/>
          </a:prstGeom>
        </p:spPr>
      </p:pic>
    </p:spTree>
    <p:extLst>
      <p:ext uri="{BB962C8B-B14F-4D97-AF65-F5344CB8AC3E}">
        <p14:creationId xmlns:p14="http://schemas.microsoft.com/office/powerpoint/2010/main" val="3325234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3828" y="587745"/>
            <a:ext cx="8620172" cy="1200329"/>
          </a:xfrm>
          <a:prstGeom prst="rect">
            <a:avLst/>
          </a:prstGeom>
          <a:noFill/>
        </p:spPr>
        <p:txBody>
          <a:bodyPr wrap="square" rtlCol="0">
            <a:spAutoFit/>
          </a:bodyPr>
          <a:lstStyle/>
          <a:p>
            <a:r>
              <a:rPr lang="en-US" sz="3600" b="1" dirty="0" smtClean="0">
                <a:solidFill>
                  <a:srgbClr val="3D1960"/>
                </a:solidFill>
                <a:latin typeface="+mj-lt"/>
              </a:rPr>
              <a:t>Play and Learn</a:t>
            </a:r>
          </a:p>
          <a:p>
            <a:r>
              <a:rPr lang="en-US" sz="3600" b="1" dirty="0" smtClean="0">
                <a:solidFill>
                  <a:srgbClr val="3D1960"/>
                </a:solidFill>
                <a:latin typeface="+mj-lt"/>
              </a:rPr>
              <a:t> </a:t>
            </a:r>
          </a:p>
        </p:txBody>
      </p:sp>
      <p:sp>
        <p:nvSpPr>
          <p:cNvPr id="2" name="Rectangle 1"/>
          <p:cNvSpPr/>
          <p:nvPr/>
        </p:nvSpPr>
        <p:spPr>
          <a:xfrm>
            <a:off x="496129" y="1187910"/>
            <a:ext cx="5075593" cy="5379420"/>
          </a:xfrm>
          <a:prstGeom prst="rect">
            <a:avLst/>
          </a:prstGeom>
        </p:spPr>
        <p:txBody>
          <a:bodyPr wrap="square">
            <a:spAutoFit/>
          </a:bodyPr>
          <a:lstStyle/>
          <a:p>
            <a:pPr marL="342900" indent="-342900">
              <a:lnSpc>
                <a:spcPct val="90000"/>
              </a:lnSpc>
              <a:buFont typeface="Courier New"/>
              <a:buChar char="o"/>
            </a:pPr>
            <a:r>
              <a:rPr lang="en-US" sz="2200" dirty="0">
                <a:solidFill>
                  <a:schemeClr val="tx1">
                    <a:lumMod val="75000"/>
                    <a:lumOff val="25000"/>
                  </a:schemeClr>
                </a:solidFill>
              </a:rPr>
              <a:t>Learning Station with activities </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linked </a:t>
            </a:r>
            <a:r>
              <a:rPr lang="en-US" sz="2200" dirty="0">
                <a:solidFill>
                  <a:schemeClr val="tx1">
                    <a:lumMod val="75000"/>
                    <a:lumOff val="25000"/>
                  </a:schemeClr>
                </a:solidFill>
              </a:rPr>
              <a:t>to MDE learning </a:t>
            </a:r>
            <a:r>
              <a:rPr lang="en-US" sz="2200" dirty="0" smtClean="0">
                <a:solidFill>
                  <a:schemeClr val="tx1">
                    <a:lumMod val="75000"/>
                    <a:lumOff val="25000"/>
                  </a:schemeClr>
                </a:solidFill>
              </a:rPr>
              <a:t>standards</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Essential learning for adults </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certified </a:t>
            </a:r>
            <a:r>
              <a:rPr lang="en-US" sz="2200" dirty="0">
                <a:solidFill>
                  <a:schemeClr val="tx1">
                    <a:lumMod val="75000"/>
                    <a:lumOff val="25000"/>
                  </a:schemeClr>
                </a:solidFill>
              </a:rPr>
              <a:t>for provider </a:t>
            </a:r>
            <a:r>
              <a:rPr lang="en-US" sz="2200" dirty="0" smtClean="0">
                <a:solidFill>
                  <a:schemeClr val="tx1">
                    <a:lumMod val="75000"/>
                    <a:lumOff val="25000"/>
                  </a:schemeClr>
                </a:solidFill>
              </a:rPr>
              <a:t>training</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Highly qualified </a:t>
            </a:r>
            <a:r>
              <a:rPr lang="en-US" sz="2200" dirty="0" smtClean="0">
                <a:solidFill>
                  <a:schemeClr val="tx1">
                    <a:lumMod val="75000"/>
                    <a:lumOff val="25000"/>
                  </a:schemeClr>
                </a:solidFill>
              </a:rPr>
              <a:t>staff</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Pre and post </a:t>
            </a:r>
            <a:r>
              <a:rPr lang="en-US" sz="2200" dirty="0" smtClean="0">
                <a:solidFill>
                  <a:schemeClr val="tx1">
                    <a:lumMod val="75000"/>
                    <a:lumOff val="25000"/>
                  </a:schemeClr>
                </a:solidFill>
              </a:rPr>
              <a:t>child skill assessment</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Child and family </a:t>
            </a:r>
            <a:r>
              <a:rPr lang="en-US" sz="2200" dirty="0" smtClean="0">
                <a:solidFill>
                  <a:schemeClr val="tx1">
                    <a:lumMod val="75000"/>
                    <a:lumOff val="25000"/>
                  </a:schemeClr>
                </a:solidFill>
              </a:rPr>
              <a:t>goals</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90 minutes with whole group </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literacy</a:t>
            </a:r>
            <a:r>
              <a:rPr lang="en-US" sz="2200" dirty="0">
                <a:solidFill>
                  <a:schemeClr val="tx1">
                    <a:lumMod val="75000"/>
                    <a:lumOff val="25000"/>
                  </a:schemeClr>
                </a:solidFill>
              </a:rPr>
              <a:t>/story </a:t>
            </a:r>
            <a:r>
              <a:rPr lang="en-US" sz="2200" dirty="0" smtClean="0">
                <a:solidFill>
                  <a:schemeClr val="tx1">
                    <a:lumMod val="75000"/>
                    <a:lumOff val="25000"/>
                  </a:schemeClr>
                </a:solidFill>
              </a:rPr>
              <a:t>instruction</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9 groups per week in </a:t>
            </a:r>
            <a:r>
              <a:rPr lang="en-US" sz="2200" dirty="0" smtClean="0">
                <a:solidFill>
                  <a:schemeClr val="tx1">
                    <a:lumMod val="75000"/>
                    <a:lumOff val="25000"/>
                  </a:schemeClr>
                </a:solidFill>
              </a:rPr>
              <a:t>Grand</a:t>
            </a:r>
            <a:br>
              <a:rPr lang="en-US" sz="2200" dirty="0" smtClean="0">
                <a:solidFill>
                  <a:schemeClr val="tx1">
                    <a:lumMod val="75000"/>
                    <a:lumOff val="25000"/>
                  </a:schemeClr>
                </a:solidFill>
              </a:rPr>
            </a:br>
            <a:r>
              <a:rPr lang="en-US" sz="2200" dirty="0" smtClean="0">
                <a:solidFill>
                  <a:schemeClr val="tx1">
                    <a:lumMod val="75000"/>
                    <a:lumOff val="25000"/>
                  </a:schemeClr>
                </a:solidFill>
              </a:rPr>
              <a:t>Rapids </a:t>
            </a:r>
            <a:r>
              <a:rPr lang="en-US" sz="2200" dirty="0">
                <a:solidFill>
                  <a:schemeClr val="tx1">
                    <a:lumMod val="75000"/>
                    <a:lumOff val="25000"/>
                  </a:schemeClr>
                </a:solidFill>
              </a:rPr>
              <a:t>Public </a:t>
            </a:r>
            <a:r>
              <a:rPr lang="en-US" sz="2200" dirty="0" smtClean="0">
                <a:solidFill>
                  <a:schemeClr val="tx1">
                    <a:lumMod val="75000"/>
                    <a:lumOff val="25000"/>
                  </a:schemeClr>
                </a:solidFill>
              </a:rPr>
              <a:t>Schools</a:t>
            </a:r>
          </a:p>
          <a:p>
            <a:pPr>
              <a:lnSpc>
                <a:spcPct val="50000"/>
              </a:lnSpc>
            </a:pPr>
            <a:endParaRPr lang="en-US" sz="2200" dirty="0">
              <a:solidFill>
                <a:schemeClr val="tx1">
                  <a:lumMod val="75000"/>
                  <a:lumOff val="25000"/>
                </a:schemeClr>
              </a:solidFill>
            </a:endParaRPr>
          </a:p>
          <a:p>
            <a:pPr marL="342900" indent="-342900">
              <a:lnSpc>
                <a:spcPct val="90000"/>
              </a:lnSpc>
              <a:buFont typeface="Courier New"/>
              <a:buChar char="o"/>
            </a:pPr>
            <a:r>
              <a:rPr lang="en-US" sz="2200" dirty="0">
                <a:solidFill>
                  <a:schemeClr val="tx1">
                    <a:lumMod val="75000"/>
                    <a:lumOff val="25000"/>
                  </a:schemeClr>
                </a:solidFill>
              </a:rPr>
              <a:t>Activity bags to go home to </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connect </a:t>
            </a:r>
            <a:r>
              <a:rPr lang="en-US" sz="2200" dirty="0">
                <a:solidFill>
                  <a:schemeClr val="tx1">
                    <a:lumMod val="75000"/>
                    <a:lumOff val="25000"/>
                  </a:schemeClr>
                </a:solidFill>
              </a:rPr>
              <a:t>to extended learning </a:t>
            </a:r>
            <a:r>
              <a:rPr lang="en-US" sz="2200" dirty="0" smtClean="0">
                <a:solidFill>
                  <a:schemeClr val="tx1">
                    <a:lumMod val="75000"/>
                    <a:lumOff val="25000"/>
                  </a:schemeClr>
                </a:solidFill>
              </a:rPr>
              <a:t>at home</a:t>
            </a:r>
            <a:endParaRPr lang="en-US" sz="2200" dirty="0">
              <a:solidFill>
                <a:schemeClr val="tx1">
                  <a:lumMod val="75000"/>
                  <a:lumOff val="25000"/>
                </a:schemeClr>
              </a:solidFill>
            </a:endParaRPr>
          </a:p>
        </p:txBody>
      </p:sp>
      <p:pic>
        <p:nvPicPr>
          <p:cNvPr id="8" name="Picture 7" descr="C:\Users\jfreeman\Desktop\56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06609" y="851877"/>
            <a:ext cx="3733800" cy="456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2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7043" y="682391"/>
            <a:ext cx="9144000" cy="1200329"/>
          </a:xfrm>
          <a:prstGeom prst="rect">
            <a:avLst/>
          </a:prstGeom>
          <a:noFill/>
        </p:spPr>
        <p:txBody>
          <a:bodyPr wrap="square" rtlCol="0">
            <a:spAutoFit/>
          </a:bodyPr>
          <a:lstStyle/>
          <a:p>
            <a:r>
              <a:rPr lang="en-US" sz="3600" b="1" dirty="0" smtClean="0">
                <a:solidFill>
                  <a:srgbClr val="404040"/>
                </a:solidFill>
                <a:latin typeface="+mj-lt"/>
              </a:rPr>
              <a:t>Meet Families Where They Are </a:t>
            </a:r>
            <a:r>
              <a:rPr lang="en-US" sz="3600" dirty="0" smtClean="0">
                <a:solidFill>
                  <a:srgbClr val="404040"/>
                </a:solidFill>
                <a:latin typeface="+mj-lt"/>
              </a:rPr>
              <a:t/>
            </a:r>
            <a:br>
              <a:rPr lang="en-US" sz="3600" dirty="0" smtClean="0">
                <a:solidFill>
                  <a:srgbClr val="404040"/>
                </a:solidFill>
                <a:latin typeface="+mj-lt"/>
              </a:rPr>
            </a:br>
            <a:r>
              <a:rPr lang="en-US" sz="3600" dirty="0" smtClean="0">
                <a:solidFill>
                  <a:srgbClr val="404040"/>
                </a:solidFill>
                <a:latin typeface="+mj-lt"/>
              </a:rPr>
              <a:t>Use Protective Factors</a:t>
            </a:r>
            <a:endParaRPr lang="en-US" sz="3600" dirty="0">
              <a:solidFill>
                <a:srgbClr val="404040"/>
              </a:solidFill>
              <a:latin typeface="+mj-lt"/>
            </a:endParaRPr>
          </a:p>
        </p:txBody>
      </p:sp>
      <p:sp>
        <p:nvSpPr>
          <p:cNvPr id="12" name="Rectangle 11"/>
          <p:cNvSpPr/>
          <p:nvPr/>
        </p:nvSpPr>
        <p:spPr>
          <a:xfrm>
            <a:off x="709443" y="2194372"/>
            <a:ext cx="8434557" cy="3930050"/>
          </a:xfrm>
          <a:prstGeom prst="rect">
            <a:avLst/>
          </a:prstGeom>
        </p:spPr>
        <p:txBody>
          <a:bodyPr wrap="square">
            <a:spAutoFit/>
          </a:bodyPr>
          <a:lstStyle/>
          <a:p>
            <a:pPr marL="342900" indent="-342900">
              <a:lnSpc>
                <a:spcPct val="110000"/>
              </a:lnSpc>
              <a:buFont typeface="Courier New"/>
              <a:buChar char="o"/>
            </a:pPr>
            <a:r>
              <a:rPr lang="en-US" sz="2200" dirty="0" smtClean="0">
                <a:solidFill>
                  <a:srgbClr val="404040"/>
                </a:solidFill>
                <a:cs typeface="Arial" charset="0"/>
              </a:rPr>
              <a:t>Parents are first teacher.</a:t>
            </a:r>
          </a:p>
          <a:p>
            <a:pPr marL="342900" indent="-342900">
              <a:lnSpc>
                <a:spcPct val="110000"/>
              </a:lnSpc>
              <a:buFont typeface="Courier New"/>
              <a:buChar char="o"/>
            </a:pPr>
            <a:r>
              <a:rPr lang="en-US" sz="2200" dirty="0" smtClean="0">
                <a:solidFill>
                  <a:srgbClr val="404040"/>
                </a:solidFill>
                <a:ea typeface="Lucida Grande" charset="0"/>
                <a:cs typeface="Arial" charset="0"/>
              </a:rPr>
              <a:t>Honor the characteristics of the adult learner</a:t>
            </a:r>
            <a:endParaRPr lang="en-US" sz="2200" dirty="0" smtClean="0">
              <a:solidFill>
                <a:srgbClr val="404040"/>
              </a:solidFill>
              <a:ea typeface="Lucida Grande" charset="0"/>
              <a:cs typeface="Lucida Grande" charset="0"/>
            </a:endParaRPr>
          </a:p>
          <a:p>
            <a:pPr marL="342900" indent="-342900">
              <a:lnSpc>
                <a:spcPct val="110000"/>
              </a:lnSpc>
              <a:buFont typeface="Courier New"/>
              <a:buChar char="o"/>
            </a:pPr>
            <a:r>
              <a:rPr lang="en-US" sz="2200" dirty="0" smtClean="0">
                <a:solidFill>
                  <a:srgbClr val="404040"/>
                </a:solidFill>
                <a:cs typeface="Arial" charset="0"/>
              </a:rPr>
              <a:t>Families and caregivers are supported.</a:t>
            </a:r>
            <a:endParaRPr lang="en-US" sz="2200" dirty="0" smtClean="0">
              <a:solidFill>
                <a:srgbClr val="404040"/>
              </a:solidFill>
              <a:ea typeface="Lucida Grande" charset="0"/>
              <a:cs typeface="Lucida Grande" charset="0"/>
            </a:endParaRPr>
          </a:p>
          <a:p>
            <a:pPr marL="342900" indent="-342900">
              <a:lnSpc>
                <a:spcPct val="110000"/>
              </a:lnSpc>
              <a:buFont typeface="Courier New"/>
              <a:buChar char="o"/>
            </a:pPr>
            <a:r>
              <a:rPr lang="en-US" sz="2200" dirty="0" smtClean="0">
                <a:solidFill>
                  <a:srgbClr val="404040"/>
                </a:solidFill>
                <a:cs typeface="Arial" charset="0"/>
              </a:rPr>
              <a:t>Best Practice/Evidence.</a:t>
            </a:r>
            <a:endParaRPr lang="en-US" sz="2200" dirty="0" smtClean="0">
              <a:solidFill>
                <a:srgbClr val="404040"/>
              </a:solidFill>
              <a:ea typeface="Lucida Grande" charset="0"/>
              <a:cs typeface="Lucida Grande" charset="0"/>
            </a:endParaRPr>
          </a:p>
          <a:p>
            <a:pPr marL="342900" indent="-342900">
              <a:lnSpc>
                <a:spcPct val="110000"/>
              </a:lnSpc>
              <a:buFont typeface="Courier New"/>
              <a:buChar char="o"/>
            </a:pPr>
            <a:r>
              <a:rPr lang="en-US" sz="2200" dirty="0" smtClean="0">
                <a:solidFill>
                  <a:srgbClr val="404040"/>
                </a:solidFill>
                <a:cs typeface="Arial" charset="0"/>
              </a:rPr>
              <a:t>We monitor, measure and report to community.</a:t>
            </a:r>
          </a:p>
          <a:p>
            <a:pPr marL="342900" indent="-342900">
              <a:lnSpc>
                <a:spcPct val="110000"/>
              </a:lnSpc>
              <a:buFont typeface="Courier New"/>
              <a:buChar char="o"/>
            </a:pPr>
            <a:r>
              <a:rPr lang="en-US" sz="2200" dirty="0" smtClean="0">
                <a:solidFill>
                  <a:srgbClr val="404040"/>
                </a:solidFill>
                <a:cs typeface="Arial" charset="0"/>
              </a:rPr>
              <a:t>Protective factors promote optimal child development</a:t>
            </a:r>
          </a:p>
          <a:p>
            <a:pPr marL="800100" lvl="1" indent="-342900">
              <a:lnSpc>
                <a:spcPct val="110000"/>
              </a:lnSpc>
              <a:buFont typeface="Arial"/>
              <a:buChar char="•"/>
            </a:pPr>
            <a:r>
              <a:rPr lang="en-US" sz="1900" dirty="0" smtClean="0">
                <a:solidFill>
                  <a:srgbClr val="404040"/>
                </a:solidFill>
                <a:cs typeface="Arial" charset="0"/>
              </a:rPr>
              <a:t>Knowledge of child development and parenting</a:t>
            </a:r>
          </a:p>
          <a:p>
            <a:pPr marL="800100" lvl="1" indent="-342900">
              <a:lnSpc>
                <a:spcPct val="110000"/>
              </a:lnSpc>
              <a:buFont typeface="Arial"/>
              <a:buChar char="•"/>
            </a:pPr>
            <a:r>
              <a:rPr lang="en-US" sz="1900" dirty="0" smtClean="0">
                <a:solidFill>
                  <a:srgbClr val="404040"/>
                </a:solidFill>
                <a:cs typeface="Arial" charset="0"/>
              </a:rPr>
              <a:t>Concrete support in times of need</a:t>
            </a:r>
          </a:p>
          <a:p>
            <a:pPr marL="800100" lvl="1" indent="-342900">
              <a:lnSpc>
                <a:spcPct val="110000"/>
              </a:lnSpc>
              <a:buFont typeface="Arial"/>
              <a:buChar char="•"/>
            </a:pPr>
            <a:r>
              <a:rPr lang="en-US" sz="1900" dirty="0" smtClean="0">
                <a:solidFill>
                  <a:srgbClr val="404040"/>
                </a:solidFill>
                <a:cs typeface="Arial" charset="0"/>
              </a:rPr>
              <a:t>Healthy social networks</a:t>
            </a:r>
          </a:p>
          <a:p>
            <a:pPr marL="800100" lvl="1" indent="-342900">
              <a:lnSpc>
                <a:spcPct val="110000"/>
              </a:lnSpc>
              <a:buFont typeface="Arial"/>
              <a:buChar char="•"/>
            </a:pPr>
            <a:r>
              <a:rPr lang="en-US" sz="1900" dirty="0" smtClean="0">
                <a:solidFill>
                  <a:srgbClr val="404040"/>
                </a:solidFill>
                <a:cs typeface="Arial" charset="0"/>
              </a:rPr>
              <a:t>Parent resilience</a:t>
            </a:r>
          </a:p>
          <a:p>
            <a:pPr marL="800100" lvl="1" indent="-342900">
              <a:lnSpc>
                <a:spcPct val="110000"/>
              </a:lnSpc>
              <a:buFont typeface="Arial"/>
              <a:buChar char="•"/>
            </a:pPr>
            <a:r>
              <a:rPr lang="en-US" sz="1900" dirty="0" smtClean="0">
                <a:solidFill>
                  <a:srgbClr val="404040"/>
                </a:solidFill>
                <a:cs typeface="Arial" charset="0"/>
              </a:rPr>
              <a:t>Children’s social and emotional competence</a:t>
            </a:r>
          </a:p>
        </p:txBody>
      </p:sp>
      <p:cxnSp>
        <p:nvCxnSpPr>
          <p:cNvPr id="6" name="Straight Connector 5"/>
          <p:cNvCxnSpPr/>
          <p:nvPr/>
        </p:nvCxnSpPr>
        <p:spPr>
          <a:xfrm>
            <a:off x="639704" y="1947952"/>
            <a:ext cx="7488296"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1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3828" y="612347"/>
            <a:ext cx="8620172" cy="1200329"/>
          </a:xfrm>
          <a:prstGeom prst="rect">
            <a:avLst/>
          </a:prstGeom>
          <a:noFill/>
        </p:spPr>
        <p:txBody>
          <a:bodyPr wrap="square" rtlCol="0">
            <a:spAutoFit/>
          </a:bodyPr>
          <a:lstStyle/>
          <a:p>
            <a:r>
              <a:rPr lang="en-US" sz="3600" b="1" dirty="0">
                <a:solidFill>
                  <a:srgbClr val="3D1960"/>
                </a:solidFill>
                <a:latin typeface="+mj-lt"/>
              </a:rPr>
              <a:t>Training for Caregivers</a:t>
            </a:r>
            <a:br>
              <a:rPr lang="en-US" sz="3600" b="1" dirty="0">
                <a:solidFill>
                  <a:srgbClr val="3D1960"/>
                </a:solidFill>
                <a:latin typeface="+mj-lt"/>
              </a:rPr>
            </a:br>
            <a:r>
              <a:rPr lang="en-US" sz="3600" dirty="0">
                <a:solidFill>
                  <a:srgbClr val="3D1960"/>
                </a:solidFill>
                <a:latin typeface="+mj-lt"/>
              </a:rPr>
              <a:t>Family Field Trips</a:t>
            </a:r>
            <a:r>
              <a:rPr lang="en-US" sz="3600" dirty="0" smtClean="0">
                <a:solidFill>
                  <a:srgbClr val="3D1960"/>
                </a:solidFill>
                <a:latin typeface="+mj-lt"/>
              </a:rPr>
              <a:t> </a:t>
            </a:r>
          </a:p>
        </p:txBody>
      </p:sp>
      <p:pic>
        <p:nvPicPr>
          <p:cNvPr id="8" name="Picture 9"/>
          <p:cNvPicPr>
            <a:picLocks noChangeArrowheads="1"/>
          </p:cNvPicPr>
          <p:nvPr/>
        </p:nvPicPr>
        <p:blipFill>
          <a:blip r:embed="rId2" cstate="email">
            <a:extLst>
              <a:ext uri="{28A0092B-C50C-407E-A947-70E740481C1C}">
                <a14:useLocalDpi xmlns:a14="http://schemas.microsoft.com/office/drawing/2010/main" val="0"/>
              </a:ext>
            </a:extLst>
          </a:blip>
          <a:srcRect t="27342" b="2"/>
          <a:stretch>
            <a:fillRect/>
          </a:stretch>
        </p:blipFill>
        <p:spPr bwMode="auto">
          <a:xfrm>
            <a:off x="523828" y="1968500"/>
            <a:ext cx="3958431" cy="332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jfreeman\Desktop\25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3065" y="1968500"/>
            <a:ext cx="4048125" cy="33419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p:cNvSpPr txBox="1">
            <a:spLocks noChangeArrowheads="1"/>
          </p:cNvSpPr>
          <p:nvPr/>
        </p:nvSpPr>
        <p:spPr bwMode="auto">
          <a:xfrm>
            <a:off x="457200" y="5403538"/>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600" dirty="0">
                <a:solidFill>
                  <a:srgbClr val="404040"/>
                </a:solidFill>
                <a:latin typeface="+mn-lt"/>
              </a:rPr>
              <a:t>Plan with school teams to include</a:t>
            </a:r>
            <a:r>
              <a:rPr lang="en-US" sz="1600" dirty="0" smtClean="0">
                <a:solidFill>
                  <a:srgbClr val="404040"/>
                </a:solidFill>
                <a:latin typeface="+mn-lt"/>
              </a:rPr>
              <a:t>: </a:t>
            </a:r>
            <a:r>
              <a:rPr lang="en-US" sz="1600" dirty="0">
                <a:solidFill>
                  <a:srgbClr val="404040"/>
                </a:solidFill>
                <a:latin typeface="+mn-lt"/>
              </a:rPr>
              <a:t>a strong literacy focus, cultural responsiveness, pre-writing, inclusive </a:t>
            </a:r>
            <a:r>
              <a:rPr lang="en-US" sz="1600" dirty="0" smtClean="0">
                <a:solidFill>
                  <a:srgbClr val="404040"/>
                </a:solidFill>
                <a:latin typeface="+mn-lt"/>
              </a:rPr>
              <a:t>options. Use the school neighborhood to show families the wide array of resources available to support them</a:t>
            </a:r>
            <a:endParaRPr lang="en-US" sz="1600" dirty="0">
              <a:solidFill>
                <a:srgbClr val="404040"/>
              </a:solidFill>
              <a:latin typeface="+mn-lt"/>
            </a:endParaRPr>
          </a:p>
        </p:txBody>
      </p:sp>
    </p:spTree>
    <p:extLst>
      <p:ext uri="{BB962C8B-B14F-4D97-AF65-F5344CB8AC3E}">
        <p14:creationId xmlns:p14="http://schemas.microsoft.com/office/powerpoint/2010/main" val="4018710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3828" y="561547"/>
            <a:ext cx="8620172" cy="1384995"/>
          </a:xfrm>
          <a:prstGeom prst="rect">
            <a:avLst/>
          </a:prstGeom>
          <a:noFill/>
        </p:spPr>
        <p:txBody>
          <a:bodyPr wrap="square" rtlCol="0">
            <a:spAutoFit/>
          </a:bodyPr>
          <a:lstStyle/>
          <a:p>
            <a:r>
              <a:rPr lang="en-US" sz="2800" b="1" dirty="0">
                <a:solidFill>
                  <a:srgbClr val="3D1960"/>
                </a:solidFill>
                <a:latin typeface="+mj-lt"/>
              </a:rPr>
              <a:t>Early Learning </a:t>
            </a:r>
            <a:r>
              <a:rPr lang="en-US" sz="2800" b="1" dirty="0" smtClean="0">
                <a:solidFill>
                  <a:srgbClr val="3D1960"/>
                </a:solidFill>
                <a:latin typeface="+mj-lt"/>
              </a:rPr>
              <a:t>Communities identifies </a:t>
            </a:r>
            <a:br>
              <a:rPr lang="en-US" sz="2800" b="1" dirty="0" smtClean="0">
                <a:solidFill>
                  <a:srgbClr val="3D1960"/>
                </a:solidFill>
                <a:latin typeface="+mj-lt"/>
              </a:rPr>
            </a:br>
            <a:r>
              <a:rPr lang="en-US" sz="2800" b="1" dirty="0" smtClean="0">
                <a:solidFill>
                  <a:srgbClr val="3D1960"/>
                </a:solidFill>
                <a:latin typeface="+mj-lt"/>
              </a:rPr>
              <a:t>children and caregivers around each school.</a:t>
            </a:r>
          </a:p>
          <a:p>
            <a:r>
              <a:rPr lang="en-US" sz="2800" b="1" dirty="0" smtClean="0">
                <a:solidFill>
                  <a:srgbClr val="3D1960"/>
                </a:solidFill>
                <a:latin typeface="+mj-lt"/>
              </a:rPr>
              <a:t> </a:t>
            </a:r>
          </a:p>
        </p:txBody>
      </p:sp>
      <p:sp>
        <p:nvSpPr>
          <p:cNvPr id="2" name="Rectangle 1"/>
          <p:cNvSpPr/>
          <p:nvPr/>
        </p:nvSpPr>
        <p:spPr>
          <a:xfrm>
            <a:off x="4024753" y="1701940"/>
            <a:ext cx="3340954" cy="553998"/>
          </a:xfrm>
          <a:prstGeom prst="rect">
            <a:avLst/>
          </a:prstGeom>
        </p:spPr>
        <p:txBody>
          <a:bodyPr wrap="none">
            <a:spAutoFit/>
          </a:bodyPr>
          <a:lstStyle/>
          <a:p>
            <a:r>
              <a:rPr lang="en-US" sz="2900" b="1" dirty="0" smtClean="0">
                <a:solidFill>
                  <a:srgbClr val="3D1960"/>
                </a:solidFill>
                <a:latin typeface="+mj-lt"/>
              </a:rPr>
              <a:t>2013 at a glance…</a:t>
            </a:r>
            <a:endParaRPr lang="en-US" sz="2900" b="1" dirty="0">
              <a:solidFill>
                <a:srgbClr val="3D1960"/>
              </a:solidFill>
              <a:latin typeface="+mj-lt"/>
            </a:endParaRPr>
          </a:p>
        </p:txBody>
      </p:sp>
      <p:sp>
        <p:nvSpPr>
          <p:cNvPr id="5" name="Oval 4"/>
          <p:cNvSpPr/>
          <p:nvPr/>
        </p:nvSpPr>
        <p:spPr>
          <a:xfrm>
            <a:off x="3935967" y="2664906"/>
            <a:ext cx="2180289" cy="2180289"/>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6" name="TextBox 5"/>
          <p:cNvSpPr txBox="1"/>
          <p:nvPr/>
        </p:nvSpPr>
        <p:spPr>
          <a:xfrm>
            <a:off x="3733404" y="2892905"/>
            <a:ext cx="2642482" cy="1554272"/>
          </a:xfrm>
          <a:prstGeom prst="rect">
            <a:avLst/>
          </a:prstGeom>
          <a:noFill/>
        </p:spPr>
        <p:txBody>
          <a:bodyPr wrap="square" rtlCol="0">
            <a:spAutoFit/>
          </a:bodyPr>
          <a:lstStyle/>
          <a:p>
            <a:pPr algn="ctr"/>
            <a:r>
              <a:rPr lang="en-US" sz="6500" b="1" dirty="0" smtClean="0">
                <a:solidFill>
                  <a:schemeClr val="bg1"/>
                </a:solidFill>
                <a:ea typeface="Josefin Slab" pitchFamily="2" charset="0"/>
                <a:cs typeface="Open Sans" panose="020B0606030504020204" pitchFamily="34" charset="0"/>
              </a:rPr>
              <a:t>934</a:t>
            </a:r>
          </a:p>
          <a:p>
            <a:pPr algn="ctr"/>
            <a:r>
              <a:rPr lang="en-US" sz="1500" dirty="0" smtClean="0">
                <a:solidFill>
                  <a:schemeClr val="bg1"/>
                </a:solidFill>
                <a:ea typeface="Open Sans" panose="020B0606030504020204" pitchFamily="34" charset="0"/>
                <a:cs typeface="Open Sans" panose="020B0606030504020204" pitchFamily="34" charset="0"/>
              </a:rPr>
              <a:t>Caregivers/teachers</a:t>
            </a:r>
          </a:p>
          <a:p>
            <a:pPr algn="ctr"/>
            <a:r>
              <a:rPr lang="en-US" sz="1500" dirty="0">
                <a:solidFill>
                  <a:schemeClr val="bg1"/>
                </a:solidFill>
                <a:ea typeface="Open Sans" panose="020B0606030504020204" pitchFamily="34" charset="0"/>
                <a:cs typeface="Open Sans" panose="020B0606030504020204" pitchFamily="34" charset="0"/>
              </a:rPr>
              <a:t>a</a:t>
            </a:r>
            <a:r>
              <a:rPr lang="en-US" sz="1500" dirty="0" smtClean="0">
                <a:solidFill>
                  <a:schemeClr val="bg1"/>
                </a:solidFill>
                <a:ea typeface="Open Sans" panose="020B0606030504020204" pitchFamily="34" charset="0"/>
                <a:cs typeface="Open Sans" panose="020B0606030504020204" pitchFamily="34" charset="0"/>
              </a:rPr>
              <a:t>ttended training</a:t>
            </a:r>
            <a:endParaRPr lang="en-US" sz="1500" dirty="0">
              <a:solidFill>
                <a:schemeClr val="bg1"/>
              </a:solidFill>
              <a:ea typeface="Open Sans" panose="020B0606030504020204" pitchFamily="34" charset="0"/>
              <a:cs typeface="Open Sans" panose="020B0606030504020204" pitchFamily="34" charset="0"/>
            </a:endParaRPr>
          </a:p>
        </p:txBody>
      </p:sp>
      <p:sp>
        <p:nvSpPr>
          <p:cNvPr id="8" name="Oval 7"/>
          <p:cNvSpPr/>
          <p:nvPr/>
        </p:nvSpPr>
        <p:spPr>
          <a:xfrm>
            <a:off x="7069096" y="2564630"/>
            <a:ext cx="1637296" cy="1637296"/>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9" name="TextBox 8"/>
          <p:cNvSpPr txBox="1"/>
          <p:nvPr/>
        </p:nvSpPr>
        <p:spPr>
          <a:xfrm>
            <a:off x="6925365" y="2655499"/>
            <a:ext cx="1981200" cy="1431161"/>
          </a:xfrm>
          <a:prstGeom prst="rect">
            <a:avLst/>
          </a:prstGeom>
          <a:noFill/>
        </p:spPr>
        <p:txBody>
          <a:bodyPr wrap="square" rtlCol="0">
            <a:spAutoFit/>
          </a:bodyPr>
          <a:lstStyle/>
          <a:p>
            <a:pPr algn="ctr"/>
            <a:r>
              <a:rPr lang="en-US" sz="5400" b="1" dirty="0" smtClean="0">
                <a:solidFill>
                  <a:schemeClr val="bg1"/>
                </a:solidFill>
                <a:ea typeface="Josefin Slab" pitchFamily="2" charset="0"/>
                <a:cs typeface="Open Sans" panose="020B0606030504020204" pitchFamily="34" charset="0"/>
              </a:rPr>
              <a:t>87%</a:t>
            </a:r>
          </a:p>
          <a:p>
            <a:pPr algn="ctr"/>
            <a:r>
              <a:rPr lang="en-US" sz="1100" dirty="0" smtClean="0">
                <a:solidFill>
                  <a:schemeClr val="bg1"/>
                </a:solidFill>
                <a:ea typeface="Open Sans" panose="020B0606030504020204" pitchFamily="34" charset="0"/>
                <a:cs typeface="Open Sans" panose="020B0606030504020204" pitchFamily="34" charset="0"/>
              </a:rPr>
              <a:t>of caregivers have </a:t>
            </a:r>
            <a:br>
              <a:rPr lang="en-US" sz="1100" dirty="0" smtClean="0">
                <a:solidFill>
                  <a:schemeClr val="bg1"/>
                </a:solidFill>
                <a:ea typeface="Open Sans" panose="020B0606030504020204" pitchFamily="34" charset="0"/>
                <a:cs typeface="Open Sans" panose="020B0606030504020204" pitchFamily="34" charset="0"/>
              </a:rPr>
            </a:br>
            <a:r>
              <a:rPr lang="en-US" sz="1100" dirty="0" smtClean="0">
                <a:solidFill>
                  <a:schemeClr val="bg1"/>
                </a:solidFill>
                <a:ea typeface="Open Sans" panose="020B0606030504020204" pitchFamily="34" charset="0"/>
                <a:cs typeface="Open Sans" panose="020B0606030504020204" pitchFamily="34" charset="0"/>
              </a:rPr>
              <a:t>increased reading</a:t>
            </a:r>
            <a:br>
              <a:rPr lang="en-US" sz="1100" dirty="0" smtClean="0">
                <a:solidFill>
                  <a:schemeClr val="bg1"/>
                </a:solidFill>
                <a:ea typeface="Open Sans" panose="020B0606030504020204" pitchFamily="34" charset="0"/>
                <a:cs typeface="Open Sans" panose="020B0606030504020204" pitchFamily="34" charset="0"/>
              </a:rPr>
            </a:br>
            <a:r>
              <a:rPr lang="en-US" sz="1100" dirty="0" smtClean="0">
                <a:solidFill>
                  <a:schemeClr val="bg1"/>
                </a:solidFill>
                <a:ea typeface="Open Sans" panose="020B0606030504020204" pitchFamily="34" charset="0"/>
                <a:cs typeface="Open Sans" panose="020B0606030504020204" pitchFamily="34" charset="0"/>
              </a:rPr>
              <a:t> at home</a:t>
            </a:r>
            <a:endParaRPr lang="en-US" sz="1100" dirty="0">
              <a:solidFill>
                <a:schemeClr val="bg1"/>
              </a:solidFill>
              <a:ea typeface="Open Sans" panose="020B0606030504020204" pitchFamily="34" charset="0"/>
              <a:cs typeface="Open Sans" panose="020B0606030504020204" pitchFamily="34" charset="0"/>
            </a:endParaRPr>
          </a:p>
        </p:txBody>
      </p:sp>
      <p:sp>
        <p:nvSpPr>
          <p:cNvPr id="14" name="Oval 13"/>
          <p:cNvSpPr/>
          <p:nvPr/>
        </p:nvSpPr>
        <p:spPr>
          <a:xfrm>
            <a:off x="5819294" y="2272343"/>
            <a:ext cx="1333830" cy="1333830"/>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15" name="TextBox 14"/>
          <p:cNvSpPr txBox="1"/>
          <p:nvPr/>
        </p:nvSpPr>
        <p:spPr>
          <a:xfrm>
            <a:off x="5817026" y="2423733"/>
            <a:ext cx="1338366" cy="1031051"/>
          </a:xfrm>
          <a:prstGeom prst="rect">
            <a:avLst/>
          </a:prstGeom>
          <a:noFill/>
        </p:spPr>
        <p:txBody>
          <a:bodyPr wrap="square" rtlCol="0">
            <a:spAutoFit/>
          </a:bodyPr>
          <a:lstStyle/>
          <a:p>
            <a:pPr algn="ctr"/>
            <a:r>
              <a:rPr lang="en-US" sz="4000" b="1" dirty="0" smtClean="0">
                <a:solidFill>
                  <a:schemeClr val="bg1"/>
                </a:solidFill>
                <a:latin typeface="Josefin Slab" pitchFamily="2" charset="0"/>
                <a:ea typeface="Josefin Slab" pitchFamily="2" charset="0"/>
                <a:cs typeface="Open Sans" panose="020B0606030504020204" pitchFamily="34" charset="0"/>
              </a:rPr>
              <a:t>414</a:t>
            </a:r>
            <a:endParaRPr lang="en-US" sz="5400" b="1" dirty="0" smtClean="0">
              <a:solidFill>
                <a:schemeClr val="bg1"/>
              </a:solidFill>
              <a:latin typeface="Josefin Slab" pitchFamily="2" charset="0"/>
              <a:ea typeface="Josefin Slab" pitchFamily="2" charset="0"/>
              <a:cs typeface="Open Sans" panose="020B0606030504020204" pitchFamily="34" charset="0"/>
            </a:endParaRPr>
          </a:p>
          <a:p>
            <a:pPr algn="ctr"/>
            <a:r>
              <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Play and Learn Groups held</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p:cNvSpPr/>
          <p:nvPr/>
        </p:nvSpPr>
        <p:spPr>
          <a:xfrm>
            <a:off x="6961435" y="4447177"/>
            <a:ext cx="1752600" cy="1696560"/>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17" name="TextBox 16"/>
          <p:cNvSpPr txBox="1"/>
          <p:nvPr/>
        </p:nvSpPr>
        <p:spPr>
          <a:xfrm>
            <a:off x="7072764" y="4583498"/>
            <a:ext cx="1545483" cy="1400383"/>
          </a:xfrm>
          <a:prstGeom prst="rect">
            <a:avLst/>
          </a:prstGeom>
          <a:noFill/>
        </p:spPr>
        <p:txBody>
          <a:bodyPr wrap="square" rtlCol="0">
            <a:spAutoFit/>
          </a:bodyPr>
          <a:lstStyle/>
          <a:p>
            <a:pPr algn="ctr"/>
            <a:r>
              <a:rPr lang="en-US" sz="4000" b="1" dirty="0" smtClean="0">
                <a:solidFill>
                  <a:schemeClr val="bg1"/>
                </a:solidFill>
                <a:ea typeface="Josefin Slab" pitchFamily="2" charset="0"/>
                <a:cs typeface="Open Sans" panose="020B0606030504020204" pitchFamily="34" charset="0"/>
              </a:rPr>
              <a:t>75%</a:t>
            </a:r>
            <a:endParaRPr lang="en-US" sz="5400" b="1" dirty="0" smtClean="0">
              <a:solidFill>
                <a:schemeClr val="bg1"/>
              </a:solidFill>
              <a:ea typeface="Josefin Slab" pitchFamily="2" charset="0"/>
              <a:cs typeface="Open Sans" panose="020B0606030504020204" pitchFamily="34" charset="0"/>
            </a:endParaRPr>
          </a:p>
          <a:p>
            <a:pPr algn="ctr"/>
            <a:r>
              <a:rPr lang="en-US" sz="900" dirty="0" smtClean="0">
                <a:solidFill>
                  <a:schemeClr val="bg1"/>
                </a:solidFill>
                <a:ea typeface="Open Sans" panose="020B0606030504020204" pitchFamily="34" charset="0"/>
                <a:cs typeface="Open Sans" panose="020B0606030504020204" pitchFamily="34" charset="0"/>
              </a:rPr>
              <a:t>of 3 year old preschool scholarship children met or exceeded developmental benchmarks at end</a:t>
            </a:r>
            <a:br>
              <a:rPr lang="en-US" sz="900" dirty="0" smtClean="0">
                <a:solidFill>
                  <a:schemeClr val="bg1"/>
                </a:solidFill>
                <a:ea typeface="Open Sans" panose="020B0606030504020204" pitchFamily="34" charset="0"/>
                <a:cs typeface="Open Sans" panose="020B0606030504020204" pitchFamily="34" charset="0"/>
              </a:rPr>
            </a:br>
            <a:r>
              <a:rPr lang="en-US" sz="900" dirty="0" smtClean="0">
                <a:solidFill>
                  <a:schemeClr val="bg1"/>
                </a:solidFill>
                <a:ea typeface="Open Sans" panose="020B0606030504020204" pitchFamily="34" charset="0"/>
                <a:cs typeface="Open Sans" panose="020B0606030504020204" pitchFamily="34" charset="0"/>
              </a:rPr>
              <a:t> of 4 year old year.</a:t>
            </a:r>
            <a:endParaRPr lang="en-US" sz="900" dirty="0">
              <a:solidFill>
                <a:schemeClr val="bg1"/>
              </a:solidFill>
              <a:ea typeface="Open Sans" panose="020B0606030504020204" pitchFamily="34" charset="0"/>
              <a:cs typeface="Open Sans" panose="020B0606030504020204" pitchFamily="34" charset="0"/>
            </a:endParaRPr>
          </a:p>
        </p:txBody>
      </p:sp>
      <p:sp>
        <p:nvSpPr>
          <p:cNvPr id="18" name="Oval 17"/>
          <p:cNvSpPr/>
          <p:nvPr/>
        </p:nvSpPr>
        <p:spPr>
          <a:xfrm>
            <a:off x="5933451" y="3477569"/>
            <a:ext cx="1542209" cy="1542211"/>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19" name="TextBox 18"/>
          <p:cNvSpPr txBox="1"/>
          <p:nvPr/>
        </p:nvSpPr>
        <p:spPr>
          <a:xfrm>
            <a:off x="5926979" y="3438235"/>
            <a:ext cx="1542209" cy="1384995"/>
          </a:xfrm>
          <a:prstGeom prst="rect">
            <a:avLst/>
          </a:prstGeom>
          <a:noFill/>
          <a:ln>
            <a:noFill/>
          </a:ln>
        </p:spPr>
        <p:txBody>
          <a:bodyPr wrap="square" rtlCol="0">
            <a:spAutoFit/>
          </a:bodyPr>
          <a:lstStyle/>
          <a:p>
            <a:pPr algn="ctr"/>
            <a:r>
              <a:rPr lang="en-US" sz="4800" b="1" dirty="0" smtClean="0">
                <a:solidFill>
                  <a:schemeClr val="bg1"/>
                </a:solidFill>
                <a:ea typeface="Josefin Slab" pitchFamily="2" charset="0"/>
                <a:cs typeface="Open Sans" panose="020B0606030504020204" pitchFamily="34" charset="0"/>
              </a:rPr>
              <a:t>4</a:t>
            </a:r>
          </a:p>
          <a:p>
            <a:pPr algn="ctr"/>
            <a:r>
              <a:rPr lang="en-US" sz="900" dirty="0" smtClean="0">
                <a:solidFill>
                  <a:schemeClr val="bg1"/>
                </a:solidFill>
                <a:ea typeface="Open Sans" panose="020B0606030504020204" pitchFamily="34" charset="0"/>
                <a:cs typeface="Open Sans" panose="020B0606030504020204" pitchFamily="34" charset="0"/>
              </a:rPr>
              <a:t>School transition teams </a:t>
            </a:r>
            <a:br>
              <a:rPr lang="en-US" sz="900" dirty="0" smtClean="0">
                <a:solidFill>
                  <a:schemeClr val="bg1"/>
                </a:solidFill>
                <a:ea typeface="Open Sans" panose="020B0606030504020204" pitchFamily="34" charset="0"/>
                <a:cs typeface="Open Sans" panose="020B0606030504020204" pitchFamily="34" charset="0"/>
              </a:rPr>
            </a:br>
            <a:r>
              <a:rPr lang="en-US" sz="900" dirty="0" smtClean="0">
                <a:solidFill>
                  <a:schemeClr val="bg1"/>
                </a:solidFill>
                <a:ea typeface="Open Sans" panose="020B0606030504020204" pitchFamily="34" charset="0"/>
                <a:cs typeface="Open Sans" panose="020B0606030504020204" pitchFamily="34" charset="0"/>
              </a:rPr>
              <a:t>have developed their</a:t>
            </a:r>
            <a:br>
              <a:rPr lang="en-US" sz="900" dirty="0" smtClean="0">
                <a:solidFill>
                  <a:schemeClr val="bg1"/>
                </a:solidFill>
                <a:ea typeface="Open Sans" panose="020B0606030504020204" pitchFamily="34" charset="0"/>
                <a:cs typeface="Open Sans" panose="020B0606030504020204" pitchFamily="34" charset="0"/>
              </a:rPr>
            </a:br>
            <a:r>
              <a:rPr lang="en-US" sz="900" dirty="0" smtClean="0">
                <a:solidFill>
                  <a:schemeClr val="bg1"/>
                </a:solidFill>
                <a:ea typeface="Open Sans" panose="020B0606030504020204" pitchFamily="34" charset="0"/>
                <a:cs typeface="Open Sans" panose="020B0606030504020204" pitchFamily="34" charset="0"/>
              </a:rPr>
              <a:t> own outreach and </a:t>
            </a:r>
          </a:p>
          <a:p>
            <a:pPr algn="ctr"/>
            <a:r>
              <a:rPr lang="en-US" sz="900" dirty="0" smtClean="0">
                <a:solidFill>
                  <a:schemeClr val="bg1"/>
                </a:solidFill>
                <a:ea typeface="Open Sans" panose="020B0606030504020204" pitchFamily="34" charset="0"/>
                <a:cs typeface="Open Sans" panose="020B0606030504020204" pitchFamily="34" charset="0"/>
              </a:rPr>
              <a:t>planning</a:t>
            </a:r>
            <a:endParaRPr lang="en-US" sz="900" dirty="0">
              <a:solidFill>
                <a:schemeClr val="bg1"/>
              </a:solidFill>
              <a:ea typeface="Open Sans" panose="020B0606030504020204" pitchFamily="34" charset="0"/>
              <a:cs typeface="Open Sans" panose="020B0606030504020204" pitchFamily="34" charset="0"/>
            </a:endParaRPr>
          </a:p>
        </p:txBody>
      </p:sp>
      <p:sp>
        <p:nvSpPr>
          <p:cNvPr id="16" name="Oval 15"/>
          <p:cNvSpPr/>
          <p:nvPr/>
        </p:nvSpPr>
        <p:spPr>
          <a:xfrm>
            <a:off x="4080860" y="4588208"/>
            <a:ext cx="1542209" cy="1542209"/>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13" name="TextBox 12"/>
          <p:cNvSpPr txBox="1"/>
          <p:nvPr/>
        </p:nvSpPr>
        <p:spPr>
          <a:xfrm>
            <a:off x="4083023" y="4677568"/>
            <a:ext cx="1520948" cy="1261884"/>
          </a:xfrm>
          <a:prstGeom prst="rect">
            <a:avLst/>
          </a:prstGeom>
          <a:noFill/>
        </p:spPr>
        <p:txBody>
          <a:bodyPr wrap="square" rtlCol="0">
            <a:spAutoFit/>
          </a:bodyPr>
          <a:lstStyle/>
          <a:p>
            <a:pPr algn="ctr"/>
            <a:r>
              <a:rPr lang="en-US" sz="5400" b="1" dirty="0" smtClean="0">
                <a:solidFill>
                  <a:schemeClr val="bg1"/>
                </a:solidFill>
                <a:ea typeface="Josefin Slab" pitchFamily="2" charset="0"/>
                <a:cs typeface="Open Sans" panose="020B0606030504020204" pitchFamily="34" charset="0"/>
              </a:rPr>
              <a:t>43</a:t>
            </a:r>
          </a:p>
          <a:p>
            <a:pPr algn="ctr"/>
            <a:r>
              <a:rPr lang="en-US" sz="1100" dirty="0" smtClean="0">
                <a:solidFill>
                  <a:schemeClr val="bg1"/>
                </a:solidFill>
                <a:ea typeface="Open Sans" panose="020B0606030504020204" pitchFamily="34" charset="0"/>
                <a:cs typeface="Open Sans" panose="020B0606030504020204" pitchFamily="34" charset="0"/>
              </a:rPr>
              <a:t>Families attended</a:t>
            </a:r>
          </a:p>
          <a:p>
            <a:pPr algn="ctr"/>
            <a:r>
              <a:rPr lang="en-US" sz="1100" dirty="0" err="1" smtClean="0">
                <a:solidFill>
                  <a:schemeClr val="bg1"/>
                </a:solidFill>
                <a:ea typeface="Open Sans" panose="020B0606030504020204" pitchFamily="34" charset="0"/>
                <a:cs typeface="Open Sans" panose="020B0606030504020204" pitchFamily="34" charset="0"/>
              </a:rPr>
              <a:t>KinderCamp</a:t>
            </a:r>
            <a:endParaRPr lang="en-US" sz="1100" dirty="0">
              <a:solidFill>
                <a:schemeClr val="bg1"/>
              </a:solidFill>
              <a:ea typeface="Open Sans" panose="020B0606030504020204" pitchFamily="34" charset="0"/>
              <a:cs typeface="Open Sans" panose="020B0606030504020204" pitchFamily="34" charset="0"/>
            </a:endParaRPr>
          </a:p>
        </p:txBody>
      </p:sp>
      <p:sp>
        <p:nvSpPr>
          <p:cNvPr id="20" name="Oval 19"/>
          <p:cNvSpPr/>
          <p:nvPr/>
        </p:nvSpPr>
        <p:spPr>
          <a:xfrm>
            <a:off x="5521148" y="4914813"/>
            <a:ext cx="1542209" cy="1542209"/>
          </a:xfrm>
          <a:prstGeom prst="ellipse">
            <a:avLst/>
          </a:prstGeom>
          <a:solidFill>
            <a:srgbClr val="3D19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
        <p:nvSpPr>
          <p:cNvPr id="21" name="TextBox 20"/>
          <p:cNvSpPr txBox="1"/>
          <p:nvPr/>
        </p:nvSpPr>
        <p:spPr>
          <a:xfrm>
            <a:off x="5623069" y="5187773"/>
            <a:ext cx="1338366" cy="1061829"/>
          </a:xfrm>
          <a:prstGeom prst="rect">
            <a:avLst/>
          </a:prstGeom>
          <a:noFill/>
        </p:spPr>
        <p:txBody>
          <a:bodyPr wrap="square" rtlCol="0">
            <a:spAutoFit/>
          </a:bodyPr>
          <a:lstStyle/>
          <a:p>
            <a:pPr algn="ctr"/>
            <a:r>
              <a:rPr lang="en-US" sz="1050" dirty="0" smtClean="0">
                <a:solidFill>
                  <a:schemeClr val="bg1"/>
                </a:solidFill>
                <a:ea typeface="Open Sans" panose="020B0606030504020204" pitchFamily="34" charset="0"/>
                <a:cs typeface="Open Sans" panose="020B0606030504020204" pitchFamily="34" charset="0"/>
              </a:rPr>
              <a:t>Awareness grows as new state allocations have greatly increased capacity for 4 year old preschool.</a:t>
            </a:r>
            <a:endParaRPr lang="en-US" sz="1050" dirty="0">
              <a:solidFill>
                <a:schemeClr val="bg1"/>
              </a:solidFill>
              <a:ea typeface="Open Sans" panose="020B0606030504020204" pitchFamily="34" charset="0"/>
              <a:cs typeface="Open Sans" panose="020B0606030504020204" pitchFamily="34" charset="0"/>
            </a:endParaRPr>
          </a:p>
        </p:txBody>
      </p:sp>
      <p:cxnSp>
        <p:nvCxnSpPr>
          <p:cNvPr id="22" name="Straight Connector 21"/>
          <p:cNvCxnSpPr/>
          <p:nvPr/>
        </p:nvCxnSpPr>
        <p:spPr>
          <a:xfrm>
            <a:off x="639704" y="1693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L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28" y="1735116"/>
            <a:ext cx="3517900" cy="4552576"/>
          </a:xfrm>
          <a:prstGeom prst="rect">
            <a:avLst/>
          </a:prstGeom>
        </p:spPr>
      </p:pic>
    </p:spTree>
    <p:extLst>
      <p:ext uri="{BB962C8B-B14F-4D97-AF65-F5344CB8AC3E}">
        <p14:creationId xmlns:p14="http://schemas.microsoft.com/office/powerpoint/2010/main" val="3289351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333" y="5469003"/>
            <a:ext cx="8051799" cy="1200329"/>
          </a:xfrm>
          <a:prstGeom prst="rect">
            <a:avLst/>
          </a:prstGeom>
        </p:spPr>
        <p:txBody>
          <a:bodyPr wrap="square">
            <a:spAutoFit/>
          </a:bodyPr>
          <a:lstStyle/>
          <a:p>
            <a:pPr algn="ctr"/>
            <a:r>
              <a:rPr lang="en-US" sz="2000" dirty="0" smtClean="0">
                <a:solidFill>
                  <a:srgbClr val="FF0000"/>
                </a:solidFill>
                <a:hlinkClick r:id="rId2"/>
              </a:rPr>
              <a:t>http://youtu.be/mQzGh4OL_lg</a:t>
            </a:r>
          </a:p>
          <a:p>
            <a:pPr algn="ctr"/>
            <a:endParaRPr lang="en-US" sz="3400" dirty="0" smtClean="0">
              <a:latin typeface="+mj-lt"/>
            </a:endParaRPr>
          </a:p>
          <a:p>
            <a:pPr algn="ctr"/>
            <a:endParaRPr lang="en-US" b="1" dirty="0">
              <a:solidFill>
                <a:srgbClr val="404040"/>
              </a:solidFill>
            </a:endParaRPr>
          </a:p>
        </p:txBody>
      </p:sp>
      <p:sp>
        <p:nvSpPr>
          <p:cNvPr id="3" name="Rectangle 2"/>
          <p:cNvSpPr/>
          <p:nvPr/>
        </p:nvSpPr>
        <p:spPr>
          <a:xfrm>
            <a:off x="465667" y="669149"/>
            <a:ext cx="8339667" cy="861774"/>
          </a:xfrm>
          <a:prstGeom prst="rect">
            <a:avLst/>
          </a:prstGeom>
        </p:spPr>
        <p:txBody>
          <a:bodyPr wrap="square">
            <a:spAutoFit/>
          </a:bodyPr>
          <a:lstStyle/>
          <a:p>
            <a:r>
              <a:rPr lang="en-US" sz="1600" b="1" dirty="0">
                <a:solidFill>
                  <a:srgbClr val="3D1960"/>
                </a:solidFill>
                <a:latin typeface="+mj-lt"/>
              </a:rPr>
              <a:t>A community system to align, coordinate and provide triage to necessary services</a:t>
            </a:r>
          </a:p>
          <a:p>
            <a:r>
              <a:rPr lang="en-US" sz="3400" dirty="0">
                <a:solidFill>
                  <a:srgbClr val="3D1960"/>
                </a:solidFill>
                <a:latin typeface="+mj-lt"/>
              </a:rPr>
              <a:t>Preschool Scholarships and </a:t>
            </a:r>
            <a:r>
              <a:rPr lang="en-US" sz="3400" dirty="0" err="1">
                <a:solidFill>
                  <a:srgbClr val="3D1960"/>
                </a:solidFill>
                <a:latin typeface="+mj-lt"/>
              </a:rPr>
              <a:t>KinderCamp</a:t>
            </a:r>
            <a:endParaRPr lang="en-US" sz="3400" dirty="0">
              <a:solidFill>
                <a:srgbClr val="3D1960"/>
              </a:solidFill>
              <a:latin typeface="+mj-lt"/>
            </a:endParaRPr>
          </a:p>
        </p:txBody>
      </p:sp>
      <p:pic>
        <p:nvPicPr>
          <p:cNvPr id="12" name="Picture 1" descr="Kids on Train pict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9199" y="2851414"/>
            <a:ext cx="3784601" cy="201136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639704" y="1947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805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3828" y="532657"/>
            <a:ext cx="8620172" cy="1200329"/>
          </a:xfrm>
          <a:prstGeom prst="rect">
            <a:avLst/>
          </a:prstGeom>
          <a:noFill/>
        </p:spPr>
        <p:txBody>
          <a:bodyPr wrap="square" rtlCol="0">
            <a:spAutoFit/>
          </a:bodyPr>
          <a:lstStyle/>
          <a:p>
            <a:r>
              <a:rPr lang="en-US" sz="3600" b="1" dirty="0">
                <a:solidFill>
                  <a:srgbClr val="3D1960"/>
                </a:solidFill>
                <a:latin typeface="+mj-lt"/>
              </a:rPr>
              <a:t>Parent Institute at </a:t>
            </a:r>
            <a:r>
              <a:rPr lang="en-US" sz="3600" b="1" dirty="0" err="1">
                <a:solidFill>
                  <a:srgbClr val="3D1960"/>
                </a:solidFill>
                <a:latin typeface="+mj-lt"/>
              </a:rPr>
              <a:t>KinderCamp</a:t>
            </a:r>
            <a:r>
              <a:rPr lang="en-US" sz="3600" dirty="0">
                <a:solidFill>
                  <a:srgbClr val="3D1960"/>
                </a:solidFill>
                <a:latin typeface="+mj-lt"/>
              </a:rPr>
              <a:t/>
            </a:r>
            <a:br>
              <a:rPr lang="en-US" sz="3600" dirty="0">
                <a:solidFill>
                  <a:srgbClr val="3D1960"/>
                </a:solidFill>
                <a:latin typeface="+mj-lt"/>
              </a:rPr>
            </a:br>
            <a:r>
              <a:rPr lang="en-US" sz="3600" dirty="0" smtClean="0">
                <a:solidFill>
                  <a:srgbClr val="3D1960"/>
                </a:solidFill>
                <a:latin typeface="+mj-lt"/>
              </a:rPr>
              <a:t>A Model </a:t>
            </a:r>
            <a:r>
              <a:rPr lang="en-US" sz="3600" dirty="0">
                <a:solidFill>
                  <a:srgbClr val="3D1960"/>
                </a:solidFill>
                <a:latin typeface="+mj-lt"/>
              </a:rPr>
              <a:t>for Family Engagement</a:t>
            </a:r>
          </a:p>
        </p:txBody>
      </p:sp>
      <p:sp>
        <p:nvSpPr>
          <p:cNvPr id="5" name="Rectangle 4"/>
          <p:cNvSpPr/>
          <p:nvPr/>
        </p:nvSpPr>
        <p:spPr>
          <a:xfrm>
            <a:off x="523828" y="1732986"/>
            <a:ext cx="7828864" cy="4555606"/>
          </a:xfrm>
          <a:prstGeom prst="rect">
            <a:avLst/>
          </a:prstGeom>
        </p:spPr>
        <p:txBody>
          <a:bodyPr wrap="square">
            <a:spAutoFit/>
          </a:bodyPr>
          <a:lstStyle/>
          <a:p>
            <a:pPr lvl="0">
              <a:lnSpc>
                <a:spcPct val="110000"/>
              </a:lnSpc>
            </a:pPr>
            <a:r>
              <a:rPr lang="en-US" sz="2200" b="1" dirty="0">
                <a:solidFill>
                  <a:schemeClr val="tx1">
                    <a:lumMod val="75000"/>
                    <a:lumOff val="25000"/>
                  </a:schemeClr>
                </a:solidFill>
              </a:rPr>
              <a:t>Getting on the school platform</a:t>
            </a:r>
          </a:p>
          <a:p>
            <a:pPr marL="342900" lvl="0" indent="-342900">
              <a:lnSpc>
                <a:spcPct val="110000"/>
              </a:lnSpc>
              <a:buFont typeface="Courier New"/>
              <a:buChar char="o"/>
            </a:pPr>
            <a:r>
              <a:rPr lang="en-US" sz="2200" dirty="0">
                <a:solidFill>
                  <a:schemeClr val="tx1">
                    <a:lumMod val="75000"/>
                    <a:lumOff val="25000"/>
                  </a:schemeClr>
                </a:solidFill>
              </a:rPr>
              <a:t>Coffee – “Pete the Cat – </a:t>
            </a:r>
            <a:r>
              <a:rPr lang="en-US" sz="2200" dirty="0" smtClean="0">
                <a:solidFill>
                  <a:schemeClr val="tx1">
                    <a:lumMod val="75000"/>
                    <a:lumOff val="25000"/>
                  </a:schemeClr>
                </a:solidFill>
              </a:rPr>
              <a:t>Rocking </a:t>
            </a:r>
            <a:r>
              <a:rPr lang="en-US" sz="2200" dirty="0">
                <a:solidFill>
                  <a:schemeClr val="tx1">
                    <a:lumMod val="75000"/>
                    <a:lumOff val="25000"/>
                  </a:schemeClr>
                </a:solidFill>
              </a:rPr>
              <a:t>in My School Shoes”</a:t>
            </a:r>
          </a:p>
          <a:p>
            <a:pPr marL="342900" lvl="0" indent="-342900">
              <a:lnSpc>
                <a:spcPct val="110000"/>
              </a:lnSpc>
              <a:buFont typeface="Courier New"/>
              <a:buChar char="o"/>
            </a:pPr>
            <a:r>
              <a:rPr lang="en-US" sz="2200" dirty="0">
                <a:solidFill>
                  <a:schemeClr val="tx1">
                    <a:lumMod val="75000"/>
                    <a:lumOff val="25000"/>
                  </a:schemeClr>
                </a:solidFill>
              </a:rPr>
              <a:t>Meet the Principal and School Secretary</a:t>
            </a:r>
          </a:p>
          <a:p>
            <a:pPr marL="342900" lvl="0" indent="-342900">
              <a:lnSpc>
                <a:spcPct val="110000"/>
              </a:lnSpc>
              <a:buFont typeface="Courier New"/>
              <a:buChar char="o"/>
            </a:pPr>
            <a:r>
              <a:rPr lang="en-US" sz="2200" dirty="0">
                <a:solidFill>
                  <a:schemeClr val="tx1">
                    <a:lumMod val="75000"/>
                    <a:lumOff val="25000"/>
                  </a:schemeClr>
                </a:solidFill>
              </a:rPr>
              <a:t>What to expect the first day of school</a:t>
            </a:r>
          </a:p>
          <a:p>
            <a:pPr marL="342900" lvl="0" indent="-342900">
              <a:lnSpc>
                <a:spcPct val="110000"/>
              </a:lnSpc>
              <a:buFont typeface="Courier New"/>
              <a:buChar char="o"/>
            </a:pPr>
            <a:r>
              <a:rPr lang="en-US" sz="2200" dirty="0">
                <a:solidFill>
                  <a:schemeClr val="tx1">
                    <a:lumMod val="75000"/>
                    <a:lumOff val="25000"/>
                  </a:schemeClr>
                </a:solidFill>
              </a:rPr>
              <a:t>Attendance – Tardiness - Uniforms</a:t>
            </a:r>
          </a:p>
          <a:p>
            <a:pPr marL="342900" lvl="0" indent="-342900">
              <a:lnSpc>
                <a:spcPct val="110000"/>
              </a:lnSpc>
              <a:buFont typeface="Courier New"/>
              <a:buChar char="o"/>
            </a:pPr>
            <a:r>
              <a:rPr lang="en-US" sz="2200" dirty="0">
                <a:solidFill>
                  <a:schemeClr val="tx1">
                    <a:lumMod val="75000"/>
                    <a:lumOff val="25000"/>
                  </a:schemeClr>
                </a:solidFill>
              </a:rPr>
              <a:t>Sleep Routines-School culture and events</a:t>
            </a:r>
          </a:p>
          <a:p>
            <a:pPr marL="342900" lvl="0" indent="-342900">
              <a:lnSpc>
                <a:spcPct val="110000"/>
              </a:lnSpc>
              <a:buFont typeface="Courier New"/>
              <a:buChar char="o"/>
            </a:pPr>
            <a:r>
              <a:rPr lang="en-US" sz="2200" dirty="0">
                <a:solidFill>
                  <a:schemeClr val="tx1">
                    <a:lumMod val="75000"/>
                    <a:lumOff val="25000"/>
                  </a:schemeClr>
                </a:solidFill>
              </a:rPr>
              <a:t>School year calendar-School newsletters, website, </a:t>
            </a:r>
          </a:p>
          <a:p>
            <a:pPr marL="342900" lvl="0" indent="-342900">
              <a:lnSpc>
                <a:spcPct val="110000"/>
              </a:lnSpc>
              <a:buFont typeface="Courier New"/>
              <a:buChar char="o"/>
            </a:pPr>
            <a:r>
              <a:rPr lang="en-US" sz="2200" dirty="0">
                <a:solidFill>
                  <a:schemeClr val="tx1">
                    <a:lumMod val="75000"/>
                    <a:lumOff val="25000"/>
                  </a:schemeClr>
                </a:solidFill>
              </a:rPr>
              <a:t>P.B.I.S. – Positive Behavior Implementation System</a:t>
            </a:r>
          </a:p>
          <a:p>
            <a:pPr marL="342900" lvl="0" indent="-342900">
              <a:lnSpc>
                <a:spcPct val="110000"/>
              </a:lnSpc>
              <a:buFont typeface="Courier New"/>
              <a:buChar char="o"/>
            </a:pPr>
            <a:r>
              <a:rPr lang="en-US" sz="2200" dirty="0" smtClean="0">
                <a:solidFill>
                  <a:schemeClr val="tx1">
                    <a:lumMod val="75000"/>
                    <a:lumOff val="25000"/>
                  </a:schemeClr>
                </a:solidFill>
              </a:rPr>
              <a:t>How to communicate with the school</a:t>
            </a:r>
            <a:endParaRPr lang="en-US" sz="2200" dirty="0">
              <a:solidFill>
                <a:schemeClr val="tx1">
                  <a:lumMod val="75000"/>
                  <a:lumOff val="25000"/>
                </a:schemeClr>
              </a:solidFill>
            </a:endParaRPr>
          </a:p>
          <a:p>
            <a:pPr marL="342900" lvl="0" indent="-342900">
              <a:lnSpc>
                <a:spcPct val="110000"/>
              </a:lnSpc>
              <a:buFont typeface="Courier New"/>
              <a:buChar char="o"/>
            </a:pPr>
            <a:r>
              <a:rPr lang="en-US" sz="2200" dirty="0">
                <a:solidFill>
                  <a:schemeClr val="tx1">
                    <a:lumMod val="75000"/>
                    <a:lumOff val="25000"/>
                  </a:schemeClr>
                </a:solidFill>
              </a:rPr>
              <a:t>K Curriculum, Progress Reports and Assessments</a:t>
            </a:r>
          </a:p>
          <a:p>
            <a:pPr marL="342900" lvl="0" indent="-342900">
              <a:lnSpc>
                <a:spcPct val="110000"/>
              </a:lnSpc>
              <a:buFont typeface="Courier New"/>
              <a:buChar char="o"/>
            </a:pPr>
            <a:r>
              <a:rPr lang="en-US" sz="2200" dirty="0">
                <a:solidFill>
                  <a:schemeClr val="tx1">
                    <a:lumMod val="75000"/>
                    <a:lumOff val="25000"/>
                  </a:schemeClr>
                </a:solidFill>
              </a:rPr>
              <a:t>Meet the P.T.A.-school involvement and volunteering</a:t>
            </a:r>
          </a:p>
          <a:p>
            <a:pPr marL="342900" lvl="0" indent="-342900">
              <a:lnSpc>
                <a:spcPct val="110000"/>
              </a:lnSpc>
              <a:buFont typeface="Courier New"/>
              <a:buChar char="o"/>
            </a:pPr>
            <a:r>
              <a:rPr lang="en-US" sz="2200" dirty="0">
                <a:solidFill>
                  <a:schemeClr val="tx1">
                    <a:lumMod val="75000"/>
                    <a:lumOff val="25000"/>
                  </a:schemeClr>
                </a:solidFill>
              </a:rPr>
              <a:t>Make a white board monthly calendar</a:t>
            </a:r>
          </a:p>
        </p:txBody>
      </p:sp>
    </p:spTree>
    <p:extLst>
      <p:ext uri="{BB962C8B-B14F-4D97-AF65-F5344CB8AC3E}">
        <p14:creationId xmlns:p14="http://schemas.microsoft.com/office/powerpoint/2010/main" val="279449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967" y="671425"/>
            <a:ext cx="8339667" cy="646331"/>
          </a:xfrm>
          <a:prstGeom prst="rect">
            <a:avLst/>
          </a:prstGeom>
        </p:spPr>
        <p:txBody>
          <a:bodyPr wrap="square">
            <a:spAutoFit/>
          </a:bodyPr>
          <a:lstStyle/>
          <a:p>
            <a:r>
              <a:rPr lang="en-US" sz="3600" b="1" dirty="0" smtClean="0">
                <a:solidFill>
                  <a:srgbClr val="3D1960"/>
                </a:solidFill>
                <a:latin typeface="+mj-lt"/>
              </a:rPr>
              <a:t>How to Help Your Child Achieve</a:t>
            </a:r>
            <a:endParaRPr lang="en-US" sz="3600" b="1" dirty="0">
              <a:solidFill>
                <a:srgbClr val="3D1960"/>
              </a:solidFill>
              <a:latin typeface="+mj-lt"/>
            </a:endParaRPr>
          </a:p>
        </p:txBody>
      </p:sp>
      <p:sp>
        <p:nvSpPr>
          <p:cNvPr id="7" name="Rectangle 6"/>
          <p:cNvSpPr/>
          <p:nvPr/>
        </p:nvSpPr>
        <p:spPr>
          <a:xfrm>
            <a:off x="449562" y="2187932"/>
            <a:ext cx="8309205" cy="3912353"/>
          </a:xfrm>
          <a:prstGeom prst="rect">
            <a:avLst/>
          </a:prstGeom>
        </p:spPr>
        <p:txBody>
          <a:bodyPr wrap="square">
            <a:spAutoFit/>
          </a:bodyPr>
          <a:lstStyle/>
          <a:p>
            <a:pPr marL="342900" lvl="0" indent="-342900">
              <a:lnSpc>
                <a:spcPct val="110000"/>
              </a:lnSpc>
              <a:buFont typeface="Courier New"/>
              <a:buChar char="o"/>
            </a:pPr>
            <a:r>
              <a:rPr lang="en-US" sz="2200" dirty="0" smtClean="0">
                <a:solidFill>
                  <a:srgbClr val="404040"/>
                </a:solidFill>
              </a:rPr>
              <a:t>Research </a:t>
            </a:r>
            <a:r>
              <a:rPr lang="en-US" sz="2200" dirty="0">
                <a:solidFill>
                  <a:srgbClr val="404040"/>
                </a:solidFill>
              </a:rPr>
              <a:t>on Parent </a:t>
            </a:r>
            <a:r>
              <a:rPr lang="en-US" sz="2200" dirty="0" smtClean="0">
                <a:solidFill>
                  <a:srgbClr val="404040"/>
                </a:solidFill>
              </a:rPr>
              <a:t>Involvement</a:t>
            </a:r>
            <a:endParaRPr lang="en-US" sz="2200" dirty="0">
              <a:solidFill>
                <a:srgbClr val="404040"/>
              </a:solidFill>
            </a:endParaRPr>
          </a:p>
          <a:p>
            <a:pPr marL="342900" lvl="0" indent="-342900">
              <a:lnSpc>
                <a:spcPct val="90000"/>
              </a:lnSpc>
              <a:buFont typeface="Courier New"/>
              <a:buChar char="o"/>
            </a:pPr>
            <a:r>
              <a:rPr lang="en-US" sz="2200" dirty="0" smtClean="0">
                <a:solidFill>
                  <a:srgbClr val="404040"/>
                </a:solidFill>
              </a:rPr>
              <a:t>Meet </a:t>
            </a:r>
            <a:r>
              <a:rPr lang="en-US" sz="2200" dirty="0">
                <a:solidFill>
                  <a:srgbClr val="404040"/>
                </a:solidFill>
              </a:rPr>
              <a:t>your community school  staff, family support specialist </a:t>
            </a:r>
            <a:r>
              <a:rPr lang="en-US" sz="2200" dirty="0" smtClean="0">
                <a:solidFill>
                  <a:srgbClr val="404040"/>
                </a:solidFill>
              </a:rPr>
              <a:t/>
            </a:r>
            <a:br>
              <a:rPr lang="en-US" sz="2200" dirty="0" smtClean="0">
                <a:solidFill>
                  <a:srgbClr val="404040"/>
                </a:solidFill>
              </a:rPr>
            </a:br>
            <a:r>
              <a:rPr lang="en-US" sz="2200" dirty="0" smtClean="0">
                <a:solidFill>
                  <a:srgbClr val="404040"/>
                </a:solidFill>
              </a:rPr>
              <a:t>and </a:t>
            </a:r>
            <a:r>
              <a:rPr lang="en-US" sz="2200" dirty="0">
                <a:solidFill>
                  <a:srgbClr val="404040"/>
                </a:solidFill>
              </a:rPr>
              <a:t>DHS a</a:t>
            </a:r>
            <a:r>
              <a:rPr lang="en-US" sz="2200" dirty="0" smtClean="0">
                <a:solidFill>
                  <a:srgbClr val="404040"/>
                </a:solidFill>
              </a:rPr>
              <a:t>nd </a:t>
            </a:r>
            <a:r>
              <a:rPr lang="en-US" sz="2200" dirty="0">
                <a:solidFill>
                  <a:srgbClr val="404040"/>
                </a:solidFill>
              </a:rPr>
              <a:t>learn about the services available </a:t>
            </a:r>
          </a:p>
          <a:p>
            <a:pPr marL="342900" lvl="0" indent="-342900">
              <a:lnSpc>
                <a:spcPct val="110000"/>
              </a:lnSpc>
              <a:buFont typeface="Courier New"/>
              <a:buChar char="o"/>
            </a:pPr>
            <a:r>
              <a:rPr lang="en-US" sz="2200" dirty="0">
                <a:solidFill>
                  <a:srgbClr val="404040"/>
                </a:solidFill>
              </a:rPr>
              <a:t>What’s in your child’s record – review a cumulative record </a:t>
            </a:r>
            <a:r>
              <a:rPr lang="en-US" sz="2200" dirty="0" smtClean="0">
                <a:solidFill>
                  <a:srgbClr val="404040"/>
                </a:solidFill>
              </a:rPr>
              <a:t>folder</a:t>
            </a:r>
            <a:endParaRPr lang="en-US" sz="2200" dirty="0">
              <a:solidFill>
                <a:srgbClr val="404040"/>
              </a:solidFill>
            </a:endParaRPr>
          </a:p>
          <a:p>
            <a:pPr marL="342900" lvl="0" indent="-342900">
              <a:lnSpc>
                <a:spcPct val="110000"/>
              </a:lnSpc>
              <a:buFont typeface="Courier New"/>
              <a:buChar char="o"/>
            </a:pPr>
            <a:r>
              <a:rPr lang="en-US" sz="2200" dirty="0">
                <a:solidFill>
                  <a:srgbClr val="404040"/>
                </a:solidFill>
              </a:rPr>
              <a:t>How to have a successful Parent-Teacher </a:t>
            </a:r>
            <a:r>
              <a:rPr lang="en-US" sz="2200" dirty="0" smtClean="0">
                <a:solidFill>
                  <a:srgbClr val="404040"/>
                </a:solidFill>
              </a:rPr>
              <a:t>Conference</a:t>
            </a:r>
            <a:endParaRPr lang="en-US" sz="2200" dirty="0">
              <a:solidFill>
                <a:srgbClr val="404040"/>
              </a:solidFill>
            </a:endParaRPr>
          </a:p>
          <a:p>
            <a:pPr marL="342900" lvl="0" indent="-342900">
              <a:lnSpc>
                <a:spcPct val="110000"/>
              </a:lnSpc>
              <a:buFont typeface="Courier New"/>
              <a:buChar char="o"/>
            </a:pPr>
            <a:r>
              <a:rPr lang="en-US" sz="2200" dirty="0">
                <a:solidFill>
                  <a:srgbClr val="404040"/>
                </a:solidFill>
              </a:rPr>
              <a:t>Accessing your child’s </a:t>
            </a:r>
            <a:r>
              <a:rPr lang="en-US" sz="2200" dirty="0" smtClean="0">
                <a:solidFill>
                  <a:srgbClr val="404040"/>
                </a:solidFill>
              </a:rPr>
              <a:t>records</a:t>
            </a:r>
            <a:endParaRPr lang="en-US" sz="2200" dirty="0">
              <a:solidFill>
                <a:srgbClr val="404040"/>
              </a:solidFill>
            </a:endParaRPr>
          </a:p>
          <a:p>
            <a:pPr marL="342900" lvl="0" indent="-342900">
              <a:lnSpc>
                <a:spcPct val="90000"/>
              </a:lnSpc>
              <a:buFont typeface="Courier New"/>
              <a:buChar char="o"/>
            </a:pPr>
            <a:r>
              <a:rPr lang="en-US" sz="2200" dirty="0">
                <a:solidFill>
                  <a:srgbClr val="404040"/>
                </a:solidFill>
              </a:rPr>
              <a:t>Practice </a:t>
            </a:r>
            <a:r>
              <a:rPr lang="en-US" sz="2200" dirty="0" smtClean="0">
                <a:solidFill>
                  <a:srgbClr val="404040"/>
                </a:solidFill>
              </a:rPr>
              <a:t>school work at </a:t>
            </a:r>
            <a:r>
              <a:rPr lang="en-US" sz="2200" dirty="0">
                <a:solidFill>
                  <a:srgbClr val="404040"/>
                </a:solidFill>
              </a:rPr>
              <a:t>home and </a:t>
            </a:r>
            <a:r>
              <a:rPr lang="en-US" sz="2200" dirty="0" smtClean="0">
                <a:solidFill>
                  <a:srgbClr val="404040"/>
                </a:solidFill>
              </a:rPr>
              <a:t>have child work </a:t>
            </a:r>
            <a:br>
              <a:rPr lang="en-US" sz="2200" dirty="0" smtClean="0">
                <a:solidFill>
                  <a:srgbClr val="404040"/>
                </a:solidFill>
              </a:rPr>
            </a:br>
            <a:r>
              <a:rPr lang="en-US" sz="2200" dirty="0" smtClean="0">
                <a:solidFill>
                  <a:srgbClr val="404040"/>
                </a:solidFill>
              </a:rPr>
              <a:t>towards independence</a:t>
            </a:r>
            <a:endParaRPr lang="en-US" sz="2200" dirty="0">
              <a:solidFill>
                <a:srgbClr val="404040"/>
              </a:solidFill>
            </a:endParaRPr>
          </a:p>
          <a:p>
            <a:pPr marL="342900" lvl="0" indent="-342900">
              <a:lnSpc>
                <a:spcPct val="110000"/>
              </a:lnSpc>
              <a:buFont typeface="Courier New"/>
              <a:buChar char="o"/>
            </a:pPr>
            <a:r>
              <a:rPr lang="en-US" sz="2200" dirty="0">
                <a:solidFill>
                  <a:srgbClr val="404040"/>
                </a:solidFill>
              </a:rPr>
              <a:t>How to encourage your </a:t>
            </a:r>
            <a:r>
              <a:rPr lang="en-US" sz="2200" dirty="0" smtClean="0">
                <a:solidFill>
                  <a:srgbClr val="404040"/>
                </a:solidFill>
              </a:rPr>
              <a:t>child</a:t>
            </a:r>
            <a:endParaRPr lang="en-US" sz="2200" dirty="0">
              <a:solidFill>
                <a:srgbClr val="404040"/>
              </a:solidFill>
            </a:endParaRPr>
          </a:p>
          <a:p>
            <a:pPr marL="342900" lvl="0" indent="-342900">
              <a:lnSpc>
                <a:spcPct val="110000"/>
              </a:lnSpc>
              <a:buFont typeface="Courier New"/>
              <a:buChar char="o"/>
            </a:pPr>
            <a:r>
              <a:rPr lang="en-US" sz="2200" dirty="0">
                <a:solidFill>
                  <a:srgbClr val="404040"/>
                </a:solidFill>
              </a:rPr>
              <a:t>Organization at </a:t>
            </a:r>
            <a:r>
              <a:rPr lang="en-US" sz="2200" dirty="0" smtClean="0">
                <a:solidFill>
                  <a:srgbClr val="404040"/>
                </a:solidFill>
              </a:rPr>
              <a:t>home</a:t>
            </a:r>
            <a:endParaRPr lang="en-US" sz="2200" dirty="0">
              <a:solidFill>
                <a:srgbClr val="404040"/>
              </a:solidFill>
            </a:endParaRPr>
          </a:p>
          <a:p>
            <a:pPr marL="342900" lvl="0" indent="-342900">
              <a:lnSpc>
                <a:spcPct val="110000"/>
              </a:lnSpc>
              <a:buFont typeface="Courier New"/>
              <a:buChar char="o"/>
            </a:pPr>
            <a:r>
              <a:rPr lang="en-US" sz="2200" dirty="0">
                <a:solidFill>
                  <a:srgbClr val="404040"/>
                </a:solidFill>
              </a:rPr>
              <a:t>Talent and Achievement Portfolios – complete assembly and discuss</a:t>
            </a:r>
          </a:p>
        </p:txBody>
      </p:sp>
      <p:cxnSp>
        <p:nvCxnSpPr>
          <p:cNvPr id="6" name="Straight Connector 5"/>
          <p:cNvCxnSpPr/>
          <p:nvPr/>
        </p:nvCxnSpPr>
        <p:spPr>
          <a:xfrm>
            <a:off x="639704" y="1947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695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667" y="671425"/>
            <a:ext cx="8339667" cy="646331"/>
          </a:xfrm>
          <a:prstGeom prst="rect">
            <a:avLst/>
          </a:prstGeom>
        </p:spPr>
        <p:txBody>
          <a:bodyPr wrap="square">
            <a:spAutoFit/>
          </a:bodyPr>
          <a:lstStyle/>
          <a:p>
            <a:r>
              <a:rPr lang="en-US" sz="3600" b="1" dirty="0" smtClean="0">
                <a:solidFill>
                  <a:srgbClr val="3D1960"/>
                </a:solidFill>
                <a:latin typeface="+mj-lt"/>
              </a:rPr>
              <a:t>ELC Results</a:t>
            </a:r>
            <a:endParaRPr lang="en-US" sz="3600" b="1" dirty="0">
              <a:solidFill>
                <a:srgbClr val="3D1960"/>
              </a:solidFill>
              <a:latin typeface="+mj-lt"/>
            </a:endParaRPr>
          </a:p>
        </p:txBody>
      </p:sp>
      <p:sp>
        <p:nvSpPr>
          <p:cNvPr id="7" name="Rectangle 6"/>
          <p:cNvSpPr/>
          <p:nvPr/>
        </p:nvSpPr>
        <p:spPr>
          <a:xfrm>
            <a:off x="424162" y="2149832"/>
            <a:ext cx="8309205" cy="4744889"/>
          </a:xfrm>
          <a:prstGeom prst="rect">
            <a:avLst/>
          </a:prstGeom>
        </p:spPr>
        <p:txBody>
          <a:bodyPr wrap="square">
            <a:spAutoFit/>
          </a:bodyPr>
          <a:lstStyle/>
          <a:p>
            <a:pPr marL="342900" indent="-342900">
              <a:lnSpc>
                <a:spcPct val="90000"/>
              </a:lnSpc>
              <a:buFont typeface="Courier New"/>
              <a:buChar char="o"/>
            </a:pPr>
            <a:r>
              <a:rPr lang="en-US" sz="2000" dirty="0">
                <a:solidFill>
                  <a:srgbClr val="404040"/>
                </a:solidFill>
              </a:rPr>
              <a:t>63% of children assessed were in the low-average to extremely </a:t>
            </a:r>
            <a:r>
              <a:rPr lang="en-US" sz="2000" dirty="0" smtClean="0">
                <a:solidFill>
                  <a:srgbClr val="404040"/>
                </a:solidFill>
              </a:rPr>
              <a:t/>
            </a:r>
            <a:br>
              <a:rPr lang="en-US" sz="2000" dirty="0" smtClean="0">
                <a:solidFill>
                  <a:srgbClr val="404040"/>
                </a:solidFill>
              </a:rPr>
            </a:br>
            <a:r>
              <a:rPr lang="en-US" sz="2000" dirty="0" smtClean="0">
                <a:solidFill>
                  <a:srgbClr val="404040"/>
                </a:solidFill>
              </a:rPr>
              <a:t>low</a:t>
            </a:r>
            <a:r>
              <a:rPr lang="en-US" sz="2000" dirty="0">
                <a:solidFill>
                  <a:srgbClr val="404040"/>
                </a:solidFill>
              </a:rPr>
              <a:t>-average range at pre-</a:t>
            </a:r>
            <a:r>
              <a:rPr lang="en-US" sz="2000" dirty="0" smtClean="0">
                <a:solidFill>
                  <a:srgbClr val="404040"/>
                </a:solidFill>
              </a:rPr>
              <a:t>test</a:t>
            </a:r>
          </a:p>
          <a:p>
            <a:pPr>
              <a:lnSpc>
                <a:spcPct val="50000"/>
              </a:lnSpc>
            </a:pPr>
            <a:endParaRPr lang="en-US" sz="2000" dirty="0" smtClean="0">
              <a:solidFill>
                <a:srgbClr val="404040"/>
              </a:solidFill>
            </a:endParaRPr>
          </a:p>
          <a:p>
            <a:pPr marL="342900" indent="-342900">
              <a:lnSpc>
                <a:spcPct val="90000"/>
              </a:lnSpc>
              <a:buFont typeface="Courier New"/>
              <a:buChar char="o"/>
            </a:pPr>
            <a:r>
              <a:rPr lang="en-US" sz="2000" dirty="0">
                <a:solidFill>
                  <a:srgbClr val="404040"/>
                </a:solidFill>
              </a:rPr>
              <a:t>Children with pre/post assessment demonstrated a positive program </a:t>
            </a:r>
            <a:r>
              <a:rPr lang="en-US" sz="2000" dirty="0" smtClean="0">
                <a:solidFill>
                  <a:srgbClr val="404040"/>
                </a:solidFill>
              </a:rPr>
              <a:t>impact</a:t>
            </a:r>
            <a:endParaRPr lang="en-US" sz="2000" dirty="0">
              <a:solidFill>
                <a:srgbClr val="404040"/>
              </a:solidFill>
            </a:endParaRPr>
          </a:p>
          <a:p>
            <a:pPr marL="342900" indent="-342900">
              <a:lnSpc>
                <a:spcPct val="50000"/>
              </a:lnSpc>
              <a:buFont typeface="Courier New"/>
              <a:buChar char="o"/>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The impact to improve oral language for “at risk” children was high (PPVT</a:t>
            </a:r>
            <a:r>
              <a:rPr lang="en-US" sz="2000" dirty="0" smtClean="0">
                <a:solidFill>
                  <a:srgbClr val="404040"/>
                </a:solidFill>
              </a:rPr>
              <a:t>)</a:t>
            </a:r>
            <a:endParaRPr lang="en-US" sz="2000" dirty="0">
              <a:solidFill>
                <a:srgbClr val="404040"/>
              </a:solidFill>
            </a:endParaRPr>
          </a:p>
          <a:p>
            <a:pPr marL="342900" indent="-342900">
              <a:lnSpc>
                <a:spcPct val="50000"/>
              </a:lnSpc>
              <a:buFont typeface="Courier New"/>
              <a:buChar char="o"/>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Children demonstrated gains in number of letters recognized (PALS</a:t>
            </a:r>
            <a:r>
              <a:rPr lang="en-US" sz="2000" dirty="0" smtClean="0">
                <a:solidFill>
                  <a:srgbClr val="404040"/>
                </a:solidFill>
              </a:rPr>
              <a:t>)</a:t>
            </a:r>
            <a:endParaRPr lang="en-US" sz="2000" dirty="0">
              <a:solidFill>
                <a:srgbClr val="404040"/>
              </a:solidFill>
            </a:endParaRPr>
          </a:p>
          <a:p>
            <a:pPr marL="342900" indent="-342900">
              <a:lnSpc>
                <a:spcPct val="50000"/>
              </a:lnSpc>
              <a:buFont typeface="Courier New"/>
              <a:buChar char="o"/>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A large caregiver market in the identified neighborhoods was involved </a:t>
            </a:r>
          </a:p>
          <a:p>
            <a:pPr>
              <a:lnSpc>
                <a:spcPct val="50000"/>
              </a:lnSpc>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This program has become a quality </a:t>
            </a:r>
            <a:r>
              <a:rPr lang="en-US" sz="2000" dirty="0" smtClean="0">
                <a:solidFill>
                  <a:srgbClr val="404040"/>
                </a:solidFill>
              </a:rPr>
              <a:t>early learning </a:t>
            </a:r>
            <a:r>
              <a:rPr lang="en-US" sz="2000" dirty="0">
                <a:solidFill>
                  <a:srgbClr val="404040"/>
                </a:solidFill>
              </a:rPr>
              <a:t>option for the school district i</a:t>
            </a:r>
            <a:r>
              <a:rPr lang="en-US" sz="2000" dirty="0" smtClean="0">
                <a:solidFill>
                  <a:srgbClr val="404040"/>
                </a:solidFill>
              </a:rPr>
              <a:t>t </a:t>
            </a:r>
            <a:r>
              <a:rPr lang="en-US" sz="2000" dirty="0">
                <a:solidFill>
                  <a:srgbClr val="404040"/>
                </a:solidFill>
              </a:rPr>
              <a:t>serves. </a:t>
            </a:r>
            <a:r>
              <a:rPr lang="en-US" sz="2000" dirty="0" smtClean="0">
                <a:solidFill>
                  <a:srgbClr val="404040"/>
                </a:solidFill>
              </a:rPr>
              <a:t>Provides </a:t>
            </a:r>
            <a:r>
              <a:rPr lang="en-US" sz="2000" dirty="0">
                <a:solidFill>
                  <a:srgbClr val="404040"/>
                </a:solidFill>
              </a:rPr>
              <a:t>parent training and increased </a:t>
            </a:r>
            <a:r>
              <a:rPr lang="en-US" sz="2000" dirty="0" smtClean="0">
                <a:solidFill>
                  <a:srgbClr val="404040"/>
                </a:solidFill>
              </a:rPr>
              <a:t>involvement</a:t>
            </a:r>
          </a:p>
          <a:p>
            <a:pPr marL="342900" indent="-342900">
              <a:lnSpc>
                <a:spcPct val="50000"/>
              </a:lnSpc>
              <a:buFont typeface="Courier New"/>
              <a:buChar char="o"/>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“JUMP START” the multi-year evaluation summary is available as a </a:t>
            </a:r>
            <a:r>
              <a:rPr lang="en-US" sz="2000" dirty="0" smtClean="0">
                <a:solidFill>
                  <a:srgbClr val="404040"/>
                </a:solidFill>
              </a:rPr>
              <a:t>handout</a:t>
            </a:r>
            <a:endParaRPr lang="en-US" sz="2000" dirty="0">
              <a:solidFill>
                <a:srgbClr val="404040"/>
              </a:solidFill>
            </a:endParaRPr>
          </a:p>
          <a:p>
            <a:pPr marL="342900" indent="-342900">
              <a:lnSpc>
                <a:spcPct val="90000"/>
              </a:lnSpc>
              <a:buFont typeface="Courier New"/>
              <a:buChar char="o"/>
            </a:pPr>
            <a:endParaRPr lang="en-US" sz="2000" dirty="0">
              <a:solidFill>
                <a:srgbClr val="404040"/>
              </a:solidFill>
            </a:endParaRPr>
          </a:p>
          <a:p>
            <a:pPr marL="342900" indent="-342900">
              <a:lnSpc>
                <a:spcPct val="90000"/>
              </a:lnSpc>
              <a:buFont typeface="Courier New"/>
              <a:buChar char="o"/>
            </a:pPr>
            <a:endParaRPr lang="en-US" sz="2000" b="1" dirty="0">
              <a:solidFill>
                <a:srgbClr val="404040"/>
              </a:solidFill>
            </a:endParaRPr>
          </a:p>
          <a:p>
            <a:pPr marL="342900" indent="-342900">
              <a:lnSpc>
                <a:spcPct val="90000"/>
              </a:lnSpc>
              <a:buFont typeface="Courier New"/>
              <a:buChar char="o"/>
            </a:pPr>
            <a:endParaRPr lang="en-US" sz="2000" dirty="0">
              <a:solidFill>
                <a:srgbClr val="404040"/>
              </a:solidFill>
            </a:endParaRPr>
          </a:p>
        </p:txBody>
      </p:sp>
      <p:cxnSp>
        <p:nvCxnSpPr>
          <p:cNvPr id="6" name="Straight Connector 5"/>
          <p:cNvCxnSpPr/>
          <p:nvPr/>
        </p:nvCxnSpPr>
        <p:spPr>
          <a:xfrm>
            <a:off x="639704" y="1947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291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5054" y="639803"/>
            <a:ext cx="8339667" cy="646331"/>
          </a:xfrm>
          <a:prstGeom prst="rect">
            <a:avLst/>
          </a:prstGeom>
        </p:spPr>
        <p:txBody>
          <a:bodyPr wrap="square">
            <a:spAutoFit/>
          </a:bodyPr>
          <a:lstStyle/>
          <a:p>
            <a:r>
              <a:rPr lang="en-US" sz="3600" b="1" dirty="0">
                <a:solidFill>
                  <a:srgbClr val="3D1960"/>
                </a:solidFill>
                <a:latin typeface="+mj-lt"/>
              </a:rPr>
              <a:t>Preschool </a:t>
            </a:r>
            <a:r>
              <a:rPr lang="en-US" sz="3600" b="1" dirty="0" smtClean="0">
                <a:solidFill>
                  <a:srgbClr val="3D1960"/>
                </a:solidFill>
                <a:latin typeface="+mj-lt"/>
              </a:rPr>
              <a:t>Scholarship Program</a:t>
            </a:r>
            <a:endParaRPr lang="en-US" sz="3600" b="1" dirty="0">
              <a:solidFill>
                <a:srgbClr val="3D1960"/>
              </a:solidFill>
              <a:latin typeface="+mj-lt"/>
            </a:endParaRPr>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349634"/>
            <a:ext cx="3749675" cy="4937125"/>
          </a:xfrm>
          <a:prstGeom prst="rect">
            <a:avLst/>
          </a:prstGeom>
          <a:noFill/>
          <a:ln>
            <a:noFill/>
          </a:ln>
          <a:effectLst/>
          <a:extLst>
            <a:ext uri="{909E8E84-426E-40DD-AFC4-6F175D3DCCD1}">
              <a14:hiddenFill xmlns:a14="http://schemas.microsoft.com/office/drawing/2010/main">
                <a:solidFill>
                  <a:srgbClr val="31B6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43050" y="1794722"/>
            <a:ext cx="3560704" cy="2670528"/>
          </a:xfrm>
          <a:prstGeom prst="rect">
            <a:avLst/>
          </a:prstGeom>
        </p:spPr>
      </p:pic>
      <p:sp>
        <p:nvSpPr>
          <p:cNvPr id="4" name="Rectangle 3"/>
          <p:cNvSpPr/>
          <p:nvPr/>
        </p:nvSpPr>
        <p:spPr>
          <a:xfrm>
            <a:off x="4694298" y="5086429"/>
            <a:ext cx="3800592" cy="1077218"/>
          </a:xfrm>
          <a:prstGeom prst="rect">
            <a:avLst/>
          </a:prstGeom>
        </p:spPr>
        <p:txBody>
          <a:bodyPr wrap="square">
            <a:spAutoFit/>
          </a:bodyPr>
          <a:lstStyle/>
          <a:p>
            <a:r>
              <a:rPr lang="en-US" sz="1600" dirty="0">
                <a:solidFill>
                  <a:schemeClr val="tx1">
                    <a:lumMod val="75000"/>
                    <a:lumOff val="25000"/>
                  </a:schemeClr>
                </a:solidFill>
              </a:rPr>
              <a:t>“We’d like to see Andres go to college; we want him to have choices when he grows up. </a:t>
            </a:r>
            <a:r>
              <a:rPr lang="en-US" sz="1600" dirty="0" smtClean="0">
                <a:solidFill>
                  <a:schemeClr val="tx1">
                    <a:lumMod val="75000"/>
                    <a:lumOff val="25000"/>
                  </a:schemeClr>
                </a:solidFill>
              </a:rPr>
              <a:t>Maybe </a:t>
            </a:r>
            <a:r>
              <a:rPr lang="en-US" sz="1600" dirty="0">
                <a:solidFill>
                  <a:schemeClr val="tx1">
                    <a:lumMod val="75000"/>
                    <a:lumOff val="25000"/>
                  </a:schemeClr>
                </a:solidFill>
              </a:rPr>
              <a:t>he’ll become a doctor instead </a:t>
            </a:r>
            <a:r>
              <a:rPr lang="en-US" sz="1600" dirty="0" smtClean="0">
                <a:solidFill>
                  <a:schemeClr val="tx1">
                    <a:lumMod val="75000"/>
                    <a:lumOff val="25000"/>
                  </a:schemeClr>
                </a:solidFill>
              </a:rPr>
              <a:t/>
            </a:r>
            <a:br>
              <a:rPr lang="en-US" sz="1600" dirty="0" smtClean="0">
                <a:solidFill>
                  <a:schemeClr val="tx1">
                    <a:lumMod val="75000"/>
                    <a:lumOff val="25000"/>
                  </a:schemeClr>
                </a:solidFill>
              </a:rPr>
            </a:br>
            <a:r>
              <a:rPr lang="en-US" sz="1600" dirty="0" smtClean="0">
                <a:solidFill>
                  <a:schemeClr val="tx1">
                    <a:lumMod val="75000"/>
                    <a:lumOff val="25000"/>
                  </a:schemeClr>
                </a:solidFill>
              </a:rPr>
              <a:t>of </a:t>
            </a:r>
            <a:r>
              <a:rPr lang="en-US" sz="1600" dirty="0">
                <a:solidFill>
                  <a:schemeClr val="tx1">
                    <a:lumMod val="75000"/>
                    <a:lumOff val="25000"/>
                  </a:schemeClr>
                </a:solidFill>
              </a:rPr>
              <a:t>working in a factory.”</a:t>
            </a:r>
          </a:p>
        </p:txBody>
      </p:sp>
    </p:spTree>
    <p:extLst>
      <p:ext uri="{BB962C8B-B14F-4D97-AF65-F5344CB8AC3E}">
        <p14:creationId xmlns:p14="http://schemas.microsoft.com/office/powerpoint/2010/main" val="4041260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643" y="675943"/>
            <a:ext cx="8339667" cy="646331"/>
          </a:xfrm>
          <a:prstGeom prst="rect">
            <a:avLst/>
          </a:prstGeom>
        </p:spPr>
        <p:txBody>
          <a:bodyPr wrap="square">
            <a:spAutoFit/>
          </a:bodyPr>
          <a:lstStyle/>
          <a:p>
            <a:r>
              <a:rPr lang="en-US" sz="3600" b="1" dirty="0" smtClean="0">
                <a:solidFill>
                  <a:srgbClr val="3D1960"/>
                </a:solidFill>
                <a:latin typeface="+mj-lt"/>
              </a:rPr>
              <a:t>Innovations Taking Hold</a:t>
            </a:r>
            <a:endParaRPr lang="en-US" sz="3600" b="1" dirty="0">
              <a:solidFill>
                <a:srgbClr val="3D1960"/>
              </a:solidFill>
              <a:latin typeface="+mj-lt"/>
            </a:endParaRPr>
          </a:p>
        </p:txBody>
      </p:sp>
      <p:sp>
        <p:nvSpPr>
          <p:cNvPr id="7" name="Rectangle 6"/>
          <p:cNvSpPr/>
          <p:nvPr/>
        </p:nvSpPr>
        <p:spPr>
          <a:xfrm>
            <a:off x="534229" y="1643152"/>
            <a:ext cx="8309205" cy="6211957"/>
          </a:xfrm>
          <a:prstGeom prst="rect">
            <a:avLst/>
          </a:prstGeom>
        </p:spPr>
        <p:txBody>
          <a:bodyPr wrap="square">
            <a:spAutoFit/>
          </a:bodyPr>
          <a:lstStyle/>
          <a:p>
            <a:r>
              <a:rPr lang="en-US" sz="2000" b="1" dirty="0" smtClean="0">
                <a:solidFill>
                  <a:srgbClr val="404040"/>
                </a:solidFill>
              </a:rPr>
              <a:t>Early Learning </a:t>
            </a:r>
            <a:r>
              <a:rPr lang="en-US" sz="2000" b="1" dirty="0">
                <a:solidFill>
                  <a:srgbClr val="404040"/>
                </a:solidFill>
              </a:rPr>
              <a:t>Communities results </a:t>
            </a:r>
            <a:r>
              <a:rPr lang="en-US" sz="2000" b="1" dirty="0" smtClean="0">
                <a:solidFill>
                  <a:srgbClr val="404040"/>
                </a:solidFill>
              </a:rPr>
              <a:t>in:</a:t>
            </a:r>
          </a:p>
          <a:p>
            <a:pPr marL="342900" indent="-342900">
              <a:lnSpc>
                <a:spcPct val="90000"/>
              </a:lnSpc>
              <a:buFont typeface="Courier New"/>
              <a:buChar char="o"/>
            </a:pPr>
            <a:r>
              <a:rPr lang="en-US" sz="2000" dirty="0">
                <a:solidFill>
                  <a:srgbClr val="404040"/>
                </a:solidFill>
              </a:rPr>
              <a:t>Parent driven programming where parents are engaged in </a:t>
            </a:r>
            <a:r>
              <a:rPr lang="en-US" sz="2000" dirty="0" smtClean="0">
                <a:solidFill>
                  <a:srgbClr val="404040"/>
                </a:solidFill>
              </a:rPr>
              <a:t>design of </a:t>
            </a:r>
            <a:br>
              <a:rPr lang="en-US" sz="2000" dirty="0" smtClean="0">
                <a:solidFill>
                  <a:srgbClr val="404040"/>
                </a:solidFill>
              </a:rPr>
            </a:br>
            <a:r>
              <a:rPr lang="en-US" sz="2000" dirty="0" smtClean="0">
                <a:solidFill>
                  <a:srgbClr val="404040"/>
                </a:solidFill>
              </a:rPr>
              <a:t>early </a:t>
            </a:r>
            <a:r>
              <a:rPr lang="en-US" sz="2000" dirty="0">
                <a:solidFill>
                  <a:srgbClr val="404040"/>
                </a:solidFill>
              </a:rPr>
              <a:t>learning </a:t>
            </a:r>
            <a:r>
              <a:rPr lang="en-US" sz="2000" dirty="0" smtClean="0">
                <a:solidFill>
                  <a:srgbClr val="404040"/>
                </a:solidFill>
              </a:rPr>
              <a:t>collaborations</a:t>
            </a:r>
          </a:p>
          <a:p>
            <a:pPr>
              <a:lnSpc>
                <a:spcPct val="50000"/>
              </a:lnSpc>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Community based programming in the neighborhoods where service </a:t>
            </a:r>
            <a:r>
              <a:rPr lang="en-US" sz="2000" dirty="0" smtClean="0">
                <a:solidFill>
                  <a:srgbClr val="404040"/>
                </a:solidFill>
              </a:rPr>
              <a:t/>
            </a:r>
            <a:br>
              <a:rPr lang="en-US" sz="2000" dirty="0" smtClean="0">
                <a:solidFill>
                  <a:srgbClr val="404040"/>
                </a:solidFill>
              </a:rPr>
            </a:br>
            <a:r>
              <a:rPr lang="en-US" sz="2000" dirty="0" smtClean="0">
                <a:solidFill>
                  <a:srgbClr val="404040"/>
                </a:solidFill>
              </a:rPr>
              <a:t>is needed</a:t>
            </a:r>
          </a:p>
          <a:p>
            <a:pPr>
              <a:lnSpc>
                <a:spcPct val="50000"/>
              </a:lnSpc>
            </a:pPr>
            <a:endParaRPr lang="en-US" sz="2000" dirty="0">
              <a:solidFill>
                <a:srgbClr val="404040"/>
              </a:solidFill>
            </a:endParaRPr>
          </a:p>
          <a:p>
            <a:pPr marL="342900" indent="-342900">
              <a:buFont typeface="Courier New"/>
              <a:buChar char="o"/>
            </a:pPr>
            <a:r>
              <a:rPr lang="en-US" sz="2000" dirty="0">
                <a:solidFill>
                  <a:srgbClr val="404040"/>
                </a:solidFill>
              </a:rPr>
              <a:t>Informal learning </a:t>
            </a:r>
            <a:r>
              <a:rPr lang="en-US" sz="2000" dirty="0" smtClean="0">
                <a:solidFill>
                  <a:srgbClr val="404040"/>
                </a:solidFill>
              </a:rPr>
              <a:t>environments</a:t>
            </a:r>
          </a:p>
          <a:p>
            <a:pPr>
              <a:lnSpc>
                <a:spcPct val="50000"/>
              </a:lnSpc>
            </a:pPr>
            <a:endParaRPr lang="en-US" sz="2000" dirty="0">
              <a:solidFill>
                <a:srgbClr val="404040"/>
              </a:solidFill>
            </a:endParaRPr>
          </a:p>
          <a:p>
            <a:pPr marL="342900" indent="-342900">
              <a:buFont typeface="Courier New"/>
              <a:buChar char="o"/>
            </a:pPr>
            <a:r>
              <a:rPr lang="en-US" sz="2000" dirty="0">
                <a:solidFill>
                  <a:srgbClr val="404040"/>
                </a:solidFill>
              </a:rPr>
              <a:t>Integration into school </a:t>
            </a:r>
            <a:r>
              <a:rPr lang="en-US" sz="2000" dirty="0" smtClean="0">
                <a:solidFill>
                  <a:srgbClr val="404040"/>
                </a:solidFill>
              </a:rPr>
              <a:t>systems</a:t>
            </a:r>
          </a:p>
          <a:p>
            <a:pPr marL="342900" indent="-342900">
              <a:lnSpc>
                <a:spcPct val="50000"/>
              </a:lnSpc>
              <a:buFont typeface="Courier New"/>
              <a:buChar char="o"/>
            </a:pPr>
            <a:endParaRPr lang="en-US" sz="2000" dirty="0">
              <a:solidFill>
                <a:srgbClr val="404040"/>
              </a:solidFill>
            </a:endParaRPr>
          </a:p>
          <a:p>
            <a:pPr marL="342900" indent="-342900">
              <a:buFont typeface="Courier New"/>
              <a:buChar char="o"/>
            </a:pPr>
            <a:r>
              <a:rPr lang="en-US" sz="2000" dirty="0">
                <a:solidFill>
                  <a:srgbClr val="404040"/>
                </a:solidFill>
              </a:rPr>
              <a:t>Transition to School with parents as </a:t>
            </a:r>
            <a:r>
              <a:rPr lang="en-US" sz="2000" dirty="0" smtClean="0">
                <a:solidFill>
                  <a:srgbClr val="404040"/>
                </a:solidFill>
              </a:rPr>
              <a:t>partners</a:t>
            </a:r>
          </a:p>
          <a:p>
            <a:pPr>
              <a:lnSpc>
                <a:spcPct val="50000"/>
              </a:lnSpc>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Weaving the family connection into Kindergarten entry </a:t>
            </a:r>
            <a:r>
              <a:rPr lang="en-US" sz="2000" dirty="0" smtClean="0">
                <a:solidFill>
                  <a:srgbClr val="404040"/>
                </a:solidFill>
              </a:rPr>
              <a:t>assessments</a:t>
            </a:r>
          </a:p>
          <a:p>
            <a:pPr marL="342900" indent="-342900">
              <a:lnSpc>
                <a:spcPct val="50000"/>
              </a:lnSpc>
              <a:buFont typeface="Courier New"/>
              <a:buChar char="o"/>
            </a:pPr>
            <a:endParaRPr lang="en-US" sz="2000" dirty="0">
              <a:solidFill>
                <a:srgbClr val="404040"/>
              </a:solidFill>
            </a:endParaRPr>
          </a:p>
          <a:p>
            <a:pPr marL="342900" indent="-342900">
              <a:buFont typeface="Courier New"/>
              <a:buChar char="o"/>
            </a:pPr>
            <a:r>
              <a:rPr lang="en-US" sz="2000" dirty="0" smtClean="0">
                <a:solidFill>
                  <a:srgbClr val="404040"/>
                </a:solidFill>
              </a:rPr>
              <a:t>Responsiveness to language </a:t>
            </a:r>
            <a:r>
              <a:rPr lang="en-US" sz="2000" dirty="0">
                <a:solidFill>
                  <a:srgbClr val="404040"/>
                </a:solidFill>
              </a:rPr>
              <a:t>and </a:t>
            </a:r>
            <a:r>
              <a:rPr lang="en-US" sz="2000" dirty="0" smtClean="0">
                <a:solidFill>
                  <a:srgbClr val="404040"/>
                </a:solidFill>
              </a:rPr>
              <a:t>culture</a:t>
            </a:r>
          </a:p>
          <a:p>
            <a:pPr marL="342900" indent="-342900">
              <a:lnSpc>
                <a:spcPct val="50000"/>
              </a:lnSpc>
              <a:buFont typeface="Courier New"/>
              <a:buChar char="o"/>
            </a:pPr>
            <a:endParaRPr lang="en-US" sz="2000" dirty="0">
              <a:solidFill>
                <a:srgbClr val="404040"/>
              </a:solidFill>
            </a:endParaRPr>
          </a:p>
          <a:p>
            <a:pPr marL="342900" indent="-342900">
              <a:lnSpc>
                <a:spcPct val="90000"/>
              </a:lnSpc>
              <a:buFont typeface="Courier New"/>
              <a:buChar char="o"/>
            </a:pPr>
            <a:r>
              <a:rPr lang="en-US" sz="2000" dirty="0">
                <a:solidFill>
                  <a:srgbClr val="404040"/>
                </a:solidFill>
              </a:rPr>
              <a:t>Development of skills for the caregivers and children who participate </a:t>
            </a:r>
            <a:r>
              <a:rPr lang="en-US" sz="2000" dirty="0" smtClean="0">
                <a:solidFill>
                  <a:srgbClr val="404040"/>
                </a:solidFill>
              </a:rPr>
              <a:t/>
            </a:r>
            <a:br>
              <a:rPr lang="en-US" sz="2000" dirty="0" smtClean="0">
                <a:solidFill>
                  <a:srgbClr val="404040"/>
                </a:solidFill>
              </a:rPr>
            </a:br>
            <a:r>
              <a:rPr lang="en-US" sz="2000" dirty="0" smtClean="0">
                <a:solidFill>
                  <a:srgbClr val="404040"/>
                </a:solidFill>
              </a:rPr>
              <a:t>while </a:t>
            </a:r>
            <a:r>
              <a:rPr lang="en-US" sz="2000" dirty="0">
                <a:solidFill>
                  <a:srgbClr val="404040"/>
                </a:solidFill>
              </a:rPr>
              <a:t>growing the learning at home with parents as teachers</a:t>
            </a:r>
          </a:p>
          <a:p>
            <a:pPr marL="342900" indent="-342900">
              <a:buFont typeface="Courier New"/>
              <a:buChar char="o"/>
            </a:pPr>
            <a:endParaRPr lang="en-US" sz="2000" dirty="0">
              <a:solidFill>
                <a:srgbClr val="404040"/>
              </a:solidFill>
            </a:endParaRPr>
          </a:p>
          <a:p>
            <a:pPr marL="342900" indent="-342900">
              <a:buFont typeface="Courier New"/>
              <a:buChar char="o"/>
            </a:pPr>
            <a:endParaRPr lang="en-US" sz="2000" dirty="0">
              <a:solidFill>
                <a:srgbClr val="404040"/>
              </a:solidFill>
            </a:endParaRPr>
          </a:p>
          <a:p>
            <a:pPr marL="342900" indent="-342900">
              <a:buFont typeface="Courier New"/>
              <a:buChar char="o"/>
            </a:pPr>
            <a:endParaRPr lang="en-US" sz="2000" dirty="0">
              <a:solidFill>
                <a:srgbClr val="404040"/>
              </a:solidFill>
            </a:endParaRPr>
          </a:p>
          <a:p>
            <a:endParaRPr lang="en-US" sz="2000" dirty="0">
              <a:solidFill>
                <a:srgbClr val="404040"/>
              </a:solidFill>
            </a:endParaRPr>
          </a:p>
          <a:p>
            <a:pPr>
              <a:lnSpc>
                <a:spcPct val="50000"/>
              </a:lnSpc>
            </a:pPr>
            <a:endParaRPr lang="en-US" sz="2000" b="1" dirty="0">
              <a:solidFill>
                <a:srgbClr val="404040"/>
              </a:solidFill>
            </a:endParaRPr>
          </a:p>
          <a:p>
            <a:pPr>
              <a:lnSpc>
                <a:spcPct val="50000"/>
              </a:lnSpc>
            </a:pPr>
            <a:endParaRPr lang="en-US" sz="2000" dirty="0">
              <a:solidFill>
                <a:srgbClr val="404040"/>
              </a:solidFill>
            </a:endParaRPr>
          </a:p>
        </p:txBody>
      </p:sp>
      <p:cxnSp>
        <p:nvCxnSpPr>
          <p:cNvPr id="9" name="Straight Connector 8"/>
          <p:cNvCxnSpPr/>
          <p:nvPr/>
        </p:nvCxnSpPr>
        <p:spPr>
          <a:xfrm>
            <a:off x="639704" y="1566952"/>
            <a:ext cx="7488296" cy="0"/>
          </a:xfrm>
          <a:prstGeom prst="line">
            <a:avLst/>
          </a:prstGeom>
          <a:ln>
            <a:solidFill>
              <a:srgbClr val="3D19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38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sBuild2_Ma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66675"/>
            <a:ext cx="9321800" cy="6991350"/>
          </a:xfrm>
          <a:prstGeom prst="rect">
            <a:avLst/>
          </a:prstGeom>
        </p:spPr>
      </p:pic>
      <p:sp>
        <p:nvSpPr>
          <p:cNvPr id="3" name="Rectangle 2"/>
          <p:cNvSpPr/>
          <p:nvPr/>
        </p:nvSpPr>
        <p:spPr>
          <a:xfrm>
            <a:off x="465667" y="937283"/>
            <a:ext cx="8339667" cy="646331"/>
          </a:xfrm>
          <a:prstGeom prst="rect">
            <a:avLst/>
          </a:prstGeom>
        </p:spPr>
        <p:txBody>
          <a:bodyPr wrap="square">
            <a:spAutoFit/>
          </a:bodyPr>
          <a:lstStyle/>
          <a:p>
            <a:r>
              <a:rPr lang="en-US" sz="3600" b="1" dirty="0" smtClean="0">
                <a:solidFill>
                  <a:srgbClr val="404040"/>
                </a:solidFill>
                <a:latin typeface="+mj-lt"/>
              </a:rPr>
              <a:t>Three Communities… One Goal</a:t>
            </a:r>
            <a:endParaRPr lang="en-US" sz="3600" b="1" dirty="0">
              <a:solidFill>
                <a:srgbClr val="404040"/>
              </a:solidFill>
              <a:latin typeface="+mj-lt"/>
            </a:endParaRPr>
          </a:p>
        </p:txBody>
      </p:sp>
      <p:sp>
        <p:nvSpPr>
          <p:cNvPr id="6" name="Rectangle 5"/>
          <p:cNvSpPr/>
          <p:nvPr/>
        </p:nvSpPr>
        <p:spPr>
          <a:xfrm>
            <a:off x="465667" y="5439575"/>
            <a:ext cx="8187266" cy="763286"/>
          </a:xfrm>
          <a:prstGeom prst="rect">
            <a:avLst/>
          </a:prstGeom>
        </p:spPr>
        <p:txBody>
          <a:bodyPr wrap="square">
            <a:spAutoFit/>
          </a:bodyPr>
          <a:lstStyle/>
          <a:p>
            <a:pPr algn="ctr">
              <a:lnSpc>
                <a:spcPct val="90000"/>
              </a:lnSpc>
            </a:pPr>
            <a:r>
              <a:rPr lang="en-US" sz="2400" b="1" dirty="0" smtClean="0">
                <a:solidFill>
                  <a:schemeClr val="tx1">
                    <a:lumMod val="75000"/>
                    <a:lumOff val="25000"/>
                  </a:schemeClr>
                </a:solidFill>
              </a:rPr>
              <a:t>Every young child will enter kindergarten </a:t>
            </a:r>
          </a:p>
          <a:p>
            <a:pPr algn="ctr">
              <a:lnSpc>
                <a:spcPct val="90000"/>
              </a:lnSpc>
            </a:pPr>
            <a:r>
              <a:rPr lang="en-US" sz="2400" b="1" dirty="0" smtClean="0">
                <a:solidFill>
                  <a:schemeClr val="tx1">
                    <a:lumMod val="75000"/>
                    <a:lumOff val="25000"/>
                  </a:schemeClr>
                </a:solidFill>
              </a:rPr>
              <a:t>ready to succeed in school and in life.</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4089217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267" y="675943"/>
            <a:ext cx="8339667" cy="646331"/>
          </a:xfrm>
          <a:prstGeom prst="rect">
            <a:avLst/>
          </a:prstGeom>
        </p:spPr>
        <p:txBody>
          <a:bodyPr wrap="square">
            <a:spAutoFit/>
          </a:bodyPr>
          <a:lstStyle/>
          <a:p>
            <a:r>
              <a:rPr lang="en-US" sz="3600" b="1" dirty="0" smtClean="0">
                <a:solidFill>
                  <a:schemeClr val="tx1">
                    <a:lumMod val="75000"/>
                    <a:lumOff val="25000"/>
                  </a:schemeClr>
                </a:solidFill>
                <a:latin typeface="+mj-lt"/>
              </a:rPr>
              <a:t>What’s Next…</a:t>
            </a:r>
            <a:endParaRPr lang="en-US" sz="3600" b="1" dirty="0">
              <a:solidFill>
                <a:schemeClr val="tx1">
                  <a:lumMod val="75000"/>
                  <a:lumOff val="25000"/>
                </a:schemeClr>
              </a:solidFill>
              <a:latin typeface="+mj-lt"/>
            </a:endParaRPr>
          </a:p>
        </p:txBody>
      </p:sp>
      <p:sp>
        <p:nvSpPr>
          <p:cNvPr id="5" name="Rectangle 4"/>
          <p:cNvSpPr/>
          <p:nvPr/>
        </p:nvSpPr>
        <p:spPr>
          <a:xfrm>
            <a:off x="762000" y="2260810"/>
            <a:ext cx="4572000" cy="3836435"/>
          </a:xfrm>
          <a:prstGeom prst="rect">
            <a:avLst/>
          </a:prstGeom>
        </p:spPr>
        <p:txBody>
          <a:bodyPr>
            <a:spAutoFit/>
          </a:bodyPr>
          <a:lstStyle/>
          <a:p>
            <a:pPr>
              <a:lnSpc>
                <a:spcPct val="90000"/>
              </a:lnSpc>
            </a:pPr>
            <a:r>
              <a:rPr lang="en-US" b="1" dirty="0">
                <a:solidFill>
                  <a:srgbClr val="404040"/>
                </a:solidFill>
              </a:rPr>
              <a:t>Roberta </a:t>
            </a:r>
            <a:r>
              <a:rPr lang="en-US" b="1" dirty="0" err="1">
                <a:solidFill>
                  <a:srgbClr val="404040"/>
                </a:solidFill>
              </a:rPr>
              <a:t>Malavenda</a:t>
            </a:r>
            <a:endParaRPr lang="en-US" b="1" dirty="0">
              <a:solidFill>
                <a:srgbClr val="404040"/>
              </a:solidFill>
            </a:endParaRPr>
          </a:p>
          <a:p>
            <a:pPr>
              <a:lnSpc>
                <a:spcPct val="90000"/>
              </a:lnSpc>
            </a:pPr>
            <a:r>
              <a:rPr lang="en-US" dirty="0">
                <a:solidFill>
                  <a:srgbClr val="404040"/>
                </a:solidFill>
              </a:rPr>
              <a:t>404-317-2734</a:t>
            </a:r>
          </a:p>
          <a:p>
            <a:pPr>
              <a:lnSpc>
                <a:spcPct val="90000"/>
              </a:lnSpc>
            </a:pPr>
            <a:r>
              <a:rPr lang="en-US" dirty="0">
                <a:solidFill>
                  <a:srgbClr val="404040"/>
                </a:solidFill>
                <a:hlinkClick r:id="rId2"/>
              </a:rPr>
              <a:t>roberta@cdfaction.org</a:t>
            </a:r>
            <a:endParaRPr lang="en-US" dirty="0">
              <a:solidFill>
                <a:srgbClr val="404040"/>
              </a:solidFill>
            </a:endParaRPr>
          </a:p>
          <a:p>
            <a:pPr>
              <a:lnSpc>
                <a:spcPct val="90000"/>
              </a:lnSpc>
            </a:pPr>
            <a:r>
              <a:rPr lang="en-US" dirty="0" smtClean="0">
                <a:solidFill>
                  <a:srgbClr val="404040"/>
                </a:solidFill>
              </a:rPr>
              <a:t>United Way of Greater Atlanta: </a:t>
            </a:r>
            <a:r>
              <a:rPr lang="en-US" dirty="0" smtClean="0">
                <a:solidFill>
                  <a:srgbClr val="404040"/>
                </a:solidFill>
                <a:hlinkClick r:id="rId3"/>
              </a:rPr>
              <a:t>www.cdfaction.org</a:t>
            </a:r>
            <a:endParaRPr lang="en-US" dirty="0" smtClean="0">
              <a:solidFill>
                <a:srgbClr val="404040"/>
              </a:solidFill>
            </a:endParaRPr>
          </a:p>
          <a:p>
            <a:pPr>
              <a:lnSpc>
                <a:spcPct val="90000"/>
              </a:lnSpc>
            </a:pPr>
            <a:endParaRPr lang="en-US" dirty="0">
              <a:solidFill>
                <a:srgbClr val="404040"/>
              </a:solidFill>
            </a:endParaRPr>
          </a:p>
          <a:p>
            <a:pPr>
              <a:lnSpc>
                <a:spcPct val="90000"/>
              </a:lnSpc>
            </a:pPr>
            <a:r>
              <a:rPr lang="en-US" b="1" dirty="0">
                <a:solidFill>
                  <a:srgbClr val="404040"/>
                </a:solidFill>
              </a:rPr>
              <a:t>Paula </a:t>
            </a:r>
            <a:r>
              <a:rPr lang="en-US" b="1" dirty="0" smtClean="0">
                <a:solidFill>
                  <a:srgbClr val="404040"/>
                </a:solidFill>
              </a:rPr>
              <a:t>Steinke</a:t>
            </a:r>
          </a:p>
          <a:p>
            <a:pPr>
              <a:lnSpc>
                <a:spcPct val="90000"/>
              </a:lnSpc>
            </a:pPr>
            <a:r>
              <a:rPr lang="en-US" dirty="0" smtClean="0">
                <a:solidFill>
                  <a:srgbClr val="404040"/>
                </a:solidFill>
              </a:rPr>
              <a:t>206-329-1011 x9236</a:t>
            </a:r>
          </a:p>
          <a:p>
            <a:pPr>
              <a:lnSpc>
                <a:spcPct val="90000"/>
              </a:lnSpc>
            </a:pPr>
            <a:r>
              <a:rPr lang="en-US" dirty="0" smtClean="0">
                <a:solidFill>
                  <a:srgbClr val="404040"/>
                </a:solidFill>
                <a:hlinkClick r:id="rId4"/>
              </a:rPr>
              <a:t>steinke</a:t>
            </a:r>
            <a:r>
              <a:rPr lang="en-US" dirty="0">
                <a:solidFill>
                  <a:srgbClr val="404040"/>
                </a:solidFill>
                <a:hlinkClick r:id="rId4"/>
              </a:rPr>
              <a:t>@</a:t>
            </a:r>
            <a:r>
              <a:rPr lang="en-US" dirty="0" smtClean="0">
                <a:solidFill>
                  <a:srgbClr val="404040"/>
                </a:solidFill>
                <a:hlinkClick r:id="rId4"/>
              </a:rPr>
              <a:t>childcare.org</a:t>
            </a:r>
            <a:endParaRPr lang="en-US" dirty="0" smtClean="0">
              <a:solidFill>
                <a:srgbClr val="404040"/>
              </a:solidFill>
            </a:endParaRPr>
          </a:p>
          <a:p>
            <a:pPr>
              <a:lnSpc>
                <a:spcPct val="90000"/>
              </a:lnSpc>
            </a:pPr>
            <a:r>
              <a:rPr lang="en-US" dirty="0" smtClean="0">
                <a:solidFill>
                  <a:srgbClr val="404040"/>
                </a:solidFill>
              </a:rPr>
              <a:t>Child Care Resources: </a:t>
            </a:r>
            <a:r>
              <a:rPr lang="en-US" dirty="0" smtClean="0">
                <a:solidFill>
                  <a:srgbClr val="404040"/>
                </a:solidFill>
                <a:hlinkClick r:id="rId5"/>
              </a:rPr>
              <a:t>www.childcare.org</a:t>
            </a:r>
            <a:r>
              <a:rPr lang="en-US" dirty="0" smtClean="0">
                <a:solidFill>
                  <a:srgbClr val="404040"/>
                </a:solidFill>
              </a:rPr>
              <a:t> </a:t>
            </a:r>
            <a:endParaRPr lang="en-US" dirty="0">
              <a:solidFill>
                <a:srgbClr val="404040"/>
              </a:solidFill>
            </a:endParaRPr>
          </a:p>
          <a:p>
            <a:pPr>
              <a:lnSpc>
                <a:spcPct val="90000"/>
              </a:lnSpc>
            </a:pPr>
            <a:endParaRPr lang="en-US" dirty="0">
              <a:solidFill>
                <a:srgbClr val="404040"/>
              </a:solidFill>
            </a:endParaRPr>
          </a:p>
          <a:p>
            <a:pPr>
              <a:lnSpc>
                <a:spcPct val="90000"/>
              </a:lnSpc>
            </a:pPr>
            <a:r>
              <a:rPr lang="en-US" b="1" dirty="0">
                <a:solidFill>
                  <a:srgbClr val="404040"/>
                </a:solidFill>
              </a:rPr>
              <a:t>Judy Freeman</a:t>
            </a:r>
          </a:p>
          <a:p>
            <a:pPr>
              <a:lnSpc>
                <a:spcPct val="90000"/>
              </a:lnSpc>
            </a:pPr>
            <a:r>
              <a:rPr lang="en-US" dirty="0">
                <a:solidFill>
                  <a:srgbClr val="404040"/>
                </a:solidFill>
              </a:rPr>
              <a:t>616-632-1019</a:t>
            </a:r>
          </a:p>
          <a:p>
            <a:pPr>
              <a:lnSpc>
                <a:spcPct val="90000"/>
              </a:lnSpc>
            </a:pPr>
            <a:r>
              <a:rPr lang="en-US" dirty="0">
                <a:solidFill>
                  <a:srgbClr val="404040"/>
                </a:solidFill>
                <a:hlinkClick r:id="rId6"/>
              </a:rPr>
              <a:t>jfreeman@firststepskent.org</a:t>
            </a:r>
            <a:endParaRPr lang="en-US" dirty="0">
              <a:solidFill>
                <a:srgbClr val="404040"/>
              </a:solidFill>
            </a:endParaRPr>
          </a:p>
          <a:p>
            <a:pPr>
              <a:lnSpc>
                <a:spcPct val="90000"/>
              </a:lnSpc>
            </a:pPr>
            <a:r>
              <a:rPr lang="en-US" dirty="0">
                <a:solidFill>
                  <a:srgbClr val="404040"/>
                </a:solidFill>
              </a:rPr>
              <a:t>First Steps: </a:t>
            </a:r>
            <a:r>
              <a:rPr lang="en-US" dirty="0">
                <a:solidFill>
                  <a:srgbClr val="404040"/>
                </a:solidFill>
                <a:hlinkClick r:id="rId7"/>
              </a:rPr>
              <a:t>www.firststepskent.org</a:t>
            </a:r>
            <a:endParaRPr lang="en-US" dirty="0">
              <a:solidFill>
                <a:srgbClr val="404040"/>
              </a:solidFill>
            </a:endParaRPr>
          </a:p>
        </p:txBody>
      </p:sp>
      <p:cxnSp>
        <p:nvCxnSpPr>
          <p:cNvPr id="9" name="Straight Connector 8"/>
          <p:cNvCxnSpPr/>
          <p:nvPr/>
        </p:nvCxnSpPr>
        <p:spPr>
          <a:xfrm>
            <a:off x="639704" y="1947952"/>
            <a:ext cx="7488296"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99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sBuild2_Atlanta.jpg"/>
          <p:cNvPicPr>
            <a:picLocks noChangeAspect="1"/>
          </p:cNvPicPr>
          <p:nvPr/>
        </p:nvPicPr>
        <p:blipFill rotWithShape="1">
          <a:blip r:embed="rId2">
            <a:extLst>
              <a:ext uri="{28A0092B-C50C-407E-A947-70E740481C1C}">
                <a14:useLocalDpi xmlns:a14="http://schemas.microsoft.com/office/drawing/2010/main" val="0"/>
              </a:ext>
            </a:extLst>
          </a:blip>
          <a:srcRect l="5185" t="6790" r="5185" b="6790"/>
          <a:stretch/>
        </p:blipFill>
        <p:spPr>
          <a:xfrm>
            <a:off x="380467" y="397932"/>
            <a:ext cx="8383066" cy="6062136"/>
          </a:xfrm>
          <a:prstGeom prst="rect">
            <a:avLst/>
          </a:prstGeom>
        </p:spPr>
      </p:pic>
      <p:sp>
        <p:nvSpPr>
          <p:cNvPr id="10" name="TextBox 9"/>
          <p:cNvSpPr txBox="1"/>
          <p:nvPr/>
        </p:nvSpPr>
        <p:spPr>
          <a:xfrm>
            <a:off x="0" y="942116"/>
            <a:ext cx="9144000" cy="646331"/>
          </a:xfrm>
          <a:prstGeom prst="rect">
            <a:avLst/>
          </a:prstGeom>
          <a:noFill/>
        </p:spPr>
        <p:txBody>
          <a:bodyPr wrap="square" rtlCol="0">
            <a:spAutoFit/>
          </a:bodyPr>
          <a:lstStyle/>
          <a:p>
            <a:pPr algn="ctr"/>
            <a:r>
              <a:rPr lang="en-US" sz="3600" b="1" dirty="0" smtClean="0">
                <a:solidFill>
                  <a:srgbClr val="E98D2E"/>
                </a:solidFill>
                <a:latin typeface="+mj-lt"/>
              </a:rPr>
              <a:t>ATLANTA, GEORGIA</a:t>
            </a:r>
            <a:endParaRPr lang="en-US" sz="3600" b="1" dirty="0">
              <a:solidFill>
                <a:srgbClr val="E98D2E"/>
              </a:solidFill>
              <a:latin typeface="+mj-lt"/>
            </a:endParaRPr>
          </a:p>
        </p:txBody>
      </p:sp>
    </p:spTree>
    <p:extLst>
      <p:ext uri="{BB962C8B-B14F-4D97-AF65-F5344CB8AC3E}">
        <p14:creationId xmlns:p14="http://schemas.microsoft.com/office/powerpoint/2010/main" val="132128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1294" y="672364"/>
            <a:ext cx="9144000" cy="1200329"/>
          </a:xfrm>
          <a:prstGeom prst="rect">
            <a:avLst/>
          </a:prstGeom>
          <a:noFill/>
        </p:spPr>
        <p:txBody>
          <a:bodyPr wrap="square" rtlCol="0">
            <a:spAutoFit/>
          </a:bodyPr>
          <a:lstStyle/>
          <a:p>
            <a:r>
              <a:rPr lang="en-US" sz="3600" b="1" dirty="0" smtClean="0">
                <a:solidFill>
                  <a:srgbClr val="E98D2E"/>
                </a:solidFill>
                <a:latin typeface="+mj-lt"/>
              </a:rPr>
              <a:t>The Community:  Norcross, GA</a:t>
            </a:r>
            <a:r>
              <a:rPr lang="en-US" sz="3600" dirty="0" smtClean="0">
                <a:solidFill>
                  <a:srgbClr val="E98D2E"/>
                </a:solidFill>
                <a:latin typeface="+mj-lt"/>
              </a:rPr>
              <a:t/>
            </a:r>
            <a:br>
              <a:rPr lang="en-US" sz="3600" dirty="0" smtClean="0">
                <a:solidFill>
                  <a:srgbClr val="E98D2E"/>
                </a:solidFill>
                <a:latin typeface="+mj-lt"/>
              </a:rPr>
            </a:br>
            <a:r>
              <a:rPr lang="en-US" sz="3600" dirty="0" smtClean="0">
                <a:solidFill>
                  <a:srgbClr val="E98D2E"/>
                </a:solidFill>
                <a:latin typeface="+mj-lt"/>
              </a:rPr>
              <a:t>Norcross Parents Vision and their Design</a:t>
            </a:r>
            <a:endParaRPr lang="en-US" sz="3600" dirty="0">
              <a:solidFill>
                <a:srgbClr val="E98D2E"/>
              </a:solidFill>
              <a:latin typeface="+mj-lt"/>
            </a:endParaRPr>
          </a:p>
        </p:txBody>
      </p:sp>
      <p:sp>
        <p:nvSpPr>
          <p:cNvPr id="12" name="Rectangle 11"/>
          <p:cNvSpPr/>
          <p:nvPr/>
        </p:nvSpPr>
        <p:spPr>
          <a:xfrm>
            <a:off x="521294" y="2206225"/>
            <a:ext cx="8434557" cy="3438377"/>
          </a:xfrm>
          <a:prstGeom prst="rect">
            <a:avLst/>
          </a:prstGeom>
        </p:spPr>
        <p:txBody>
          <a:bodyPr wrap="square">
            <a:spAutoFit/>
          </a:bodyPr>
          <a:lstStyle/>
          <a:p>
            <a:pPr marL="342900" indent="-342900">
              <a:lnSpc>
                <a:spcPct val="110000"/>
              </a:lnSpc>
              <a:buFont typeface="Courier New"/>
              <a:buChar char="o"/>
            </a:pPr>
            <a:r>
              <a:rPr lang="en-US" sz="2200" dirty="0" smtClean="0">
                <a:solidFill>
                  <a:srgbClr val="404040"/>
                </a:solidFill>
              </a:rPr>
              <a:t>A little school in their apartment complex</a:t>
            </a:r>
          </a:p>
          <a:p>
            <a:pPr marL="342900" indent="-342900">
              <a:lnSpc>
                <a:spcPct val="110000"/>
              </a:lnSpc>
              <a:buFont typeface="Courier New"/>
              <a:buChar char="o"/>
            </a:pPr>
            <a:r>
              <a:rPr lang="en-US" sz="2200" dirty="0" smtClean="0">
                <a:solidFill>
                  <a:srgbClr val="404040"/>
                </a:solidFill>
              </a:rPr>
              <a:t>Focus on 3-4 year olds transitioning into kindergarten</a:t>
            </a:r>
          </a:p>
          <a:p>
            <a:pPr marL="342900" indent="-342900">
              <a:lnSpc>
                <a:spcPct val="110000"/>
              </a:lnSpc>
              <a:buFont typeface="Courier New"/>
              <a:buChar char="o"/>
            </a:pPr>
            <a:r>
              <a:rPr lang="en-US" sz="2200" dirty="0" smtClean="0">
                <a:solidFill>
                  <a:srgbClr val="404040"/>
                </a:solidFill>
              </a:rPr>
              <a:t>Parents as volunteers and aides; prepare food</a:t>
            </a:r>
          </a:p>
          <a:p>
            <a:pPr marL="342900" indent="-342900">
              <a:lnSpc>
                <a:spcPct val="110000"/>
              </a:lnSpc>
              <a:buFont typeface="Courier New"/>
              <a:buChar char="o"/>
            </a:pPr>
            <a:r>
              <a:rPr lang="en-US" sz="2200" dirty="0" smtClean="0">
                <a:solidFill>
                  <a:srgbClr val="404040"/>
                </a:solidFill>
              </a:rPr>
              <a:t>Bi-lingual lead teacher</a:t>
            </a:r>
          </a:p>
          <a:p>
            <a:pPr marL="342900" indent="-342900">
              <a:lnSpc>
                <a:spcPct val="110000"/>
              </a:lnSpc>
              <a:buFont typeface="Courier New"/>
              <a:buChar char="o"/>
            </a:pPr>
            <a:r>
              <a:rPr lang="en-US" sz="2200" dirty="0" smtClean="0">
                <a:solidFill>
                  <a:srgbClr val="404040"/>
                </a:solidFill>
              </a:rPr>
              <a:t>Activities and conversations primarily in Spanish, </a:t>
            </a:r>
            <a:br>
              <a:rPr lang="en-US" sz="2200" dirty="0" smtClean="0">
                <a:solidFill>
                  <a:srgbClr val="404040"/>
                </a:solidFill>
              </a:rPr>
            </a:br>
            <a:r>
              <a:rPr lang="en-US" sz="2200" dirty="0" smtClean="0">
                <a:solidFill>
                  <a:srgbClr val="404040"/>
                </a:solidFill>
              </a:rPr>
              <a:t>with a celebration of culture, developing relationships</a:t>
            </a:r>
          </a:p>
          <a:p>
            <a:pPr marL="342900" indent="-342900">
              <a:lnSpc>
                <a:spcPct val="110000"/>
              </a:lnSpc>
              <a:buFont typeface="Courier New"/>
              <a:buChar char="o"/>
            </a:pPr>
            <a:r>
              <a:rPr lang="en-US" sz="2200" dirty="0" smtClean="0">
                <a:solidFill>
                  <a:srgbClr val="404040"/>
                </a:solidFill>
              </a:rPr>
              <a:t>Developmental screenings</a:t>
            </a:r>
          </a:p>
          <a:p>
            <a:pPr marL="342900" indent="-342900">
              <a:lnSpc>
                <a:spcPct val="110000"/>
              </a:lnSpc>
              <a:buFont typeface="Courier New"/>
              <a:buChar char="o"/>
            </a:pPr>
            <a:r>
              <a:rPr lang="en-US" sz="2200" dirty="0" smtClean="0">
                <a:solidFill>
                  <a:srgbClr val="404040"/>
                </a:solidFill>
              </a:rPr>
              <a:t>Links to early learning center in neighborhood</a:t>
            </a:r>
          </a:p>
          <a:p>
            <a:pPr marL="342900" indent="-342900">
              <a:lnSpc>
                <a:spcPct val="110000"/>
              </a:lnSpc>
              <a:buFont typeface="Courier New"/>
              <a:buChar char="o"/>
            </a:pPr>
            <a:r>
              <a:rPr lang="en-US" sz="2200" dirty="0" smtClean="0">
                <a:solidFill>
                  <a:srgbClr val="404040"/>
                </a:solidFill>
              </a:rPr>
              <a:t>Transition activities: Pre-K and school</a:t>
            </a:r>
          </a:p>
        </p:txBody>
      </p:sp>
      <p:cxnSp>
        <p:nvCxnSpPr>
          <p:cNvPr id="3" name="Straight Connector 2"/>
          <p:cNvCxnSpPr/>
          <p:nvPr/>
        </p:nvCxnSpPr>
        <p:spPr>
          <a:xfrm>
            <a:off x="639704" y="1947952"/>
            <a:ext cx="74882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16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3262" y="672364"/>
            <a:ext cx="9144000" cy="646331"/>
          </a:xfrm>
          <a:prstGeom prst="rect">
            <a:avLst/>
          </a:prstGeom>
          <a:noFill/>
        </p:spPr>
        <p:txBody>
          <a:bodyPr wrap="square" rtlCol="0">
            <a:spAutoFit/>
          </a:bodyPr>
          <a:lstStyle/>
          <a:p>
            <a:r>
              <a:rPr lang="en-US" sz="3600" b="1" dirty="0" smtClean="0">
                <a:solidFill>
                  <a:srgbClr val="E98D2E"/>
                </a:solidFill>
                <a:latin typeface="+mj-lt"/>
              </a:rPr>
              <a:t>Wishes Come True: La </a:t>
            </a:r>
            <a:r>
              <a:rPr lang="en-US" sz="3600" b="1" dirty="0" err="1" smtClean="0">
                <a:solidFill>
                  <a:srgbClr val="E98D2E"/>
                </a:solidFill>
                <a:latin typeface="+mj-lt"/>
              </a:rPr>
              <a:t>Escuelita</a:t>
            </a:r>
            <a:r>
              <a:rPr lang="en-US" sz="3600" b="1" dirty="0" smtClean="0">
                <a:solidFill>
                  <a:srgbClr val="E98D2E"/>
                </a:solidFill>
                <a:latin typeface="+mj-lt"/>
              </a:rPr>
              <a:t> </a:t>
            </a:r>
            <a:endParaRPr lang="en-US" sz="3600" b="1" dirty="0">
              <a:solidFill>
                <a:srgbClr val="E98D2E"/>
              </a:solidFill>
              <a:latin typeface="+mj-lt"/>
            </a:endParaRPr>
          </a:p>
        </p:txBody>
      </p:sp>
      <p:sp>
        <p:nvSpPr>
          <p:cNvPr id="12" name="Rectangle 11"/>
          <p:cNvSpPr/>
          <p:nvPr/>
        </p:nvSpPr>
        <p:spPr>
          <a:xfrm>
            <a:off x="530699" y="2194372"/>
            <a:ext cx="8434557" cy="3878497"/>
          </a:xfrm>
          <a:prstGeom prst="rect">
            <a:avLst/>
          </a:prstGeom>
        </p:spPr>
        <p:txBody>
          <a:bodyPr wrap="square">
            <a:spAutoFit/>
          </a:bodyPr>
          <a:lstStyle/>
          <a:p>
            <a:pPr marL="342900" indent="-342900">
              <a:lnSpc>
                <a:spcPct val="90000"/>
              </a:lnSpc>
              <a:buFont typeface="Courier New"/>
              <a:buChar char="o"/>
            </a:pPr>
            <a:r>
              <a:rPr lang="en-US" sz="2200" dirty="0" smtClean="0">
                <a:solidFill>
                  <a:srgbClr val="404040"/>
                </a:solidFill>
              </a:rPr>
              <a:t>Funding: foundation grants, United Way of Greater Atlanta, family fundraisers child care is fiscal agent</a:t>
            </a:r>
          </a:p>
          <a:p>
            <a:pPr>
              <a:lnSpc>
                <a:spcPct val="50000"/>
              </a:lnSpc>
            </a:pPr>
            <a:endParaRPr lang="en-US" sz="2200" dirty="0">
              <a:solidFill>
                <a:srgbClr val="404040"/>
              </a:solidFill>
            </a:endParaRPr>
          </a:p>
          <a:p>
            <a:pPr marL="342900" indent="-342900">
              <a:lnSpc>
                <a:spcPct val="90000"/>
              </a:lnSpc>
              <a:buFont typeface="Courier New"/>
              <a:buChar char="o"/>
            </a:pPr>
            <a:r>
              <a:rPr lang="en-US" sz="2200" dirty="0" smtClean="0">
                <a:solidFill>
                  <a:srgbClr val="404040"/>
                </a:solidFill>
              </a:rPr>
              <a:t>Little Schools are located in 2 apartment complexes</a:t>
            </a:r>
          </a:p>
          <a:p>
            <a:pPr>
              <a:lnSpc>
                <a:spcPct val="5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One lead teacher and one parent aide for each site</a:t>
            </a:r>
          </a:p>
          <a:p>
            <a:pPr>
              <a:lnSpc>
                <a:spcPct val="5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Lead teachers have CDA and were Parents as Teachers families</a:t>
            </a:r>
          </a:p>
          <a:p>
            <a:pPr>
              <a:lnSpc>
                <a:spcPct val="5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8 to l0 children per site</a:t>
            </a:r>
          </a:p>
          <a:p>
            <a:pPr>
              <a:lnSpc>
                <a:spcPct val="5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9 a.m. to l2 noon at one site; l to 4 p.m. second site 4 days a week</a:t>
            </a:r>
          </a:p>
          <a:p>
            <a:pPr>
              <a:lnSpc>
                <a:spcPct val="5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Additional communities are interested in replication</a:t>
            </a:r>
          </a:p>
        </p:txBody>
      </p:sp>
      <p:cxnSp>
        <p:nvCxnSpPr>
          <p:cNvPr id="7" name="Straight Connector 6"/>
          <p:cNvCxnSpPr/>
          <p:nvPr/>
        </p:nvCxnSpPr>
        <p:spPr>
          <a:xfrm>
            <a:off x="639704" y="1947952"/>
            <a:ext cx="74882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96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1294" y="672364"/>
            <a:ext cx="9144000" cy="646331"/>
          </a:xfrm>
          <a:prstGeom prst="rect">
            <a:avLst/>
          </a:prstGeom>
          <a:noFill/>
        </p:spPr>
        <p:txBody>
          <a:bodyPr wrap="square" rtlCol="0">
            <a:spAutoFit/>
          </a:bodyPr>
          <a:lstStyle/>
          <a:p>
            <a:r>
              <a:rPr lang="en-US" sz="3600" b="1" dirty="0" smtClean="0">
                <a:solidFill>
                  <a:srgbClr val="E98D2E"/>
                </a:solidFill>
                <a:latin typeface="+mj-lt"/>
              </a:rPr>
              <a:t>What We Have Learned</a:t>
            </a:r>
            <a:endParaRPr lang="en-US" sz="3600" b="1" dirty="0">
              <a:solidFill>
                <a:srgbClr val="E98D2E"/>
              </a:solidFill>
              <a:latin typeface="+mj-lt"/>
            </a:endParaRPr>
          </a:p>
        </p:txBody>
      </p:sp>
      <p:sp>
        <p:nvSpPr>
          <p:cNvPr id="12" name="Rectangle 11"/>
          <p:cNvSpPr/>
          <p:nvPr/>
        </p:nvSpPr>
        <p:spPr>
          <a:xfrm>
            <a:off x="455443" y="2194372"/>
            <a:ext cx="5745660" cy="3675365"/>
          </a:xfrm>
          <a:prstGeom prst="rect">
            <a:avLst/>
          </a:prstGeom>
        </p:spPr>
        <p:txBody>
          <a:bodyPr wrap="square">
            <a:spAutoFit/>
          </a:bodyPr>
          <a:lstStyle/>
          <a:p>
            <a:pPr marL="342900" indent="-342900">
              <a:lnSpc>
                <a:spcPct val="110000"/>
              </a:lnSpc>
              <a:buFont typeface="Courier New"/>
              <a:buChar char="o"/>
            </a:pPr>
            <a:r>
              <a:rPr lang="en-US" sz="2200" dirty="0" smtClean="0">
                <a:solidFill>
                  <a:srgbClr val="404040"/>
                </a:solidFill>
              </a:rPr>
              <a:t>Children who participate in La </a:t>
            </a:r>
            <a:r>
              <a:rPr lang="en-US" sz="2200" dirty="0" err="1" smtClean="0">
                <a:solidFill>
                  <a:srgbClr val="404040"/>
                </a:solidFill>
              </a:rPr>
              <a:t>Escuelita</a:t>
            </a:r>
            <a:r>
              <a:rPr lang="en-US" sz="2200" dirty="0" smtClean="0">
                <a:solidFill>
                  <a:srgbClr val="404040"/>
                </a:solidFill>
              </a:rPr>
              <a:t> have an easier transition into Pre-K and to school</a:t>
            </a:r>
          </a:p>
          <a:p>
            <a:pPr>
              <a:lnSpc>
                <a:spcPct val="6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Parents who participate in La </a:t>
            </a:r>
            <a:r>
              <a:rPr lang="en-US" sz="2200" dirty="0" err="1" smtClean="0">
                <a:solidFill>
                  <a:srgbClr val="404040"/>
                </a:solidFill>
              </a:rPr>
              <a:t>Escuelita</a:t>
            </a:r>
            <a:r>
              <a:rPr lang="en-US" sz="2200" dirty="0" smtClean="0">
                <a:solidFill>
                  <a:srgbClr val="404040"/>
                </a:solidFill>
              </a:rPr>
              <a:t> are more engaged in Pre-K and Kindergarten</a:t>
            </a:r>
          </a:p>
          <a:p>
            <a:pPr>
              <a:lnSpc>
                <a:spcPct val="6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Parents who participate in La </a:t>
            </a:r>
            <a:r>
              <a:rPr lang="en-US" sz="2200" dirty="0" err="1" smtClean="0">
                <a:solidFill>
                  <a:srgbClr val="404040"/>
                </a:solidFill>
              </a:rPr>
              <a:t>Escuelita</a:t>
            </a:r>
            <a:r>
              <a:rPr lang="en-US" sz="2200" dirty="0" smtClean="0">
                <a:solidFill>
                  <a:srgbClr val="404040"/>
                </a:solidFill>
              </a:rPr>
              <a:t> participate in leadership activities</a:t>
            </a:r>
          </a:p>
          <a:p>
            <a:pPr>
              <a:lnSpc>
                <a:spcPct val="60000"/>
              </a:lnSpc>
            </a:pPr>
            <a:endParaRPr lang="en-US" sz="2200" dirty="0" smtClean="0">
              <a:solidFill>
                <a:srgbClr val="404040"/>
              </a:solidFill>
            </a:endParaRPr>
          </a:p>
          <a:p>
            <a:pPr marL="342900" indent="-342900">
              <a:lnSpc>
                <a:spcPct val="110000"/>
              </a:lnSpc>
              <a:buFont typeface="Courier New"/>
              <a:buChar char="o"/>
            </a:pPr>
            <a:r>
              <a:rPr lang="en-US" sz="2200" dirty="0" smtClean="0">
                <a:solidFill>
                  <a:srgbClr val="404040"/>
                </a:solidFill>
              </a:rPr>
              <a:t>Parents who participate in La </a:t>
            </a:r>
            <a:r>
              <a:rPr lang="en-US" sz="2200" dirty="0" err="1" smtClean="0">
                <a:solidFill>
                  <a:srgbClr val="404040"/>
                </a:solidFill>
              </a:rPr>
              <a:t>Escuelita</a:t>
            </a:r>
            <a:r>
              <a:rPr lang="en-US" sz="2200" dirty="0" smtClean="0">
                <a:solidFill>
                  <a:srgbClr val="404040"/>
                </a:solidFill>
              </a:rPr>
              <a:t> are more likely to stay in the community</a:t>
            </a:r>
            <a:endParaRPr lang="en-US" sz="2200" dirty="0">
              <a:solidFill>
                <a:srgbClr val="404040"/>
              </a:solidFill>
            </a:endParaRPr>
          </a:p>
        </p:txBody>
      </p:sp>
      <p:cxnSp>
        <p:nvCxnSpPr>
          <p:cNvPr id="7" name="Straight Connector 6"/>
          <p:cNvCxnSpPr/>
          <p:nvPr/>
        </p:nvCxnSpPr>
        <p:spPr>
          <a:xfrm>
            <a:off x="639704" y="1947952"/>
            <a:ext cx="74882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02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1294" y="672364"/>
            <a:ext cx="6928074" cy="954107"/>
          </a:xfrm>
          <a:prstGeom prst="rect">
            <a:avLst/>
          </a:prstGeom>
          <a:noFill/>
        </p:spPr>
        <p:txBody>
          <a:bodyPr wrap="square" rtlCol="0">
            <a:spAutoFit/>
          </a:bodyPr>
          <a:lstStyle/>
          <a:p>
            <a:r>
              <a:rPr lang="en-US" sz="2800" b="1" dirty="0" smtClean="0">
                <a:solidFill>
                  <a:srgbClr val="E98D2E"/>
                </a:solidFill>
                <a:latin typeface="+mj-lt"/>
              </a:rPr>
              <a:t>“If you want to see the world, save the cost of a ticket.  Come to Clarkston.”</a:t>
            </a:r>
            <a:endParaRPr lang="en-US" sz="2800" b="1" dirty="0">
              <a:solidFill>
                <a:srgbClr val="E98D2E"/>
              </a:solidFill>
              <a:latin typeface="+mj-lt"/>
            </a:endParaRPr>
          </a:p>
        </p:txBody>
      </p:sp>
      <p:sp>
        <p:nvSpPr>
          <p:cNvPr id="12" name="Rectangle 11"/>
          <p:cNvSpPr/>
          <p:nvPr/>
        </p:nvSpPr>
        <p:spPr>
          <a:xfrm>
            <a:off x="521294" y="2148113"/>
            <a:ext cx="7243385" cy="4031616"/>
          </a:xfrm>
          <a:prstGeom prst="rect">
            <a:avLst/>
          </a:prstGeom>
        </p:spPr>
        <p:txBody>
          <a:bodyPr wrap="square">
            <a:spAutoFit/>
          </a:bodyPr>
          <a:lstStyle/>
          <a:p>
            <a:pPr marL="114300" indent="0">
              <a:lnSpc>
                <a:spcPct val="110000"/>
              </a:lnSpc>
              <a:buNone/>
            </a:pPr>
            <a:r>
              <a:rPr lang="en-US" sz="2200" dirty="0" smtClean="0">
                <a:solidFill>
                  <a:srgbClr val="404040"/>
                </a:solidFill>
              </a:rPr>
              <a:t>30021 Zip Code</a:t>
            </a:r>
          </a:p>
          <a:p>
            <a:pPr marL="342900" indent="-342900">
              <a:lnSpc>
                <a:spcPct val="110000"/>
              </a:lnSpc>
              <a:buFont typeface="Courier New"/>
              <a:buChar char="o"/>
            </a:pPr>
            <a:r>
              <a:rPr lang="en-US" sz="2200" dirty="0" smtClean="0">
                <a:solidFill>
                  <a:srgbClr val="404040"/>
                </a:solidFill>
              </a:rPr>
              <a:t>Population just over 22,000</a:t>
            </a:r>
          </a:p>
          <a:p>
            <a:pPr marL="342900" indent="-342900">
              <a:lnSpc>
                <a:spcPct val="110000"/>
              </a:lnSpc>
              <a:buFont typeface="Courier New"/>
              <a:buChar char="o"/>
            </a:pPr>
            <a:r>
              <a:rPr lang="en-US" sz="2200" dirty="0" smtClean="0">
                <a:solidFill>
                  <a:srgbClr val="404040"/>
                </a:solidFill>
              </a:rPr>
              <a:t>45% Foreign Born</a:t>
            </a:r>
          </a:p>
          <a:p>
            <a:pPr marL="342900" indent="-342900">
              <a:lnSpc>
                <a:spcPct val="110000"/>
              </a:lnSpc>
              <a:buFont typeface="Courier New"/>
              <a:buChar char="o"/>
            </a:pPr>
            <a:r>
              <a:rPr lang="en-US" sz="2200" dirty="0" smtClean="0">
                <a:solidFill>
                  <a:srgbClr val="404040"/>
                </a:solidFill>
              </a:rPr>
              <a:t>40% US Born African American</a:t>
            </a:r>
          </a:p>
          <a:p>
            <a:pPr marL="342900" indent="-342900">
              <a:lnSpc>
                <a:spcPct val="110000"/>
              </a:lnSpc>
              <a:buFont typeface="Courier New"/>
              <a:buChar char="o"/>
            </a:pPr>
            <a:r>
              <a:rPr lang="en-US" sz="2200" dirty="0" smtClean="0">
                <a:solidFill>
                  <a:srgbClr val="404040"/>
                </a:solidFill>
              </a:rPr>
              <a:t>13% US Born White</a:t>
            </a:r>
          </a:p>
          <a:p>
            <a:pPr marL="342900" indent="-342900">
              <a:lnSpc>
                <a:spcPct val="110000"/>
              </a:lnSpc>
              <a:buFont typeface="Courier New"/>
              <a:buChar char="o"/>
            </a:pPr>
            <a:r>
              <a:rPr lang="en-US" sz="2200" dirty="0" smtClean="0">
                <a:solidFill>
                  <a:srgbClr val="404040"/>
                </a:solidFill>
              </a:rPr>
              <a:t>Median Household Income  $31,197  (GA: $ 49,736)</a:t>
            </a:r>
          </a:p>
          <a:p>
            <a:pPr marL="342900" indent="-342900">
              <a:lnSpc>
                <a:spcPct val="110000"/>
              </a:lnSpc>
              <a:buFont typeface="Courier New"/>
              <a:buChar char="o"/>
            </a:pPr>
            <a:r>
              <a:rPr lang="en-US" sz="2200" dirty="0" smtClean="0">
                <a:solidFill>
                  <a:srgbClr val="404040"/>
                </a:solidFill>
              </a:rPr>
              <a:t>Area was identified in 1990s for refugee resettlement</a:t>
            </a:r>
          </a:p>
          <a:p>
            <a:pPr marL="342900" indent="-342900">
              <a:lnSpc>
                <a:spcPct val="110000"/>
              </a:lnSpc>
              <a:buFont typeface="Courier New"/>
              <a:buChar char="o"/>
            </a:pPr>
            <a:r>
              <a:rPr lang="en-US" sz="2200" dirty="0" smtClean="0">
                <a:solidFill>
                  <a:srgbClr val="404040"/>
                </a:solidFill>
              </a:rPr>
              <a:t>City of Clarkston</a:t>
            </a:r>
          </a:p>
          <a:p>
            <a:pPr marL="800100" lvl="1" indent="-342900">
              <a:lnSpc>
                <a:spcPct val="110000"/>
              </a:lnSpc>
              <a:buFont typeface="Arial"/>
              <a:buChar char="•"/>
            </a:pPr>
            <a:r>
              <a:rPr lang="en-US" sz="1900" dirty="0" smtClean="0">
                <a:solidFill>
                  <a:srgbClr val="404040"/>
                </a:solidFill>
              </a:rPr>
              <a:t>Small town feel</a:t>
            </a:r>
          </a:p>
          <a:p>
            <a:pPr marL="800100" lvl="1" indent="-342900">
              <a:lnSpc>
                <a:spcPct val="110000"/>
              </a:lnSpc>
              <a:buFont typeface="Arial"/>
              <a:buChar char="•"/>
            </a:pPr>
            <a:r>
              <a:rPr lang="en-US" sz="1900" dirty="0" smtClean="0">
                <a:solidFill>
                  <a:srgbClr val="404040"/>
                </a:solidFill>
              </a:rPr>
              <a:t>Centered around railroad</a:t>
            </a:r>
          </a:p>
          <a:p>
            <a:pPr marL="800100" lvl="1" indent="-342900">
              <a:lnSpc>
                <a:spcPct val="110000"/>
              </a:lnSpc>
              <a:buFont typeface="Arial"/>
              <a:buChar char="•"/>
            </a:pPr>
            <a:r>
              <a:rPr lang="en-US" sz="1900" dirty="0" smtClean="0">
                <a:solidFill>
                  <a:srgbClr val="404040"/>
                </a:solidFill>
              </a:rPr>
              <a:t>Located just east of the intersection of I-285 and Ponce de Leon</a:t>
            </a:r>
            <a:endParaRPr lang="en-US" sz="1900" dirty="0">
              <a:solidFill>
                <a:srgbClr val="404040"/>
              </a:solidFill>
            </a:endParaRPr>
          </a:p>
        </p:txBody>
      </p:sp>
      <p:sp>
        <p:nvSpPr>
          <p:cNvPr id="5" name="Subtitle 2"/>
          <p:cNvSpPr>
            <a:spLocks noGrp="1"/>
          </p:cNvSpPr>
          <p:nvPr>
            <p:ph type="subTitle" idx="1"/>
          </p:nvPr>
        </p:nvSpPr>
        <p:spPr>
          <a:xfrm>
            <a:off x="439240" y="1549545"/>
            <a:ext cx="6461760" cy="598461"/>
          </a:xfrm>
        </p:spPr>
        <p:txBody>
          <a:bodyPr>
            <a:normAutofit/>
          </a:bodyPr>
          <a:lstStyle/>
          <a:p>
            <a:pPr algn="r"/>
            <a:r>
              <a:rPr lang="en-US" sz="1800" dirty="0" smtClean="0">
                <a:solidFill>
                  <a:srgbClr val="E98D2E"/>
                </a:solidFill>
              </a:rPr>
              <a:t>-</a:t>
            </a:r>
            <a:r>
              <a:rPr lang="en-US" sz="1800" dirty="0" err="1" smtClean="0">
                <a:solidFill>
                  <a:srgbClr val="E98D2E"/>
                </a:solidFill>
              </a:rPr>
              <a:t>Basmat</a:t>
            </a:r>
            <a:r>
              <a:rPr lang="en-US" sz="1800" dirty="0" smtClean="0">
                <a:solidFill>
                  <a:srgbClr val="E98D2E"/>
                </a:solidFill>
              </a:rPr>
              <a:t> Ahmed</a:t>
            </a:r>
            <a:endParaRPr lang="en-US" sz="1800" dirty="0">
              <a:solidFill>
                <a:srgbClr val="E98D2E"/>
              </a:solidFill>
            </a:endParaRPr>
          </a:p>
        </p:txBody>
      </p:sp>
      <p:cxnSp>
        <p:nvCxnSpPr>
          <p:cNvPr id="8" name="Straight Connector 7"/>
          <p:cNvCxnSpPr/>
          <p:nvPr/>
        </p:nvCxnSpPr>
        <p:spPr>
          <a:xfrm>
            <a:off x="639704" y="1947952"/>
            <a:ext cx="7488296" cy="0"/>
          </a:xfrm>
          <a:prstGeom prst="line">
            <a:avLst/>
          </a:prstGeom>
          <a:ln>
            <a:solidFill>
              <a:srgbClr val="E98D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76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1396" y="813877"/>
            <a:ext cx="6928074" cy="646331"/>
          </a:xfrm>
          <a:prstGeom prst="rect">
            <a:avLst/>
          </a:prstGeom>
          <a:noFill/>
        </p:spPr>
        <p:txBody>
          <a:bodyPr wrap="square" rtlCol="0">
            <a:spAutoFit/>
          </a:bodyPr>
          <a:lstStyle/>
          <a:p>
            <a:r>
              <a:rPr lang="en-US" sz="3600" b="1" dirty="0" smtClean="0">
                <a:solidFill>
                  <a:srgbClr val="E98D2E"/>
                </a:solidFill>
                <a:latin typeface="+mj-lt"/>
              </a:rPr>
              <a:t>Our Work</a:t>
            </a:r>
            <a:endParaRPr lang="en-US" sz="3600" b="1" dirty="0">
              <a:solidFill>
                <a:srgbClr val="E98D2E"/>
              </a:solidFill>
              <a:latin typeface="+mj-lt"/>
            </a:endParaRPr>
          </a:p>
        </p:txBody>
      </p:sp>
      <p:pic>
        <p:nvPicPr>
          <p:cNvPr id="2" name="Picture 1" descr="CH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65854"/>
            <a:ext cx="6997700" cy="4472392"/>
          </a:xfrm>
          <a:prstGeom prst="rect">
            <a:avLst/>
          </a:prstGeom>
        </p:spPr>
      </p:pic>
    </p:spTree>
    <p:extLst>
      <p:ext uri="{BB962C8B-B14F-4D97-AF65-F5344CB8AC3E}">
        <p14:creationId xmlns:p14="http://schemas.microsoft.com/office/powerpoint/2010/main" val="643069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F3392D"/>
      </a:accent1>
      <a:accent2>
        <a:srgbClr val="129295"/>
      </a:accent2>
      <a:accent3>
        <a:srgbClr val="9BBB59"/>
      </a:accent3>
      <a:accent4>
        <a:srgbClr val="3D233D"/>
      </a:accent4>
      <a:accent5>
        <a:srgbClr val="E98D2E"/>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1269</TotalTime>
  <Words>1879</Words>
  <Application>Microsoft Office PowerPoint</Application>
  <PresentationFormat>On-screen Show (4:3)</PresentationFormat>
  <Paragraphs>387</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Reagan Marketing +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Brandenburg</dc:creator>
  <cp:lastModifiedBy>Judy Freeman</cp:lastModifiedBy>
  <cp:revision>99</cp:revision>
  <dcterms:created xsi:type="dcterms:W3CDTF">2014-04-24T15:21:57Z</dcterms:created>
  <dcterms:modified xsi:type="dcterms:W3CDTF">2014-05-06T21:00:42Z</dcterms:modified>
</cp:coreProperties>
</file>